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1" r:id="rId5"/>
  </p:sldMasterIdLst>
  <p:notesMasterIdLst>
    <p:notesMasterId r:id="rId16"/>
  </p:notesMasterIdLst>
  <p:handoutMasterIdLst>
    <p:handoutMasterId r:id="rId17"/>
  </p:handoutMasterIdLst>
  <p:sldIdLst>
    <p:sldId id="258" r:id="rId6"/>
    <p:sldId id="264" r:id="rId7"/>
    <p:sldId id="265" r:id="rId8"/>
    <p:sldId id="266" r:id="rId9"/>
    <p:sldId id="267" r:id="rId10"/>
    <p:sldId id="268" r:id="rId11"/>
    <p:sldId id="273" r:id="rId12"/>
    <p:sldId id="272" r:id="rId13"/>
    <p:sldId id="275" r:id="rId14"/>
    <p:sldId id="256" r:id="rId15"/>
  </p:sldIdLst>
  <p:sldSz cx="12192000" cy="6858000"/>
  <p:notesSz cx="6797675" cy="9926638"/>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CB35"/>
    <a:srgbClr val="FFFFFF"/>
    <a:srgbClr val="0FC206"/>
    <a:srgbClr val="009900"/>
    <a:srgbClr val="B3DC1F"/>
    <a:srgbClr val="EFF7D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91" autoAdjust="0"/>
    <p:restoredTop sz="66337" autoAdjust="0"/>
  </p:normalViewPr>
  <p:slideViewPr>
    <p:cSldViewPr snapToGrid="0">
      <p:cViewPr varScale="1">
        <p:scale>
          <a:sx n="54" d="100"/>
          <a:sy n="54" d="100"/>
        </p:scale>
        <p:origin x="1800" y="67"/>
      </p:cViewPr>
      <p:guideLst/>
    </p:cSldViewPr>
  </p:slideViewPr>
  <p:notesTextViewPr>
    <p:cViewPr>
      <p:scale>
        <a:sx n="1" d="1"/>
        <a:sy n="1" d="1"/>
      </p:scale>
      <p:origin x="0" y="-298"/>
    </p:cViewPr>
  </p:notesTextViewPr>
  <p:sorterViewPr>
    <p:cViewPr>
      <p:scale>
        <a:sx n="100" d="100"/>
        <a:sy n="100" d="100"/>
      </p:scale>
      <p:origin x="0" y="-331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5659" cy="498056"/>
          </a:xfrm>
          <a:prstGeom prst="rect">
            <a:avLst/>
          </a:prstGeom>
        </p:spPr>
        <p:txBody>
          <a:bodyPr vert="horz" lIns="96352" tIns="48177" rIns="96352" bIns="48177" rtlCol="0"/>
          <a:lstStyle>
            <a:lvl1pPr algn="l">
              <a:defRPr sz="1300"/>
            </a:lvl1pPr>
          </a:lstStyle>
          <a:p>
            <a:endParaRPr lang="sl-SI"/>
          </a:p>
        </p:txBody>
      </p:sp>
      <p:sp>
        <p:nvSpPr>
          <p:cNvPr id="3" name="Date Placeholder 2"/>
          <p:cNvSpPr>
            <a:spLocks noGrp="1"/>
          </p:cNvSpPr>
          <p:nvPr>
            <p:ph type="dt" sz="quarter" idx="1"/>
          </p:nvPr>
        </p:nvSpPr>
        <p:spPr>
          <a:xfrm>
            <a:off x="3850444" y="1"/>
            <a:ext cx="2945659" cy="498056"/>
          </a:xfrm>
          <a:prstGeom prst="rect">
            <a:avLst/>
          </a:prstGeom>
        </p:spPr>
        <p:txBody>
          <a:bodyPr vert="horz" lIns="96352" tIns="48177" rIns="96352" bIns="48177" rtlCol="0"/>
          <a:lstStyle>
            <a:lvl1pPr algn="r">
              <a:defRPr sz="1300"/>
            </a:lvl1pPr>
          </a:lstStyle>
          <a:p>
            <a:fld id="{1CAD91C9-CDDF-4945-9172-2155FCE4C1A8}" type="datetimeFigureOut">
              <a:rPr lang="sl-SI" smtClean="0"/>
              <a:t>21. 05. 2024</a:t>
            </a:fld>
            <a:endParaRPr lang="sl-SI"/>
          </a:p>
        </p:txBody>
      </p:sp>
      <p:sp>
        <p:nvSpPr>
          <p:cNvPr id="4" name="Footer Placeholder 3"/>
          <p:cNvSpPr>
            <a:spLocks noGrp="1"/>
          </p:cNvSpPr>
          <p:nvPr>
            <p:ph type="ftr" sz="quarter" idx="2"/>
          </p:nvPr>
        </p:nvSpPr>
        <p:spPr>
          <a:xfrm>
            <a:off x="1" y="9428585"/>
            <a:ext cx="2945659" cy="498055"/>
          </a:xfrm>
          <a:prstGeom prst="rect">
            <a:avLst/>
          </a:prstGeom>
        </p:spPr>
        <p:txBody>
          <a:bodyPr vert="horz" lIns="96352" tIns="48177" rIns="96352" bIns="48177" rtlCol="0" anchor="b"/>
          <a:lstStyle>
            <a:lvl1pPr algn="l">
              <a:defRPr sz="1300"/>
            </a:lvl1pPr>
          </a:lstStyle>
          <a:p>
            <a:endParaRPr lang="sl-SI"/>
          </a:p>
        </p:txBody>
      </p:sp>
      <p:sp>
        <p:nvSpPr>
          <p:cNvPr id="5" name="Slide Number Placeholder 4"/>
          <p:cNvSpPr>
            <a:spLocks noGrp="1"/>
          </p:cNvSpPr>
          <p:nvPr>
            <p:ph type="sldNum" sz="quarter" idx="3"/>
          </p:nvPr>
        </p:nvSpPr>
        <p:spPr>
          <a:xfrm>
            <a:off x="3850444" y="9428585"/>
            <a:ext cx="2945659" cy="498055"/>
          </a:xfrm>
          <a:prstGeom prst="rect">
            <a:avLst/>
          </a:prstGeom>
        </p:spPr>
        <p:txBody>
          <a:bodyPr vert="horz" lIns="96352" tIns="48177" rIns="96352" bIns="48177" rtlCol="0" anchor="b"/>
          <a:lstStyle>
            <a:lvl1pPr algn="r">
              <a:defRPr sz="1300"/>
            </a:lvl1pPr>
          </a:lstStyle>
          <a:p>
            <a:fld id="{498EA653-A635-4543-A7C3-3DF54E13DEFF}" type="slidenum">
              <a:rPr lang="sl-SI" smtClean="0"/>
              <a:t>‹#›</a:t>
            </a:fld>
            <a:endParaRPr lang="sl-SI"/>
          </a:p>
        </p:txBody>
      </p:sp>
    </p:spTree>
    <p:extLst>
      <p:ext uri="{BB962C8B-B14F-4D97-AF65-F5344CB8AC3E}">
        <p14:creationId xmlns:p14="http://schemas.microsoft.com/office/powerpoint/2010/main" val="34432837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5659" cy="498056"/>
          </a:xfrm>
          <a:prstGeom prst="rect">
            <a:avLst/>
          </a:prstGeom>
        </p:spPr>
        <p:txBody>
          <a:bodyPr vert="horz" lIns="96352" tIns="48177" rIns="96352" bIns="48177" rtlCol="0"/>
          <a:lstStyle>
            <a:lvl1pPr algn="l">
              <a:defRPr sz="1300"/>
            </a:lvl1pPr>
          </a:lstStyle>
          <a:p>
            <a:endParaRPr lang="sl-SI"/>
          </a:p>
        </p:txBody>
      </p:sp>
      <p:sp>
        <p:nvSpPr>
          <p:cNvPr id="3" name="Date Placeholder 2"/>
          <p:cNvSpPr>
            <a:spLocks noGrp="1"/>
          </p:cNvSpPr>
          <p:nvPr>
            <p:ph type="dt" idx="1"/>
          </p:nvPr>
        </p:nvSpPr>
        <p:spPr>
          <a:xfrm>
            <a:off x="3850444" y="1"/>
            <a:ext cx="2945659" cy="498056"/>
          </a:xfrm>
          <a:prstGeom prst="rect">
            <a:avLst/>
          </a:prstGeom>
        </p:spPr>
        <p:txBody>
          <a:bodyPr vert="horz" lIns="96352" tIns="48177" rIns="96352" bIns="48177" rtlCol="0"/>
          <a:lstStyle>
            <a:lvl1pPr algn="r">
              <a:defRPr sz="1300"/>
            </a:lvl1pPr>
          </a:lstStyle>
          <a:p>
            <a:fld id="{9EA1CEC4-5564-463A-B6DF-68913446C355}" type="datetimeFigureOut">
              <a:rPr lang="sl-SI" smtClean="0"/>
              <a:t>21. 05. 2024</a:t>
            </a:fld>
            <a:endParaRPr lang="sl-SI"/>
          </a:p>
        </p:txBody>
      </p:sp>
      <p:sp>
        <p:nvSpPr>
          <p:cNvPr id="4" name="Slide Image Placeholder 3"/>
          <p:cNvSpPr>
            <a:spLocks noGrp="1" noRot="1" noChangeAspect="1"/>
          </p:cNvSpPr>
          <p:nvPr>
            <p:ph type="sldImg" idx="2"/>
          </p:nvPr>
        </p:nvSpPr>
        <p:spPr>
          <a:xfrm>
            <a:off x="420688" y="1239838"/>
            <a:ext cx="5957887" cy="3352800"/>
          </a:xfrm>
          <a:prstGeom prst="rect">
            <a:avLst/>
          </a:prstGeom>
          <a:noFill/>
          <a:ln w="12700">
            <a:solidFill>
              <a:prstClr val="black"/>
            </a:solidFill>
          </a:ln>
        </p:spPr>
        <p:txBody>
          <a:bodyPr vert="horz" lIns="96352" tIns="48177" rIns="96352" bIns="48177" rtlCol="0" anchor="ctr"/>
          <a:lstStyle/>
          <a:p>
            <a:endParaRPr lang="sl-SI"/>
          </a:p>
        </p:txBody>
      </p:sp>
      <p:sp>
        <p:nvSpPr>
          <p:cNvPr id="5" name="Notes Placeholder 4"/>
          <p:cNvSpPr>
            <a:spLocks noGrp="1"/>
          </p:cNvSpPr>
          <p:nvPr>
            <p:ph type="body" sz="quarter" idx="3"/>
          </p:nvPr>
        </p:nvSpPr>
        <p:spPr>
          <a:xfrm>
            <a:off x="679768" y="4777196"/>
            <a:ext cx="5438140" cy="3908613"/>
          </a:xfrm>
          <a:prstGeom prst="rect">
            <a:avLst/>
          </a:prstGeom>
        </p:spPr>
        <p:txBody>
          <a:bodyPr vert="horz" lIns="96352" tIns="48177" rIns="96352" bIns="48177"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6" name="Footer Placeholder 5"/>
          <p:cNvSpPr>
            <a:spLocks noGrp="1"/>
          </p:cNvSpPr>
          <p:nvPr>
            <p:ph type="ftr" sz="quarter" idx="4"/>
          </p:nvPr>
        </p:nvSpPr>
        <p:spPr>
          <a:xfrm>
            <a:off x="1" y="9428585"/>
            <a:ext cx="2945659" cy="498055"/>
          </a:xfrm>
          <a:prstGeom prst="rect">
            <a:avLst/>
          </a:prstGeom>
        </p:spPr>
        <p:txBody>
          <a:bodyPr vert="horz" lIns="96352" tIns="48177" rIns="96352" bIns="48177" rtlCol="0" anchor="b"/>
          <a:lstStyle>
            <a:lvl1pPr algn="l">
              <a:defRPr sz="1300"/>
            </a:lvl1pPr>
          </a:lstStyle>
          <a:p>
            <a:endParaRPr lang="sl-SI"/>
          </a:p>
        </p:txBody>
      </p:sp>
      <p:sp>
        <p:nvSpPr>
          <p:cNvPr id="7" name="Slide Number Placeholder 6"/>
          <p:cNvSpPr>
            <a:spLocks noGrp="1"/>
          </p:cNvSpPr>
          <p:nvPr>
            <p:ph type="sldNum" sz="quarter" idx="5"/>
          </p:nvPr>
        </p:nvSpPr>
        <p:spPr>
          <a:xfrm>
            <a:off x="3850444" y="9428585"/>
            <a:ext cx="2945659" cy="498055"/>
          </a:xfrm>
          <a:prstGeom prst="rect">
            <a:avLst/>
          </a:prstGeom>
        </p:spPr>
        <p:txBody>
          <a:bodyPr vert="horz" lIns="96352" tIns="48177" rIns="96352" bIns="48177" rtlCol="0" anchor="b"/>
          <a:lstStyle>
            <a:lvl1pPr algn="r">
              <a:defRPr sz="1300"/>
            </a:lvl1pPr>
          </a:lstStyle>
          <a:p>
            <a:fld id="{6A1BA166-3026-4D51-A94A-9155A51F240B}" type="slidenum">
              <a:rPr lang="sl-SI" smtClean="0"/>
              <a:t>‹#›</a:t>
            </a:fld>
            <a:endParaRPr lang="sl-SI"/>
          </a:p>
        </p:txBody>
      </p:sp>
    </p:spTree>
    <p:extLst>
      <p:ext uri="{BB962C8B-B14F-4D97-AF65-F5344CB8AC3E}">
        <p14:creationId xmlns:p14="http://schemas.microsoft.com/office/powerpoint/2010/main" val="34734657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all, my name is Jernej. Todays presentation will be in English, but if you have any questions, you can ask it in Slovenian or Croatian or Serbian.</a:t>
            </a:r>
            <a:endParaRPr lang="en-SI" dirty="0"/>
          </a:p>
        </p:txBody>
      </p:sp>
      <p:sp>
        <p:nvSpPr>
          <p:cNvPr id="4" name="Slide Number Placeholder 3"/>
          <p:cNvSpPr>
            <a:spLocks noGrp="1"/>
          </p:cNvSpPr>
          <p:nvPr>
            <p:ph type="sldNum" sz="quarter" idx="5"/>
          </p:nvPr>
        </p:nvSpPr>
        <p:spPr/>
        <p:txBody>
          <a:bodyPr/>
          <a:lstStyle/>
          <a:p>
            <a:fld id="{6A1BA166-3026-4D51-A94A-9155A51F240B}" type="slidenum">
              <a:rPr lang="sl-SI" smtClean="0"/>
              <a:t>1</a:t>
            </a:fld>
            <a:endParaRPr lang="sl-SI"/>
          </a:p>
        </p:txBody>
      </p:sp>
    </p:spTree>
    <p:extLst>
      <p:ext uri="{BB962C8B-B14F-4D97-AF65-F5344CB8AC3E}">
        <p14:creationId xmlns:p14="http://schemas.microsoft.com/office/powerpoint/2010/main" val="41238876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l-SI" dirty="0"/>
          </a:p>
        </p:txBody>
      </p:sp>
      <p:sp>
        <p:nvSpPr>
          <p:cNvPr id="4" name="Slide Number Placeholder 3"/>
          <p:cNvSpPr>
            <a:spLocks noGrp="1"/>
          </p:cNvSpPr>
          <p:nvPr>
            <p:ph type="sldNum" sz="quarter" idx="10"/>
          </p:nvPr>
        </p:nvSpPr>
        <p:spPr/>
        <p:txBody>
          <a:bodyPr/>
          <a:lstStyle/>
          <a:p>
            <a:fld id="{6A1BA166-3026-4D51-A94A-9155A51F240B}" type="slidenum">
              <a:rPr lang="sl-SI" smtClean="0"/>
              <a:t>10</a:t>
            </a:fld>
            <a:endParaRPr lang="sl-SI"/>
          </a:p>
        </p:txBody>
      </p:sp>
    </p:spTree>
    <p:extLst>
      <p:ext uri="{BB962C8B-B14F-4D97-AF65-F5344CB8AC3E}">
        <p14:creationId xmlns:p14="http://schemas.microsoft.com/office/powerpoint/2010/main" val="34501111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I" dirty="0"/>
              <a:t>In the presentation we will quickly check what is IAM and what is PAM, then we will dive into advantages of integrating  IAM and PAM. </a:t>
            </a:r>
            <a:endParaRPr lang="en-US" dirty="0"/>
          </a:p>
          <a:p>
            <a:endParaRPr lang="en-US" dirty="0"/>
          </a:p>
          <a:p>
            <a:r>
              <a:rPr lang="en-US" dirty="0"/>
              <a:t>Maybe just quick question before we start, please raise your hand, how many of you have PAM solution in the company, doesn’t matter Safeguard or any other?</a:t>
            </a:r>
          </a:p>
          <a:p>
            <a:endParaRPr lang="en-US" dirty="0"/>
          </a:p>
          <a:p>
            <a:r>
              <a:rPr lang="en-US" dirty="0"/>
              <a:t>How many of you have both solutions IAM an PAM?</a:t>
            </a:r>
          </a:p>
          <a:p>
            <a:endParaRPr lang="en-US" dirty="0"/>
          </a:p>
          <a:p>
            <a:r>
              <a:rPr lang="en-US" dirty="0"/>
              <a:t>Ok, thanks, lets start.</a:t>
            </a:r>
            <a:endParaRPr lang="en-SI" dirty="0"/>
          </a:p>
        </p:txBody>
      </p:sp>
      <p:sp>
        <p:nvSpPr>
          <p:cNvPr id="4" name="Slide Number Placeholder 3"/>
          <p:cNvSpPr>
            <a:spLocks noGrp="1"/>
          </p:cNvSpPr>
          <p:nvPr>
            <p:ph type="sldNum" sz="quarter" idx="5"/>
          </p:nvPr>
        </p:nvSpPr>
        <p:spPr/>
        <p:txBody>
          <a:bodyPr/>
          <a:lstStyle/>
          <a:p>
            <a:fld id="{6A1BA166-3026-4D51-A94A-9155A51F240B}" type="slidenum">
              <a:rPr lang="sl-SI" smtClean="0"/>
              <a:t>2</a:t>
            </a:fld>
            <a:endParaRPr lang="sl-SI"/>
          </a:p>
        </p:txBody>
      </p:sp>
    </p:spTree>
    <p:extLst>
      <p:ext uri="{BB962C8B-B14F-4D97-AF65-F5344CB8AC3E}">
        <p14:creationId xmlns:p14="http://schemas.microsoft.com/office/powerpoint/2010/main" val="37032819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I" dirty="0"/>
              <a:t>We are living in a time, where we </a:t>
            </a:r>
            <a:r>
              <a:rPr lang="en-SI" b="1" dirty="0"/>
              <a:t>change multiple companies and positions</a:t>
            </a:r>
            <a:r>
              <a:rPr lang="en-SI" dirty="0"/>
              <a:t>, which enable us to </a:t>
            </a:r>
            <a:r>
              <a:rPr lang="en-SI" b="0" dirty="0"/>
              <a:t>access various data which are more or less  confidential</a:t>
            </a:r>
            <a:r>
              <a:rPr lang="en-SI" dirty="0"/>
              <a:t>. Here we can talk about our </a:t>
            </a:r>
            <a:r>
              <a:rPr lang="en-SI" b="1" dirty="0"/>
              <a:t>employee personal data</a:t>
            </a:r>
            <a:r>
              <a:rPr lang="en-SI" dirty="0"/>
              <a:t>, </a:t>
            </a:r>
            <a:r>
              <a:rPr lang="en-SI" b="1" dirty="0"/>
              <a:t>customer data</a:t>
            </a:r>
            <a:r>
              <a:rPr lang="en-SI" dirty="0"/>
              <a:t>, </a:t>
            </a:r>
            <a:r>
              <a:rPr lang="en-SI" b="1" dirty="0"/>
              <a:t>different financial reports, information about our product</a:t>
            </a:r>
            <a:r>
              <a:rPr lang="en-SI" dirty="0"/>
              <a:t>, which we want to hide from our competition. </a:t>
            </a:r>
          </a:p>
          <a:p>
            <a:endParaRPr lang="en-SI" b="1" dirty="0"/>
          </a:p>
          <a:p>
            <a:r>
              <a:rPr lang="en-SI" b="1" dirty="0"/>
              <a:t>To minimize risk </a:t>
            </a:r>
            <a:r>
              <a:rPr lang="en-SI" dirty="0"/>
              <a:t>of disclosure of information, we need to implement a system, which </a:t>
            </a:r>
            <a:r>
              <a:rPr lang="en-SI" b="1" dirty="0"/>
              <a:t>will limit access to those data </a:t>
            </a:r>
            <a:r>
              <a:rPr lang="en-SI" dirty="0"/>
              <a:t>or it will </a:t>
            </a:r>
            <a:r>
              <a:rPr lang="en-SI" b="1" dirty="0"/>
              <a:t>enable us to see who had access to those date at which point in time using audit tools</a:t>
            </a:r>
            <a:r>
              <a:rPr lang="en-SI" dirty="0"/>
              <a:t>. </a:t>
            </a:r>
          </a:p>
          <a:p>
            <a:endParaRPr lang="en-SI" dirty="0"/>
          </a:p>
          <a:p>
            <a:r>
              <a:rPr lang="en-SI" b="1" dirty="0"/>
              <a:t>System that enables us to do this is called Identity and access management or IAM.</a:t>
            </a:r>
          </a:p>
          <a:p>
            <a:endParaRPr lang="en-SI" dirty="0"/>
          </a:p>
          <a:p>
            <a:r>
              <a:rPr lang="en-SI" dirty="0"/>
              <a:t>If I simplify this it means, that we grant exact access in the time, when user needs them and we also revoke them once there is no need for them. </a:t>
            </a:r>
          </a:p>
          <a:p>
            <a:endParaRPr lang="en-SI" dirty="0"/>
          </a:p>
          <a:p>
            <a:endParaRPr lang="en-SI" dirty="0"/>
          </a:p>
        </p:txBody>
      </p:sp>
      <p:sp>
        <p:nvSpPr>
          <p:cNvPr id="4" name="Slide Number Placeholder 3"/>
          <p:cNvSpPr>
            <a:spLocks noGrp="1"/>
          </p:cNvSpPr>
          <p:nvPr>
            <p:ph type="sldNum" sz="quarter" idx="5"/>
          </p:nvPr>
        </p:nvSpPr>
        <p:spPr/>
        <p:txBody>
          <a:bodyPr/>
          <a:lstStyle/>
          <a:p>
            <a:fld id="{6A1BA166-3026-4D51-A94A-9155A51F240B}" type="slidenum">
              <a:rPr lang="sl-SI" smtClean="0"/>
              <a:t>3</a:t>
            </a:fld>
            <a:endParaRPr lang="sl-SI"/>
          </a:p>
        </p:txBody>
      </p:sp>
    </p:spTree>
    <p:extLst>
      <p:ext uri="{BB962C8B-B14F-4D97-AF65-F5344CB8AC3E}">
        <p14:creationId xmlns:p14="http://schemas.microsoft.com/office/powerpoint/2010/main" val="35676187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I" dirty="0"/>
              <a:t>If the </a:t>
            </a:r>
            <a:r>
              <a:rPr lang="en-SI" b="1" dirty="0"/>
              <a:t>Identity </a:t>
            </a:r>
            <a:r>
              <a:rPr lang="en-SI" b="1" dirty="0" err="1"/>
              <a:t>Mangement</a:t>
            </a:r>
            <a:r>
              <a:rPr lang="en-SI" b="1" dirty="0"/>
              <a:t> is primarily responsible for managing user accounts and their permissions</a:t>
            </a:r>
            <a:r>
              <a:rPr lang="en-SI" dirty="0"/>
              <a:t>, the </a:t>
            </a:r>
            <a:r>
              <a:rPr lang="en-SI" b="1" dirty="0"/>
              <a:t>Privileged Access Management handles privileged user access to the systems </a:t>
            </a:r>
            <a:r>
              <a:rPr lang="en-SI" dirty="0"/>
              <a:t>itself </a:t>
            </a:r>
            <a:r>
              <a:rPr lang="en-SI" b="1" dirty="0"/>
              <a:t>with the elevated permissions </a:t>
            </a:r>
            <a:r>
              <a:rPr lang="en-SI" dirty="0"/>
              <a:t>for the time, such access is needed.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SI" dirty="0"/>
          </a:p>
          <a:p>
            <a:pPr marL="0" marR="0" lvl="0" indent="0" algn="l" defTabSz="914400" rtl="0" eaLnBrk="1" fontAlgn="auto" latinLnBrk="0" hangingPunct="1">
              <a:lnSpc>
                <a:spcPct val="100000"/>
              </a:lnSpc>
              <a:spcBef>
                <a:spcPts val="0"/>
              </a:spcBef>
              <a:spcAft>
                <a:spcPts val="0"/>
              </a:spcAft>
              <a:buClrTx/>
              <a:buSzTx/>
              <a:buFontTx/>
              <a:buNone/>
              <a:tabLst/>
              <a:defRPr/>
            </a:pPr>
            <a:r>
              <a:rPr lang="en-SI" dirty="0"/>
              <a:t>The term </a:t>
            </a:r>
            <a:r>
              <a:rPr lang="en-SI" b="1" dirty="0"/>
              <a:t>privileged access refers to higher level of permissions</a:t>
            </a:r>
            <a:r>
              <a:rPr lang="en-SI" dirty="0"/>
              <a:t> and it is required to do </a:t>
            </a:r>
            <a:r>
              <a:rPr lang="en-SI" b="1" dirty="0"/>
              <a:t>administrative tasks, managing critical systems and accessing sensitive data</a:t>
            </a:r>
            <a:r>
              <a:rPr lang="en-SI"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SI" dirty="0"/>
          </a:p>
          <a:p>
            <a:pPr marL="0" marR="0" lvl="0" indent="0" algn="l" defTabSz="914400" rtl="0" eaLnBrk="1" fontAlgn="auto" latinLnBrk="0" hangingPunct="1">
              <a:lnSpc>
                <a:spcPct val="100000"/>
              </a:lnSpc>
              <a:spcBef>
                <a:spcPts val="0"/>
              </a:spcBef>
              <a:spcAft>
                <a:spcPts val="0"/>
              </a:spcAft>
              <a:buClrTx/>
              <a:buSzTx/>
              <a:buFontTx/>
              <a:buNone/>
              <a:tabLst/>
              <a:defRPr/>
            </a:pPr>
            <a:r>
              <a:rPr lang="en-SI" dirty="0"/>
              <a:t>At the same time it helps to </a:t>
            </a:r>
            <a:r>
              <a:rPr lang="en-SI" b="1" dirty="0"/>
              <a:t>control</a:t>
            </a:r>
            <a:r>
              <a:rPr lang="en-SI" dirty="0"/>
              <a:t>, </a:t>
            </a:r>
            <a:r>
              <a:rPr lang="en-SI" b="1" dirty="0"/>
              <a:t>monitor</a:t>
            </a:r>
            <a:r>
              <a:rPr lang="en-SI" dirty="0"/>
              <a:t> and </a:t>
            </a:r>
            <a:r>
              <a:rPr lang="en-SI" b="1" dirty="0" err="1"/>
              <a:t>analyze</a:t>
            </a:r>
            <a:r>
              <a:rPr lang="en-SI" dirty="0"/>
              <a:t> </a:t>
            </a:r>
            <a:r>
              <a:rPr lang="en-SI" b="1" dirty="0"/>
              <a:t>behaviour of a user</a:t>
            </a:r>
            <a:r>
              <a:rPr lang="en-SI"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SI"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SI"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SI" b="0" i="0" dirty="0">
              <a:solidFill>
                <a:srgbClr val="202124"/>
              </a:solidFill>
              <a:effectLst/>
              <a:highlight>
                <a:srgbClr val="FFFFFF"/>
              </a:highlight>
              <a:latin typeface="Google Sans"/>
            </a:endParaRPr>
          </a:p>
          <a:p>
            <a:pPr marL="171450" indent="-171450" algn="l" fontAlgn="ctr">
              <a:buFontTx/>
              <a:buChar char="-"/>
            </a:pPr>
            <a:endParaRPr lang="en-US" b="0" i="0" dirty="0">
              <a:solidFill>
                <a:srgbClr val="202124"/>
              </a:solidFill>
              <a:effectLst/>
              <a:highlight>
                <a:srgbClr val="FFFFFF"/>
              </a:highlight>
              <a:latin typeface="arial" panose="020B0604020202020204" pitchFamily="34" charset="0"/>
            </a:endParaRPr>
          </a:p>
          <a:p>
            <a:br>
              <a:rPr lang="en-US" b="0" i="0" u="none" strike="noStrike" dirty="0">
                <a:solidFill>
                  <a:srgbClr val="001D35"/>
                </a:solidFill>
                <a:effectLst/>
                <a:highlight>
                  <a:srgbClr val="EDF1F9"/>
                </a:highlight>
                <a:latin typeface="arial" panose="020B0604020202020204" pitchFamily="34" charset="0"/>
              </a:rPr>
            </a:br>
            <a:r>
              <a:rPr lang="en-SI" dirty="0"/>
              <a:t> </a:t>
            </a:r>
          </a:p>
        </p:txBody>
      </p:sp>
      <p:sp>
        <p:nvSpPr>
          <p:cNvPr id="4" name="Slide Number Placeholder 3"/>
          <p:cNvSpPr>
            <a:spLocks noGrp="1"/>
          </p:cNvSpPr>
          <p:nvPr>
            <p:ph type="sldNum" sz="quarter" idx="5"/>
          </p:nvPr>
        </p:nvSpPr>
        <p:spPr/>
        <p:txBody>
          <a:bodyPr/>
          <a:lstStyle/>
          <a:p>
            <a:fld id="{6A1BA166-3026-4D51-A94A-9155A51F240B}" type="slidenum">
              <a:rPr lang="sl-SI" smtClean="0"/>
              <a:t>4</a:t>
            </a:fld>
            <a:endParaRPr lang="sl-SI"/>
          </a:p>
        </p:txBody>
      </p:sp>
    </p:spTree>
    <p:extLst>
      <p:ext uri="{BB962C8B-B14F-4D97-AF65-F5344CB8AC3E}">
        <p14:creationId xmlns:p14="http://schemas.microsoft.com/office/powerpoint/2010/main" val="42886065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fontAlgn="ctr">
              <a:buFontTx/>
              <a:buNone/>
            </a:pPr>
            <a:r>
              <a:rPr lang="en-SI" b="0" i="0" dirty="0">
                <a:solidFill>
                  <a:srgbClr val="202124"/>
                </a:solidFill>
                <a:effectLst/>
                <a:highlight>
                  <a:srgbClr val="FFFFFF"/>
                </a:highlight>
                <a:latin typeface="arial" panose="020B0604020202020204" pitchFamily="34" charset="0"/>
              </a:rPr>
              <a:t>So how PAM and IAM interacts with each other and what is the main difference then? </a:t>
            </a:r>
          </a:p>
          <a:p>
            <a:pPr marL="0" indent="0" algn="l" fontAlgn="ctr">
              <a:buFontTx/>
              <a:buNone/>
            </a:pPr>
            <a:endParaRPr lang="en-SI" b="0" i="0" dirty="0">
              <a:solidFill>
                <a:srgbClr val="202124"/>
              </a:solidFill>
              <a:effectLst/>
              <a:highlight>
                <a:srgbClr val="FFFFFF"/>
              </a:highlight>
              <a:latin typeface="arial" panose="020B0604020202020204" pitchFamily="34" charset="0"/>
            </a:endParaRPr>
          </a:p>
          <a:p>
            <a:pPr marL="0" indent="0" algn="l" fontAlgn="ctr">
              <a:buFontTx/>
              <a:buNone/>
            </a:pPr>
            <a:r>
              <a:rPr lang="en-SI" b="1" i="0" dirty="0">
                <a:solidFill>
                  <a:srgbClr val="202124"/>
                </a:solidFill>
                <a:effectLst/>
                <a:highlight>
                  <a:srgbClr val="FFFFFF"/>
                </a:highlight>
                <a:latin typeface="arial" panose="020B0604020202020204" pitchFamily="34" charset="0"/>
              </a:rPr>
              <a:t>IAM is responsible for managing user lifecycle</a:t>
            </a:r>
            <a:r>
              <a:rPr lang="en-SI" b="0" i="0" dirty="0">
                <a:solidFill>
                  <a:srgbClr val="202124"/>
                </a:solidFill>
                <a:effectLst/>
                <a:highlight>
                  <a:srgbClr val="FFFFFF"/>
                </a:highlight>
                <a:latin typeface="arial" panose="020B0604020202020204" pitchFamily="34" charset="0"/>
              </a:rPr>
              <a:t> based on the HR data input, it </a:t>
            </a:r>
            <a:r>
              <a:rPr lang="en-SI" b="1" i="0" dirty="0">
                <a:solidFill>
                  <a:srgbClr val="202124"/>
                </a:solidFill>
                <a:effectLst/>
                <a:highlight>
                  <a:srgbClr val="FFFFFF"/>
                </a:highlight>
                <a:latin typeface="arial" panose="020B0604020202020204" pitchFamily="34" charset="0"/>
              </a:rPr>
              <a:t>create and modify accounts and their permissions </a:t>
            </a:r>
            <a:r>
              <a:rPr lang="en-SI" b="0" i="0" dirty="0">
                <a:solidFill>
                  <a:srgbClr val="202124"/>
                </a:solidFill>
                <a:effectLst/>
                <a:highlight>
                  <a:srgbClr val="FFFFFF"/>
                </a:highlight>
                <a:latin typeface="arial" panose="020B0604020202020204" pitchFamily="34" charset="0"/>
              </a:rPr>
              <a:t>in different target systems during Joiner, Mover and Leaver phase. </a:t>
            </a:r>
          </a:p>
          <a:p>
            <a:pPr marL="0" indent="0" algn="l" fontAlgn="ctr">
              <a:buFontTx/>
              <a:buNone/>
            </a:pPr>
            <a:endParaRPr lang="en-SI" b="0" i="0" dirty="0">
              <a:solidFill>
                <a:srgbClr val="202124"/>
              </a:solidFill>
              <a:effectLst/>
              <a:highlight>
                <a:srgbClr val="FFFFFF"/>
              </a:highlight>
              <a:latin typeface="arial" panose="020B0604020202020204" pitchFamily="34" charset="0"/>
            </a:endParaRPr>
          </a:p>
          <a:p>
            <a:pPr marL="0" indent="0" algn="l" fontAlgn="ctr">
              <a:buFontTx/>
              <a:buNone/>
            </a:pPr>
            <a:r>
              <a:rPr lang="en-SI" b="1" i="0" dirty="0">
                <a:solidFill>
                  <a:srgbClr val="202124"/>
                </a:solidFill>
                <a:effectLst/>
                <a:highlight>
                  <a:srgbClr val="FFFFFF"/>
                </a:highlight>
                <a:latin typeface="arial" panose="020B0604020202020204" pitchFamily="34" charset="0"/>
              </a:rPr>
              <a:t>PAM</a:t>
            </a:r>
            <a:r>
              <a:rPr lang="en-SI" b="0" i="0" dirty="0">
                <a:solidFill>
                  <a:srgbClr val="202124"/>
                </a:solidFill>
                <a:effectLst/>
                <a:highlight>
                  <a:srgbClr val="FFFFFF"/>
                </a:highlight>
                <a:latin typeface="arial" panose="020B0604020202020204" pitchFamily="34" charset="0"/>
              </a:rPr>
              <a:t> on the other </a:t>
            </a:r>
            <a:r>
              <a:rPr lang="en-SI" b="1" i="0" dirty="0">
                <a:solidFill>
                  <a:srgbClr val="202124"/>
                </a:solidFill>
                <a:effectLst/>
                <a:highlight>
                  <a:srgbClr val="FFFFFF"/>
                </a:highlight>
                <a:latin typeface="arial" panose="020B0604020202020204" pitchFamily="34" charset="0"/>
              </a:rPr>
              <a:t>hand takes care of access to the critical systems </a:t>
            </a:r>
            <a:r>
              <a:rPr lang="en-SI" b="0" i="0" dirty="0">
                <a:solidFill>
                  <a:srgbClr val="202124"/>
                </a:solidFill>
                <a:effectLst/>
                <a:highlight>
                  <a:srgbClr val="FFFFFF"/>
                </a:highlight>
                <a:latin typeface="arial" panose="020B0604020202020204" pitchFamily="34" charset="0"/>
              </a:rPr>
              <a:t>with the </a:t>
            </a:r>
            <a:r>
              <a:rPr lang="en-SI" b="1" i="0" dirty="0">
                <a:solidFill>
                  <a:srgbClr val="202124"/>
                </a:solidFill>
                <a:effectLst/>
                <a:highlight>
                  <a:srgbClr val="FFFFFF"/>
                </a:highlight>
                <a:latin typeface="arial" panose="020B0604020202020204" pitchFamily="34" charset="0"/>
              </a:rPr>
              <a:t>elevated permissions</a:t>
            </a:r>
            <a:r>
              <a:rPr lang="en-SI" b="0" i="0" dirty="0">
                <a:solidFill>
                  <a:srgbClr val="202124"/>
                </a:solidFill>
                <a:effectLst/>
                <a:highlight>
                  <a:srgbClr val="FFFFFF"/>
                </a:highlight>
                <a:latin typeface="arial" panose="020B0604020202020204" pitchFamily="34" charset="0"/>
              </a:rPr>
              <a:t>. </a:t>
            </a:r>
          </a:p>
          <a:p>
            <a:pPr marL="0" indent="0" algn="l" fontAlgn="ctr">
              <a:buFontTx/>
              <a:buNone/>
            </a:pPr>
            <a:endParaRPr lang="en-SI" b="0" i="0" dirty="0">
              <a:solidFill>
                <a:srgbClr val="202124"/>
              </a:solidFill>
              <a:effectLst/>
              <a:highlight>
                <a:srgbClr val="FFFFFF"/>
              </a:highlight>
              <a:latin typeface="arial" panose="020B0604020202020204" pitchFamily="34" charset="0"/>
            </a:endParaRPr>
          </a:p>
          <a:p>
            <a:pPr marL="0" indent="0" algn="l" fontAlgn="ctr">
              <a:buFontTx/>
              <a:buNone/>
            </a:pPr>
            <a:r>
              <a:rPr lang="en-SI" b="1" i="0" dirty="0">
                <a:solidFill>
                  <a:srgbClr val="202124"/>
                </a:solidFill>
                <a:effectLst/>
                <a:highlight>
                  <a:srgbClr val="FFFFFF"/>
                </a:highlight>
                <a:latin typeface="arial" panose="020B0604020202020204" pitchFamily="34" charset="0"/>
              </a:rPr>
              <a:t>The PAM is completely standalone system </a:t>
            </a:r>
            <a:r>
              <a:rPr lang="en-SI" b="0" i="0" dirty="0">
                <a:solidFill>
                  <a:srgbClr val="202124"/>
                </a:solidFill>
                <a:effectLst/>
                <a:highlight>
                  <a:srgbClr val="FFFFFF"/>
                </a:highlight>
                <a:latin typeface="arial" panose="020B0604020202020204" pitchFamily="34" charset="0"/>
              </a:rPr>
              <a:t>as we can see on the image </a:t>
            </a:r>
            <a:r>
              <a:rPr lang="en-SI" b="1" i="0" dirty="0">
                <a:solidFill>
                  <a:srgbClr val="202124"/>
                </a:solidFill>
                <a:effectLst/>
                <a:highlight>
                  <a:srgbClr val="FFFFFF"/>
                </a:highlight>
                <a:latin typeface="arial" panose="020B0604020202020204" pitchFamily="34" charset="0"/>
              </a:rPr>
              <a:t>and in relation to the IAM is no different than other target system </a:t>
            </a:r>
            <a:r>
              <a:rPr lang="en-SI" b="0" i="0" dirty="0">
                <a:solidFill>
                  <a:srgbClr val="202124"/>
                </a:solidFill>
                <a:effectLst/>
                <a:highlight>
                  <a:srgbClr val="FFFFFF"/>
                </a:highlight>
                <a:latin typeface="arial" panose="020B0604020202020204" pitchFamily="34" charset="0"/>
              </a:rPr>
              <a:t>– AD, Exchange, SAP, etc... </a:t>
            </a:r>
          </a:p>
          <a:p>
            <a:pPr marL="0" indent="0" algn="l" fontAlgn="ctr">
              <a:buFontTx/>
              <a:buNone/>
            </a:pPr>
            <a:endParaRPr lang="en-SI" b="0" i="0" dirty="0">
              <a:solidFill>
                <a:srgbClr val="202124"/>
              </a:solidFill>
              <a:effectLst/>
              <a:highlight>
                <a:srgbClr val="FFFFFF"/>
              </a:highlight>
              <a:latin typeface="arial" panose="020B0604020202020204" pitchFamily="34" charset="0"/>
            </a:endParaRPr>
          </a:p>
          <a:p>
            <a:pPr marL="0" indent="0" algn="l" fontAlgn="ctr">
              <a:buFontTx/>
              <a:buNone/>
            </a:pPr>
            <a:r>
              <a:rPr lang="en-SI" b="0" i="0" dirty="0">
                <a:solidFill>
                  <a:srgbClr val="202124"/>
                </a:solidFill>
                <a:effectLst/>
                <a:highlight>
                  <a:srgbClr val="FFFFFF"/>
                </a:highlight>
                <a:latin typeface="arial" panose="020B0604020202020204" pitchFamily="34" charset="0"/>
              </a:rPr>
              <a:t>This means, </a:t>
            </a:r>
            <a:r>
              <a:rPr lang="en-SI" b="1" i="0" dirty="0">
                <a:solidFill>
                  <a:srgbClr val="202124"/>
                </a:solidFill>
                <a:effectLst/>
                <a:highlight>
                  <a:srgbClr val="FFFFFF"/>
                </a:highlight>
                <a:latin typeface="arial" panose="020B0604020202020204" pitchFamily="34" charset="0"/>
              </a:rPr>
              <a:t>that IAM based on the business logic creates accounts and grant needed accesses in the target system </a:t>
            </a:r>
            <a:r>
              <a:rPr lang="en-SI" b="0" i="0" dirty="0">
                <a:solidFill>
                  <a:srgbClr val="202124"/>
                </a:solidFill>
                <a:effectLst/>
                <a:highlight>
                  <a:srgbClr val="FFFFFF"/>
                </a:highlight>
                <a:latin typeface="arial" panose="020B0604020202020204" pitchFamily="34" charset="0"/>
              </a:rPr>
              <a:t>in right time and allow user to use </a:t>
            </a:r>
            <a:r>
              <a:rPr lang="en-SI" b="1" i="0" dirty="0">
                <a:solidFill>
                  <a:srgbClr val="202124"/>
                </a:solidFill>
                <a:effectLst/>
                <a:highlight>
                  <a:srgbClr val="FFFFFF"/>
                </a:highlight>
                <a:latin typeface="arial" panose="020B0604020202020204" pitchFamily="34" charset="0"/>
              </a:rPr>
              <a:t>PAM for accessing critical infrastructure</a:t>
            </a:r>
            <a:r>
              <a:rPr lang="en-US" b="1" i="0">
                <a:solidFill>
                  <a:srgbClr val="202124"/>
                </a:solidFill>
                <a:effectLst/>
                <a:highlight>
                  <a:srgbClr val="FFFFFF"/>
                </a:highlight>
                <a:latin typeface="arial" panose="020B0604020202020204" pitchFamily="34" charset="0"/>
              </a:rPr>
              <a:t>.</a:t>
            </a:r>
            <a:endParaRPr lang="en-SI" b="0" i="0" dirty="0">
              <a:solidFill>
                <a:srgbClr val="202124"/>
              </a:solidFill>
              <a:effectLst/>
              <a:highlight>
                <a:srgbClr val="FFFFFF"/>
              </a:highlight>
              <a:latin typeface="arial" panose="020B0604020202020204" pitchFamily="34" charset="0"/>
            </a:endParaRPr>
          </a:p>
          <a:p>
            <a:pPr marL="0" indent="0" algn="l" fontAlgn="ctr">
              <a:buFontTx/>
              <a:buNone/>
            </a:pPr>
            <a:endParaRPr lang="en-SI" b="0" i="0" dirty="0">
              <a:solidFill>
                <a:srgbClr val="202124"/>
              </a:solidFill>
              <a:effectLst/>
              <a:highlight>
                <a:srgbClr val="FFFFFF"/>
              </a:highlight>
              <a:latin typeface="arial" panose="020B0604020202020204" pitchFamily="34" charset="0"/>
            </a:endParaRPr>
          </a:p>
          <a:p>
            <a:pPr marL="0" indent="0" algn="l" fontAlgn="ctr">
              <a:buFontTx/>
              <a:buNone/>
            </a:pPr>
            <a:r>
              <a:rPr lang="en-SI" b="0" i="0" dirty="0">
                <a:solidFill>
                  <a:srgbClr val="202124"/>
                </a:solidFill>
                <a:effectLst/>
                <a:highlight>
                  <a:srgbClr val="FFFFFF"/>
                </a:highlight>
                <a:latin typeface="arial" panose="020B0604020202020204" pitchFamily="34" charset="0"/>
              </a:rPr>
              <a:t>Beside managing accounts and their permissions on the PAM, users gain all the functionalities of the IAM from web portal, audit trace, to the reporting tools.</a:t>
            </a:r>
            <a:br>
              <a:rPr lang="en-US" b="0" i="0" u="none" strike="noStrike" dirty="0">
                <a:solidFill>
                  <a:srgbClr val="001D35"/>
                </a:solidFill>
                <a:effectLst/>
                <a:highlight>
                  <a:srgbClr val="EDF1F9"/>
                </a:highlight>
                <a:latin typeface="arial" panose="020B0604020202020204" pitchFamily="34" charset="0"/>
              </a:rPr>
            </a:br>
            <a:r>
              <a:rPr lang="en-SI" dirty="0"/>
              <a:t> </a:t>
            </a:r>
          </a:p>
        </p:txBody>
      </p:sp>
      <p:sp>
        <p:nvSpPr>
          <p:cNvPr id="4" name="Slide Number Placeholder 3"/>
          <p:cNvSpPr>
            <a:spLocks noGrp="1"/>
          </p:cNvSpPr>
          <p:nvPr>
            <p:ph type="sldNum" sz="quarter" idx="5"/>
          </p:nvPr>
        </p:nvSpPr>
        <p:spPr/>
        <p:txBody>
          <a:bodyPr/>
          <a:lstStyle/>
          <a:p>
            <a:fld id="{6A1BA166-3026-4D51-A94A-9155A51F240B}" type="slidenum">
              <a:rPr lang="sl-SI" smtClean="0"/>
              <a:t>5</a:t>
            </a:fld>
            <a:endParaRPr lang="sl-SI"/>
          </a:p>
        </p:txBody>
      </p:sp>
    </p:spTree>
    <p:extLst>
      <p:ext uri="{BB962C8B-B14F-4D97-AF65-F5344CB8AC3E}">
        <p14:creationId xmlns:p14="http://schemas.microsoft.com/office/powerpoint/2010/main" val="21084302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I" dirty="0"/>
              <a:t>Lets check why would you like to integrate your PAM solution with the IAM. Key features are managing of accounts and permissions, you get all the auditing features of the IAM and you can use web portal for placing request for different accesses. Lets check some details  about that.</a:t>
            </a:r>
          </a:p>
          <a:p>
            <a:endParaRPr lang="en-SI" dirty="0"/>
          </a:p>
        </p:txBody>
      </p:sp>
      <p:sp>
        <p:nvSpPr>
          <p:cNvPr id="4" name="Slide Number Placeholder 3"/>
          <p:cNvSpPr>
            <a:spLocks noGrp="1"/>
          </p:cNvSpPr>
          <p:nvPr>
            <p:ph type="sldNum" sz="quarter" idx="5"/>
          </p:nvPr>
        </p:nvSpPr>
        <p:spPr/>
        <p:txBody>
          <a:bodyPr/>
          <a:lstStyle/>
          <a:p>
            <a:fld id="{6A1BA166-3026-4D51-A94A-9155A51F240B}" type="slidenum">
              <a:rPr lang="sl-SI" smtClean="0"/>
              <a:t>6</a:t>
            </a:fld>
            <a:endParaRPr lang="sl-SI"/>
          </a:p>
        </p:txBody>
      </p:sp>
    </p:spTree>
    <p:extLst>
      <p:ext uri="{BB962C8B-B14F-4D97-AF65-F5344CB8AC3E}">
        <p14:creationId xmlns:p14="http://schemas.microsoft.com/office/powerpoint/2010/main" val="22604386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I" dirty="0"/>
              <a:t>First and </a:t>
            </a:r>
            <a:r>
              <a:rPr lang="en-SI" b="1" dirty="0"/>
              <a:t>probably most important step </a:t>
            </a:r>
            <a:r>
              <a:rPr lang="en-SI" dirty="0"/>
              <a:t>of integration is </a:t>
            </a:r>
            <a:r>
              <a:rPr lang="en-SI" b="1" dirty="0"/>
              <a:t>managing the accounts</a:t>
            </a:r>
            <a:r>
              <a:rPr lang="en-SI" dirty="0"/>
              <a:t>, that will use the PAM. </a:t>
            </a:r>
            <a:r>
              <a:rPr lang="en-SI" b="1" dirty="0"/>
              <a:t>IAM gets the information about employees </a:t>
            </a:r>
            <a:r>
              <a:rPr lang="en-SI" dirty="0"/>
              <a:t>from the </a:t>
            </a:r>
            <a:r>
              <a:rPr lang="en-SI" b="1" dirty="0"/>
              <a:t>authoritative source </a:t>
            </a:r>
            <a:r>
              <a:rPr lang="en-SI" dirty="0"/>
              <a:t>(HR data) and</a:t>
            </a:r>
          </a:p>
          <a:p>
            <a:r>
              <a:rPr lang="en-SI" b="1" dirty="0"/>
              <a:t>based on the business logic user account are generated </a:t>
            </a:r>
            <a:r>
              <a:rPr lang="en-SI" dirty="0"/>
              <a:t>in the PAM and get </a:t>
            </a:r>
            <a:r>
              <a:rPr lang="en-SI" b="1" dirty="0"/>
              <a:t>the right permissions</a:t>
            </a:r>
            <a:r>
              <a:rPr lang="en-SI" dirty="0"/>
              <a:t>, which will allow user to access  needed system using the privileged permissions.</a:t>
            </a:r>
          </a:p>
          <a:p>
            <a:endParaRPr lang="en-SI" dirty="0"/>
          </a:p>
          <a:p>
            <a:r>
              <a:rPr lang="en-SI" b="1" dirty="0"/>
              <a:t>User will get minimal required rights</a:t>
            </a:r>
            <a:r>
              <a:rPr lang="en-SI" dirty="0"/>
              <a:t>, to be able to do his job. At the same time, the </a:t>
            </a:r>
            <a:r>
              <a:rPr lang="en-SI" b="1" dirty="0"/>
              <a:t>IAM track any user change </a:t>
            </a:r>
            <a:r>
              <a:rPr lang="en-SI" dirty="0"/>
              <a:t>(mover or security risk) and will </a:t>
            </a:r>
            <a:r>
              <a:rPr lang="en-SI" b="1" dirty="0"/>
              <a:t>adjust account changes </a:t>
            </a:r>
            <a:r>
              <a:rPr lang="en-SI" dirty="0"/>
              <a:t>like, </a:t>
            </a:r>
            <a:r>
              <a:rPr lang="en-SI" b="1" dirty="0"/>
              <a:t>surname</a:t>
            </a:r>
            <a:r>
              <a:rPr lang="en-SI" dirty="0"/>
              <a:t>, </a:t>
            </a:r>
            <a:r>
              <a:rPr lang="en-SI" b="1" dirty="0"/>
              <a:t>email</a:t>
            </a:r>
            <a:r>
              <a:rPr lang="en-SI" dirty="0"/>
              <a:t> and or </a:t>
            </a:r>
            <a:r>
              <a:rPr lang="en-SI" b="1" dirty="0"/>
              <a:t>permissions</a:t>
            </a:r>
            <a:r>
              <a:rPr lang="en-SI" dirty="0"/>
              <a:t>. </a:t>
            </a:r>
          </a:p>
          <a:p>
            <a:endParaRPr lang="en-SI" dirty="0"/>
          </a:p>
          <a:p>
            <a:r>
              <a:rPr lang="en-SI" dirty="0"/>
              <a:t>At the end of the </a:t>
            </a:r>
            <a:r>
              <a:rPr lang="en-US" b="0" i="0" dirty="0">
                <a:solidFill>
                  <a:srgbClr val="0D0D0D"/>
                </a:solidFill>
                <a:effectLst/>
                <a:highlight>
                  <a:srgbClr val="FFFFFF"/>
                </a:highlight>
                <a:latin typeface="Söhne"/>
              </a:rPr>
              <a:t>career</a:t>
            </a:r>
            <a:r>
              <a:rPr lang="en-SI" dirty="0"/>
              <a:t> , when user </a:t>
            </a:r>
            <a:r>
              <a:rPr lang="en-SI" b="1" dirty="0"/>
              <a:t>will leave the company</a:t>
            </a:r>
            <a:r>
              <a:rPr lang="en-SI" dirty="0"/>
              <a:t>, the </a:t>
            </a:r>
            <a:r>
              <a:rPr lang="en-SI" b="1" dirty="0"/>
              <a:t>IAM will also lock the account</a:t>
            </a:r>
            <a:r>
              <a:rPr lang="en-SI" dirty="0"/>
              <a:t>, </a:t>
            </a:r>
            <a:r>
              <a:rPr lang="en-SI" b="1" dirty="0"/>
              <a:t>revoke</a:t>
            </a:r>
            <a:r>
              <a:rPr lang="en-SI" dirty="0"/>
              <a:t> all the </a:t>
            </a:r>
            <a:r>
              <a:rPr lang="en-SI" b="1" dirty="0"/>
              <a:t>permissions</a:t>
            </a:r>
            <a:r>
              <a:rPr lang="en-SI" dirty="0"/>
              <a:t> from </a:t>
            </a:r>
            <a:r>
              <a:rPr lang="en-SI" b="1" dirty="0"/>
              <a:t>PAM and any other target system </a:t>
            </a:r>
            <a:r>
              <a:rPr lang="en-SI" dirty="0"/>
              <a:t>and will prevent any further usage.</a:t>
            </a:r>
          </a:p>
        </p:txBody>
      </p:sp>
      <p:sp>
        <p:nvSpPr>
          <p:cNvPr id="4" name="Slide Number Placeholder 3"/>
          <p:cNvSpPr>
            <a:spLocks noGrp="1"/>
          </p:cNvSpPr>
          <p:nvPr>
            <p:ph type="sldNum" sz="quarter" idx="5"/>
          </p:nvPr>
        </p:nvSpPr>
        <p:spPr/>
        <p:txBody>
          <a:bodyPr/>
          <a:lstStyle/>
          <a:p>
            <a:fld id="{6A1BA166-3026-4D51-A94A-9155A51F240B}" type="slidenum">
              <a:rPr lang="sl-SI" smtClean="0"/>
              <a:t>7</a:t>
            </a:fld>
            <a:endParaRPr lang="sl-SI"/>
          </a:p>
        </p:txBody>
      </p:sp>
    </p:spTree>
    <p:extLst>
      <p:ext uri="{BB962C8B-B14F-4D97-AF65-F5344CB8AC3E}">
        <p14:creationId xmlns:p14="http://schemas.microsoft.com/office/powerpoint/2010/main" val="28022576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I" dirty="0"/>
              <a:t>Another very useful features, that is gained by integrating PAM with IAM is that you can use IAM existing </a:t>
            </a:r>
            <a:r>
              <a:rPr lang="en-SI" b="1" dirty="0"/>
              <a:t>web portal</a:t>
            </a:r>
            <a:r>
              <a:rPr lang="en-SI" dirty="0"/>
              <a:t>. You can use it for </a:t>
            </a:r>
            <a:r>
              <a:rPr lang="en-SI" b="1" dirty="0"/>
              <a:t>requesting additional permissions </a:t>
            </a:r>
            <a:r>
              <a:rPr lang="en-SI" dirty="0"/>
              <a:t>for the PAM like for any other </a:t>
            </a:r>
            <a:r>
              <a:rPr lang="en-SI" b="0" dirty="0"/>
              <a:t>system,</a:t>
            </a:r>
            <a:r>
              <a:rPr lang="en-SI" dirty="0"/>
              <a:t> or you can us it to </a:t>
            </a:r>
            <a:r>
              <a:rPr lang="en-SI" b="1" dirty="0"/>
              <a:t>initialize the sessions </a:t>
            </a:r>
            <a:r>
              <a:rPr lang="en-SI" dirty="0"/>
              <a:t>(RDP session, password release, ssh). How it looks simple request for RDP session using the IAM web portal? </a:t>
            </a:r>
          </a:p>
          <a:p>
            <a:endParaRPr lang="en-SI" dirty="0"/>
          </a:p>
          <a:p>
            <a:endParaRPr lang="en-SI" dirty="0"/>
          </a:p>
          <a:p>
            <a:r>
              <a:rPr lang="en-SI" dirty="0"/>
              <a:t>User goes to the </a:t>
            </a:r>
            <a:r>
              <a:rPr lang="en-SI" b="1" dirty="0"/>
              <a:t>Web portal</a:t>
            </a:r>
            <a:r>
              <a:rPr lang="en-SI" dirty="0"/>
              <a:t>, where he </a:t>
            </a:r>
            <a:r>
              <a:rPr lang="en-SI" b="1" dirty="0"/>
              <a:t>search for request for the RDP session</a:t>
            </a:r>
            <a:r>
              <a:rPr lang="en-SI" dirty="0"/>
              <a:t>.</a:t>
            </a:r>
          </a:p>
          <a:p>
            <a:endParaRPr lang="en-SI" dirty="0"/>
          </a:p>
          <a:p>
            <a:endParaRPr lang="en-SI" dirty="0"/>
          </a:p>
          <a:p>
            <a:r>
              <a:rPr lang="en-SI" dirty="0"/>
              <a:t>He </a:t>
            </a:r>
            <a:r>
              <a:rPr lang="en-SI" b="1" dirty="0"/>
              <a:t>enters the basic data needed for session </a:t>
            </a:r>
            <a:r>
              <a:rPr lang="en-SI" dirty="0"/>
              <a:t>– he needs to select </a:t>
            </a:r>
            <a:r>
              <a:rPr lang="en-SI" b="1" dirty="0"/>
              <a:t>user with which he would like to login to PAM</a:t>
            </a:r>
            <a:r>
              <a:rPr lang="en-SI" dirty="0"/>
              <a:t>, he selects the </a:t>
            </a:r>
            <a:r>
              <a:rPr lang="en-SI" b="1" dirty="0"/>
              <a:t>asset</a:t>
            </a:r>
            <a:r>
              <a:rPr lang="en-SI" dirty="0"/>
              <a:t> (the server he is logging on), if server doesn’t supports logging in with his own account, he selects one of the available user which have required permissions. </a:t>
            </a:r>
          </a:p>
          <a:p>
            <a:endParaRPr lang="en-SI" dirty="0"/>
          </a:p>
          <a:p>
            <a:r>
              <a:rPr lang="en-SI" dirty="0"/>
              <a:t>He can also prepare the </a:t>
            </a:r>
            <a:r>
              <a:rPr lang="en-SI" b="1" dirty="0"/>
              <a:t>request for the future access </a:t>
            </a:r>
            <a:r>
              <a:rPr lang="en-SI" dirty="0"/>
              <a:t>(user can place </a:t>
            </a:r>
            <a:r>
              <a:rPr lang="en-SI" b="1" dirty="0"/>
              <a:t>multiple request in advance</a:t>
            </a:r>
            <a:r>
              <a:rPr lang="en-SI" dirty="0"/>
              <a:t>, if he knows, when he will need them). </a:t>
            </a:r>
          </a:p>
          <a:p>
            <a:endParaRPr lang="en-SI" dirty="0"/>
          </a:p>
          <a:p>
            <a:r>
              <a:rPr lang="en-SI" dirty="0"/>
              <a:t>Once he </a:t>
            </a:r>
            <a:r>
              <a:rPr lang="en-SI" b="1" dirty="0"/>
              <a:t>submits</a:t>
            </a:r>
            <a:r>
              <a:rPr lang="en-SI" dirty="0"/>
              <a:t> the request </a:t>
            </a:r>
            <a:r>
              <a:rPr lang="en-SI" b="1" dirty="0"/>
              <a:t>IAM will check if any approval is needed</a:t>
            </a:r>
            <a:r>
              <a:rPr lang="en-SI" dirty="0"/>
              <a:t>, if yes, </a:t>
            </a:r>
            <a:r>
              <a:rPr lang="en-SI" b="1" dirty="0"/>
              <a:t>IAM will notify proper approvers</a:t>
            </a:r>
            <a:r>
              <a:rPr lang="en-SI" dirty="0"/>
              <a:t>. </a:t>
            </a:r>
          </a:p>
          <a:p>
            <a:r>
              <a:rPr lang="en-SI" b="1" dirty="0"/>
              <a:t>IAM gives you gain very powerful tool for creating workflows and approvals</a:t>
            </a:r>
            <a:r>
              <a:rPr lang="en-SI" dirty="0"/>
              <a:t>, you can have </a:t>
            </a:r>
            <a:r>
              <a:rPr lang="en-SI" b="1" dirty="0"/>
              <a:t>multiple steps </a:t>
            </a:r>
            <a:r>
              <a:rPr lang="en-SI" dirty="0"/>
              <a:t>with which can </a:t>
            </a:r>
            <a:r>
              <a:rPr lang="en-SI" b="1" dirty="0"/>
              <a:t>interact also with 3rd part apps </a:t>
            </a:r>
            <a:r>
              <a:rPr lang="en-SI" dirty="0"/>
              <a:t>(API calls, script calculations etc.). </a:t>
            </a:r>
          </a:p>
          <a:p>
            <a:endParaRPr lang="en-SI" dirty="0"/>
          </a:p>
          <a:p>
            <a:r>
              <a:rPr lang="en-SI" dirty="0"/>
              <a:t>Once </a:t>
            </a:r>
            <a:r>
              <a:rPr lang="en-SI" b="1" dirty="0"/>
              <a:t>approval part is done</a:t>
            </a:r>
            <a:r>
              <a:rPr lang="en-SI" dirty="0"/>
              <a:t>, </a:t>
            </a:r>
            <a:r>
              <a:rPr lang="en-SI" b="1" dirty="0"/>
              <a:t>IAM will create session </a:t>
            </a:r>
            <a:r>
              <a:rPr lang="en-SI" dirty="0"/>
              <a:t>request directly in the PAM. </a:t>
            </a:r>
          </a:p>
          <a:p>
            <a:endParaRPr lang="en-SI" dirty="0"/>
          </a:p>
          <a:p>
            <a:r>
              <a:rPr lang="en-SI" b="1" dirty="0"/>
              <a:t>User can now logon to the PAM</a:t>
            </a:r>
            <a:r>
              <a:rPr lang="en-SI" dirty="0"/>
              <a:t> or use the provided data in the email to initiate the session he requested. </a:t>
            </a:r>
            <a:r>
              <a:rPr lang="en-SI" b="1" dirty="0"/>
              <a:t>Connection to requested system is only able through the PAM system</a:t>
            </a:r>
            <a:r>
              <a:rPr lang="en-SI" dirty="0"/>
              <a:t>, which will monitor and record the session as required. Once the defined period </a:t>
            </a:r>
            <a:r>
              <a:rPr lang="en-SI" b="1" dirty="0"/>
              <a:t>expires</a:t>
            </a:r>
            <a:r>
              <a:rPr lang="en-SI" dirty="0"/>
              <a:t>, the </a:t>
            </a:r>
            <a:r>
              <a:rPr lang="en-SI" b="1" dirty="0"/>
              <a:t>access is automatically revoked</a:t>
            </a:r>
            <a:r>
              <a:rPr lang="en-SI" dirty="0"/>
              <a:t>. </a:t>
            </a:r>
          </a:p>
          <a:p>
            <a:endParaRPr lang="en-SI" dirty="0"/>
          </a:p>
          <a:p>
            <a:r>
              <a:rPr lang="en-SI" dirty="0"/>
              <a:t>The </a:t>
            </a:r>
            <a:r>
              <a:rPr lang="en-SI" b="1" dirty="0"/>
              <a:t>next advantage </a:t>
            </a:r>
            <a:r>
              <a:rPr lang="en-SI" dirty="0"/>
              <a:t>of integration are </a:t>
            </a:r>
            <a:r>
              <a:rPr lang="en-SI" b="1" dirty="0"/>
              <a:t>IAM built audit tools like reports and attestations</a:t>
            </a:r>
            <a:r>
              <a:rPr lang="en-SI" dirty="0"/>
              <a:t>. </a:t>
            </a:r>
            <a:r>
              <a:rPr lang="en-SI" b="1" dirty="0"/>
              <a:t>Preparing and maintaining the reports and attestations </a:t>
            </a:r>
            <a:r>
              <a:rPr lang="en-SI" dirty="0"/>
              <a:t>in IAM is quite </a:t>
            </a:r>
            <a:r>
              <a:rPr lang="en-SI" b="1" dirty="0"/>
              <a:t>simple</a:t>
            </a:r>
            <a:r>
              <a:rPr lang="en-SI" dirty="0"/>
              <a:t> and </a:t>
            </a:r>
            <a:r>
              <a:rPr lang="en-SI" b="1" dirty="0"/>
              <a:t>you have audit trail </a:t>
            </a:r>
            <a:r>
              <a:rPr lang="en-SI" b="0" dirty="0"/>
              <a:t>in</a:t>
            </a:r>
            <a:r>
              <a:rPr lang="en-SI" dirty="0"/>
              <a:t> one place, whit which you can always check </a:t>
            </a:r>
            <a:r>
              <a:rPr lang="en-SI" b="1" dirty="0"/>
              <a:t>when and why some user had an access to the system and who approved the access</a:t>
            </a:r>
            <a:r>
              <a:rPr lang="en-SI" dirty="0"/>
              <a:t>.</a:t>
            </a:r>
          </a:p>
          <a:p>
            <a:endParaRPr lang="en-SI" dirty="0"/>
          </a:p>
          <a:p>
            <a:r>
              <a:rPr lang="en-SI" b="1" dirty="0"/>
              <a:t>Reports</a:t>
            </a:r>
            <a:r>
              <a:rPr lang="en-SI" dirty="0"/>
              <a:t> can be </a:t>
            </a:r>
            <a:r>
              <a:rPr lang="en-SI" b="1" dirty="0"/>
              <a:t>prepared in any format from excel, word or PDF </a:t>
            </a:r>
            <a:r>
              <a:rPr lang="en-SI" dirty="0"/>
              <a:t>and are </a:t>
            </a:r>
            <a:r>
              <a:rPr lang="en-SI" b="1" dirty="0"/>
              <a:t>available</a:t>
            </a:r>
            <a:r>
              <a:rPr lang="en-SI" dirty="0"/>
              <a:t> in </a:t>
            </a:r>
            <a:r>
              <a:rPr lang="en-SI" b="1" dirty="0"/>
              <a:t>web porta or by email</a:t>
            </a:r>
            <a:r>
              <a:rPr lang="en-SI" dirty="0"/>
              <a:t>. </a:t>
            </a:r>
          </a:p>
          <a:p>
            <a:endParaRPr lang="en-SI" dirty="0"/>
          </a:p>
          <a:p>
            <a:r>
              <a:rPr lang="en-SI" b="1" dirty="0"/>
              <a:t>Attestations are a bit more advanced tools</a:t>
            </a:r>
            <a:r>
              <a:rPr lang="en-SI" dirty="0"/>
              <a:t>, that allows users that are </a:t>
            </a:r>
            <a:r>
              <a:rPr lang="en-SI" b="1" dirty="0"/>
              <a:t>responsible for compliance </a:t>
            </a:r>
            <a:r>
              <a:rPr lang="en-SI" dirty="0"/>
              <a:t>– mangers, different business owners to do the </a:t>
            </a:r>
            <a:r>
              <a:rPr lang="en-SI" b="1" dirty="0"/>
              <a:t>validation of the permissions</a:t>
            </a:r>
            <a:r>
              <a:rPr lang="en-SI" dirty="0"/>
              <a:t>, </a:t>
            </a:r>
            <a:r>
              <a:rPr lang="en-SI" b="1" dirty="0"/>
              <a:t>request</a:t>
            </a:r>
            <a:r>
              <a:rPr lang="en-SI" dirty="0"/>
              <a:t> or data </a:t>
            </a:r>
            <a:r>
              <a:rPr lang="en-SI" b="1" dirty="0"/>
              <a:t>on the demand </a:t>
            </a:r>
            <a:r>
              <a:rPr lang="en-SI" dirty="0"/>
              <a:t>(for example during the mover process) or </a:t>
            </a:r>
            <a:r>
              <a:rPr lang="en-SI" b="1" dirty="0"/>
              <a:t>schedule based</a:t>
            </a:r>
            <a:r>
              <a:rPr lang="en-SI" dirty="0"/>
              <a:t>. </a:t>
            </a:r>
          </a:p>
          <a:p>
            <a:r>
              <a:rPr lang="en-SI" dirty="0"/>
              <a:t>For the PAM there are already some </a:t>
            </a:r>
            <a:r>
              <a:rPr lang="en-SI" b="1" dirty="0"/>
              <a:t>out of the box attestation </a:t>
            </a:r>
            <a:r>
              <a:rPr lang="en-SI" dirty="0"/>
              <a:t>defined, </a:t>
            </a:r>
            <a:r>
              <a:rPr lang="en-SI" b="1" dirty="0"/>
              <a:t>for attesting user accounts and their permissions</a:t>
            </a:r>
            <a:r>
              <a:rPr lang="en-SI" dirty="0"/>
              <a:t>.</a:t>
            </a:r>
          </a:p>
          <a:p>
            <a:endParaRPr lang="en-SI" dirty="0"/>
          </a:p>
          <a:p>
            <a:pPr marL="0" marR="0" lvl="0" indent="0" algn="l" defTabSz="914400" rtl="0" eaLnBrk="1" fontAlgn="auto" latinLnBrk="0" hangingPunct="1">
              <a:lnSpc>
                <a:spcPct val="100000"/>
              </a:lnSpc>
              <a:spcBef>
                <a:spcPts val="0"/>
              </a:spcBef>
              <a:spcAft>
                <a:spcPts val="0"/>
              </a:spcAft>
              <a:buClrTx/>
              <a:buSzTx/>
              <a:buFontTx/>
              <a:buNone/>
              <a:tabLst/>
              <a:defRPr/>
            </a:pPr>
            <a:r>
              <a:rPr lang="en-SI" dirty="0"/>
              <a:t>Som of you probably think OK yes, but </a:t>
            </a:r>
            <a:r>
              <a:rPr lang="en-SI" b="1" dirty="0"/>
              <a:t>all major PAM tools offer </a:t>
            </a:r>
            <a:r>
              <a:rPr lang="en-SI" dirty="0"/>
              <a:t>their </a:t>
            </a:r>
            <a:r>
              <a:rPr lang="en-SI" b="1" dirty="0"/>
              <a:t>own portals </a:t>
            </a:r>
            <a:r>
              <a:rPr lang="en-SI" dirty="0"/>
              <a:t>for requests and managing workflow, but they are </a:t>
            </a:r>
            <a:r>
              <a:rPr lang="en-SI" b="1" dirty="0"/>
              <a:t>all quite limited in terms of modification</a:t>
            </a:r>
            <a:r>
              <a:rPr lang="en-SI" dirty="0"/>
              <a:t>. Integration with </a:t>
            </a:r>
            <a:r>
              <a:rPr lang="en-SI" b="1" dirty="0"/>
              <a:t>IAM allows end user and approvals, to use the existing web portal</a:t>
            </a:r>
            <a:r>
              <a:rPr lang="en-SI" dirty="0"/>
              <a:t>, which they uses for </a:t>
            </a:r>
            <a:r>
              <a:rPr lang="en-SI" b="1" dirty="0"/>
              <a:t>daily tasks and request</a:t>
            </a:r>
            <a:r>
              <a:rPr lang="en-SI"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SI" dirty="0"/>
              <a:t>At the same time </a:t>
            </a:r>
            <a:r>
              <a:rPr lang="en-SI" b="1" dirty="0"/>
              <a:t>you get the tool to audit all the request </a:t>
            </a:r>
            <a:r>
              <a:rPr lang="en-SI" dirty="0"/>
              <a:t>for all the target systems including PAM on </a:t>
            </a:r>
            <a:r>
              <a:rPr lang="en-SI" b="1" dirty="0"/>
              <a:t>one system</a:t>
            </a:r>
            <a:r>
              <a:rPr lang="en-SI"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SI" dirty="0"/>
              <a:t>So the </a:t>
            </a:r>
            <a:r>
              <a:rPr lang="en-SI" b="1" dirty="0"/>
              <a:t>PAM is only used </a:t>
            </a:r>
            <a:r>
              <a:rPr lang="en-SI" dirty="0"/>
              <a:t>for </a:t>
            </a:r>
            <a:r>
              <a:rPr lang="en-SI" b="1" dirty="0"/>
              <a:t>configuring access and accessing the privileged systems and monitoring the user behaviour</a:t>
            </a:r>
            <a:r>
              <a:rPr lang="en-SI" dirty="0"/>
              <a:t>.</a:t>
            </a:r>
          </a:p>
          <a:p>
            <a:endParaRPr lang="en-SI" dirty="0"/>
          </a:p>
          <a:p>
            <a:endParaRPr lang="en-SI" dirty="0"/>
          </a:p>
        </p:txBody>
      </p:sp>
      <p:sp>
        <p:nvSpPr>
          <p:cNvPr id="4" name="Slide Number Placeholder 3"/>
          <p:cNvSpPr>
            <a:spLocks noGrp="1"/>
          </p:cNvSpPr>
          <p:nvPr>
            <p:ph type="sldNum" sz="quarter" idx="5"/>
          </p:nvPr>
        </p:nvSpPr>
        <p:spPr/>
        <p:txBody>
          <a:bodyPr/>
          <a:lstStyle/>
          <a:p>
            <a:fld id="{6A1BA166-3026-4D51-A94A-9155A51F240B}" type="slidenum">
              <a:rPr lang="sl-SI" smtClean="0"/>
              <a:t>8</a:t>
            </a:fld>
            <a:endParaRPr lang="sl-SI"/>
          </a:p>
        </p:txBody>
      </p:sp>
    </p:spTree>
    <p:extLst>
      <p:ext uri="{BB962C8B-B14F-4D97-AF65-F5344CB8AC3E}">
        <p14:creationId xmlns:p14="http://schemas.microsoft.com/office/powerpoint/2010/main" val="34722704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None/>
            </a:pPr>
            <a:r>
              <a:rPr lang="en-SI" b="0" i="0" dirty="0">
                <a:solidFill>
                  <a:srgbClr val="0D0D0D"/>
                </a:solidFill>
                <a:effectLst/>
                <a:highlight>
                  <a:srgbClr val="FFFFFF"/>
                </a:highlight>
                <a:latin typeface="Söhne"/>
              </a:rPr>
              <a:t>What we have learned today?</a:t>
            </a:r>
          </a:p>
          <a:p>
            <a:pPr algn="l">
              <a:buFont typeface="Arial" panose="020B0604020202020204" pitchFamily="34" charset="0"/>
              <a:buNone/>
            </a:pPr>
            <a:r>
              <a:rPr lang="en-SI" b="0" i="0" dirty="0">
                <a:solidFill>
                  <a:srgbClr val="0D0D0D"/>
                </a:solidFill>
                <a:effectLst/>
                <a:highlight>
                  <a:srgbClr val="FFFFFF"/>
                </a:highlight>
                <a:latin typeface="Söhne"/>
              </a:rPr>
              <a:t>IA</a:t>
            </a:r>
            <a:r>
              <a:rPr lang="en-US" b="0" i="0" dirty="0">
                <a:solidFill>
                  <a:srgbClr val="0D0D0D"/>
                </a:solidFill>
                <a:effectLst/>
                <a:highlight>
                  <a:srgbClr val="FFFFFF"/>
                </a:highlight>
                <a:latin typeface="Söhne"/>
              </a:rPr>
              <a:t>M ensures the right individuals have the right access to the right resources at the right times for the right reasons, managing user identities and their access permissions.</a:t>
            </a:r>
            <a:endParaRPr lang="en-SI" b="0" i="0" dirty="0">
              <a:solidFill>
                <a:srgbClr val="0D0D0D"/>
              </a:solidFill>
              <a:effectLst/>
              <a:highlight>
                <a:srgbClr val="FFFFFF"/>
              </a:highlight>
              <a:latin typeface="Söhne"/>
            </a:endParaRPr>
          </a:p>
          <a:p>
            <a:pPr algn="l">
              <a:buFont typeface="Arial" panose="020B0604020202020204" pitchFamily="34" charset="0"/>
              <a:buNone/>
            </a:pPr>
            <a:endParaRPr lang="en-US" b="0" i="0" dirty="0">
              <a:solidFill>
                <a:srgbClr val="0D0D0D"/>
              </a:solidFill>
              <a:effectLst/>
              <a:highlight>
                <a:srgbClr val="FFFFFF"/>
              </a:highlight>
              <a:latin typeface="Söhne"/>
            </a:endParaRPr>
          </a:p>
          <a:p>
            <a:pPr algn="l">
              <a:buFont typeface="Arial" panose="020B0604020202020204" pitchFamily="34" charset="0"/>
              <a:buNone/>
            </a:pPr>
            <a:r>
              <a:rPr lang="en-US" b="0" i="0" dirty="0">
                <a:solidFill>
                  <a:srgbClr val="0D0D0D"/>
                </a:solidFill>
                <a:effectLst/>
                <a:highlight>
                  <a:srgbClr val="FFFFFF"/>
                </a:highlight>
                <a:latin typeface="Söhne"/>
              </a:rPr>
              <a:t>PAM focuses on controlling, monitoring, and analyzing access to critical infrastructure using privileged accounts</a:t>
            </a:r>
            <a:r>
              <a:rPr lang="en-SI" b="0" i="0" dirty="0">
                <a:solidFill>
                  <a:srgbClr val="0D0D0D"/>
                </a:solidFill>
                <a:effectLst/>
                <a:highlight>
                  <a:srgbClr val="FFFFFF"/>
                </a:highlight>
                <a:latin typeface="Söhne"/>
              </a:rPr>
              <a:t>.</a:t>
            </a:r>
          </a:p>
          <a:p>
            <a:pPr algn="l">
              <a:buFont typeface="Arial" panose="020B0604020202020204" pitchFamily="34" charset="0"/>
              <a:buNone/>
            </a:pPr>
            <a:endParaRPr lang="en-SI" b="0" i="0" dirty="0">
              <a:solidFill>
                <a:srgbClr val="0D0D0D"/>
              </a:solidFill>
              <a:effectLst/>
              <a:highlight>
                <a:srgbClr val="FFFFFF"/>
              </a:highlight>
              <a:latin typeface="Söhne"/>
            </a:endParaRPr>
          </a:p>
          <a:p>
            <a:pPr algn="l">
              <a:buFont typeface="Arial" panose="020B0604020202020204" pitchFamily="34" charset="0"/>
              <a:buNone/>
            </a:pPr>
            <a:r>
              <a:rPr lang="en-SI" dirty="0"/>
              <a:t>Benefits of integrating the PAM with IAM</a:t>
            </a:r>
          </a:p>
          <a:p>
            <a:pPr algn="l">
              <a:buFont typeface="Arial" panose="020B0604020202020204" pitchFamily="34" charset="0"/>
              <a:buNone/>
            </a:pPr>
            <a:endParaRPr lang="en-SI"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i="0" dirty="0">
                <a:solidFill>
                  <a:srgbClr val="0D0D0D"/>
                </a:solidFill>
                <a:effectLst/>
                <a:highlight>
                  <a:srgbClr val="FFFFFF"/>
                </a:highlight>
                <a:latin typeface="Söhne"/>
              </a:rPr>
              <a:t>Centralized Management</a:t>
            </a:r>
            <a:r>
              <a:rPr lang="en-US" b="0" i="0" dirty="0">
                <a:solidFill>
                  <a:srgbClr val="0D0D0D"/>
                </a:solidFill>
                <a:effectLst/>
                <a:highlight>
                  <a:srgbClr val="FFFFFF"/>
                </a:highlight>
                <a:latin typeface="Söhne"/>
              </a:rPr>
              <a:t>: Managing accounts and permissions through a unified system, leveraging HR as an authoritative source, ensuring minimal and necessary permissions for users.</a:t>
            </a:r>
          </a:p>
          <a:p>
            <a:pPr algn="l">
              <a:buFont typeface="Arial" panose="020B0604020202020204" pitchFamily="34" charset="0"/>
              <a:buNone/>
            </a:pPr>
            <a:r>
              <a:rPr lang="en-SI" b="1" i="0" dirty="0">
                <a:solidFill>
                  <a:srgbClr val="0D0D0D"/>
                </a:solidFill>
                <a:effectLst/>
                <a:highlight>
                  <a:srgbClr val="FFFFFF"/>
                </a:highlight>
                <a:latin typeface="Söhne"/>
              </a:rPr>
              <a:t>I</a:t>
            </a:r>
            <a:r>
              <a:rPr lang="en-US" b="1" i="0" dirty="0" err="1">
                <a:solidFill>
                  <a:srgbClr val="0D0D0D"/>
                </a:solidFill>
                <a:effectLst/>
                <a:highlight>
                  <a:srgbClr val="FFFFFF"/>
                </a:highlight>
                <a:latin typeface="Söhne"/>
              </a:rPr>
              <a:t>mproved</a:t>
            </a:r>
            <a:r>
              <a:rPr lang="en-US" b="1" i="0" dirty="0">
                <a:solidFill>
                  <a:srgbClr val="0D0D0D"/>
                </a:solidFill>
                <a:effectLst/>
                <a:highlight>
                  <a:srgbClr val="FFFFFF"/>
                </a:highlight>
                <a:latin typeface="Söhne"/>
              </a:rPr>
              <a:t> Security and Compliance</a:t>
            </a:r>
            <a:r>
              <a:rPr lang="en-SI" b="1" i="0" dirty="0">
                <a:solidFill>
                  <a:srgbClr val="0D0D0D"/>
                </a:solidFill>
                <a:effectLst/>
                <a:highlight>
                  <a:srgbClr val="FFFFFF"/>
                </a:highlight>
                <a:latin typeface="Söhne"/>
              </a:rPr>
              <a:t>: </a:t>
            </a:r>
            <a:r>
              <a:rPr lang="en-US" b="0" i="0" dirty="0">
                <a:solidFill>
                  <a:srgbClr val="0D0D0D"/>
                </a:solidFill>
                <a:effectLst/>
                <a:highlight>
                  <a:srgbClr val="FFFFFF"/>
                </a:highlight>
                <a:latin typeface="Söhne"/>
              </a:rPr>
              <a:t>Utilizing IAM's audit and reporting tools to monitor access, certify permissions, and maintain compliance through regular attestations.</a:t>
            </a:r>
            <a:endParaRPr lang="en-SI" b="0" i="0" dirty="0">
              <a:solidFill>
                <a:srgbClr val="0D0D0D"/>
              </a:solidFill>
              <a:effectLst/>
              <a:highlight>
                <a:srgbClr val="FFFFFF"/>
              </a:highlight>
              <a:latin typeface="Söhne"/>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i="0" dirty="0">
                <a:solidFill>
                  <a:srgbClr val="0D0D0D"/>
                </a:solidFill>
                <a:effectLst/>
                <a:highlight>
                  <a:srgbClr val="FFFFFF"/>
                </a:highlight>
                <a:latin typeface="Söhne"/>
              </a:rPr>
              <a:t>Audit Trails and Attestations</a:t>
            </a:r>
            <a:r>
              <a:rPr lang="en-US" b="0" i="0" dirty="0">
                <a:solidFill>
                  <a:srgbClr val="0D0D0D"/>
                </a:solidFill>
                <a:effectLst/>
                <a:highlight>
                  <a:srgbClr val="FFFFFF"/>
                </a:highlight>
                <a:latin typeface="Söhne"/>
              </a:rPr>
              <a:t>: Generating comprehensive reports and audit trails, and conducting attestations to verify the correctness of permissions and access requests, ensuring all privileged access is properly monitored and validated</a:t>
            </a:r>
            <a:r>
              <a:rPr lang="en-SI" b="0" i="0" dirty="0">
                <a:solidFill>
                  <a:srgbClr val="0D0D0D"/>
                </a:solidFill>
                <a:effectLst/>
                <a:highlight>
                  <a:srgbClr val="FFFFFF"/>
                </a:highlight>
                <a:latin typeface="Söhne"/>
              </a:rPr>
              <a:t> at any time</a:t>
            </a:r>
            <a:r>
              <a:rPr lang="en-US" b="0" i="0" dirty="0">
                <a:solidFill>
                  <a:srgbClr val="0D0D0D"/>
                </a:solidFill>
                <a:effectLst/>
                <a:highlight>
                  <a:srgbClr val="FFFFFF"/>
                </a:highlight>
                <a:latin typeface="Söhne"/>
              </a:rPr>
              <a:t>.</a:t>
            </a:r>
          </a:p>
          <a:p>
            <a:pPr algn="l">
              <a:buFont typeface="Arial" panose="020B0604020202020204" pitchFamily="34" charset="0"/>
              <a:buNone/>
            </a:pPr>
            <a:endParaRPr lang="en-SI" dirty="0"/>
          </a:p>
        </p:txBody>
      </p:sp>
      <p:sp>
        <p:nvSpPr>
          <p:cNvPr id="4" name="Slide Number Placeholder 3"/>
          <p:cNvSpPr>
            <a:spLocks noGrp="1"/>
          </p:cNvSpPr>
          <p:nvPr>
            <p:ph type="sldNum" sz="quarter" idx="5"/>
          </p:nvPr>
        </p:nvSpPr>
        <p:spPr/>
        <p:txBody>
          <a:bodyPr/>
          <a:lstStyle/>
          <a:p>
            <a:fld id="{6A1BA166-3026-4D51-A94A-9155A51F240B}" type="slidenum">
              <a:rPr lang="sl-SI" smtClean="0"/>
              <a:t>9</a:t>
            </a:fld>
            <a:endParaRPr lang="sl-SI"/>
          </a:p>
        </p:txBody>
      </p:sp>
    </p:spTree>
    <p:extLst>
      <p:ext uri="{BB962C8B-B14F-4D97-AF65-F5344CB8AC3E}">
        <p14:creationId xmlns:p14="http://schemas.microsoft.com/office/powerpoint/2010/main" val="20347455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bg>
      <p:bgPr>
        <a:gradFill>
          <a:gsLst>
            <a:gs pos="0">
              <a:srgbClr val="0FC206">
                <a:alpha val="33725"/>
              </a:srgbClr>
            </a:gs>
            <a:gs pos="0">
              <a:schemeClr val="bg2">
                <a:tint val="45000"/>
                <a:shade val="99000"/>
                <a:satMod val="350000"/>
                <a:alpha val="53000"/>
              </a:schemeClr>
            </a:gs>
            <a:gs pos="0">
              <a:srgbClr val="FFFFFF">
                <a:alpha val="38824"/>
              </a:srgbClr>
            </a:gs>
          </a:gsLst>
          <a:lin ang="1620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27381" y="3140969"/>
            <a:ext cx="10363200" cy="1470025"/>
          </a:xfrm>
        </p:spPr>
        <p:txBody>
          <a:bodyPr anchor="b"/>
          <a:lstStyle>
            <a:lvl1pPr algn="l">
              <a:defRPr b="1">
                <a:solidFill>
                  <a:schemeClr val="tx1"/>
                </a:solidFill>
                <a:effectLst>
                  <a:outerShdw blurRad="50800" dist="38100" dir="2700000" algn="tl" rotWithShape="0">
                    <a:srgbClr val="B2CB35">
                      <a:alpha val="40000"/>
                    </a:srgbClr>
                  </a:outerShdw>
                </a:effectLst>
                <a:latin typeface="Verdana" panose="020B0604030504040204" pitchFamily="34" charset="0"/>
                <a:ea typeface="Verdana" panose="020B0604030504040204" pitchFamily="34" charset="0"/>
              </a:defRPr>
            </a:lvl1pPr>
          </a:lstStyle>
          <a:p>
            <a:endParaRPr lang="sl-SI" dirty="0"/>
          </a:p>
        </p:txBody>
      </p:sp>
      <p:sp>
        <p:nvSpPr>
          <p:cNvPr id="3" name="Subtitle 2"/>
          <p:cNvSpPr>
            <a:spLocks noGrp="1"/>
          </p:cNvSpPr>
          <p:nvPr>
            <p:ph type="subTitle" idx="1"/>
          </p:nvPr>
        </p:nvSpPr>
        <p:spPr>
          <a:xfrm>
            <a:off x="527381" y="4869160"/>
            <a:ext cx="8534400" cy="1752600"/>
          </a:xfrm>
        </p:spPr>
        <p:txBody>
          <a:bodyPr/>
          <a:lstStyle>
            <a:lvl1pPr marL="0" indent="0" algn="l">
              <a:buNone/>
              <a:defRPr b="1">
                <a:solidFill>
                  <a:srgbClr val="808080"/>
                </a:solidFill>
                <a:latin typeface="Verdana" panose="020B0604030504040204" pitchFamily="34" charset="0"/>
                <a:ea typeface="Verdan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dirty="0"/>
              <a:t>Uredite slog podnaslova matrice</a:t>
            </a:r>
          </a:p>
        </p:txBody>
      </p:sp>
      <p:pic>
        <p:nvPicPr>
          <p:cNvPr id="7" name="Picture 6">
            <a:extLst>
              <a:ext uri="{FF2B5EF4-FFF2-40B4-BE49-F238E27FC236}">
                <a16:creationId xmlns:a16="http://schemas.microsoft.com/office/drawing/2014/main" id="{59C5975D-3812-14CB-0A6A-7FACF41DDE4B}"/>
              </a:ext>
            </a:extLst>
          </p:cNvPr>
          <p:cNvPicPr>
            <a:picLocks noChangeAspect="1"/>
          </p:cNvPicPr>
          <p:nvPr userDrawn="1"/>
        </p:nvPicPr>
        <p:blipFill rotWithShape="1">
          <a:blip r:embed="rId2"/>
          <a:srcRect r="53137"/>
          <a:stretch/>
        </p:blipFill>
        <p:spPr>
          <a:xfrm>
            <a:off x="9915722" y="5921728"/>
            <a:ext cx="799614" cy="936272"/>
          </a:xfrm>
          <a:prstGeom prst="rect">
            <a:avLst/>
          </a:prstGeom>
        </p:spPr>
      </p:pic>
      <p:pic>
        <p:nvPicPr>
          <p:cNvPr id="12" name="Picture 11">
            <a:extLst>
              <a:ext uri="{FF2B5EF4-FFF2-40B4-BE49-F238E27FC236}">
                <a16:creationId xmlns:a16="http://schemas.microsoft.com/office/drawing/2014/main" id="{38A4EC0F-D6FC-49B3-DDE6-FDD87FEBD3B2}"/>
              </a:ext>
            </a:extLst>
          </p:cNvPr>
          <p:cNvPicPr>
            <a:picLocks noChangeAspect="1"/>
          </p:cNvPicPr>
          <p:nvPr userDrawn="1"/>
        </p:nvPicPr>
        <p:blipFill rotWithShape="1">
          <a:blip r:embed="rId3"/>
          <a:srcRect l="6619" r="7576"/>
          <a:stretch/>
        </p:blipFill>
        <p:spPr>
          <a:xfrm>
            <a:off x="10725481" y="6011129"/>
            <a:ext cx="1393227" cy="757469"/>
          </a:xfrm>
          <a:prstGeom prst="rect">
            <a:avLst/>
          </a:prstGeom>
        </p:spPr>
      </p:pic>
      <p:pic>
        <p:nvPicPr>
          <p:cNvPr id="5" name="Picture 4">
            <a:extLst>
              <a:ext uri="{FF2B5EF4-FFF2-40B4-BE49-F238E27FC236}">
                <a16:creationId xmlns:a16="http://schemas.microsoft.com/office/drawing/2014/main" id="{B42AFFA4-BC00-2A33-497D-E85F600CF1E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956000" y="1273761"/>
            <a:ext cx="8280000" cy="934145"/>
          </a:xfrm>
          <a:prstGeom prst="rect">
            <a:avLst/>
          </a:prstGeom>
        </p:spPr>
      </p:pic>
    </p:spTree>
    <p:extLst>
      <p:ext uri="{BB962C8B-B14F-4D97-AF65-F5344CB8AC3E}">
        <p14:creationId xmlns:p14="http://schemas.microsoft.com/office/powerpoint/2010/main" val="301592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aslov_prazen">
    <p:spTree>
      <p:nvGrpSpPr>
        <p:cNvPr id="1" name=""/>
        <p:cNvGrpSpPr/>
        <p:nvPr/>
      </p:nvGrpSpPr>
      <p:grpSpPr>
        <a:xfrm>
          <a:off x="0" y="0"/>
          <a:ext cx="0" cy="0"/>
          <a:chOff x="0" y="0"/>
          <a:chExt cx="0" cy="0"/>
        </a:xfrm>
      </p:grpSpPr>
      <p:sp>
        <p:nvSpPr>
          <p:cNvPr id="2" name="Title 1"/>
          <p:cNvSpPr>
            <a:spLocks noGrp="1"/>
          </p:cNvSpPr>
          <p:nvPr>
            <p:ph type="title"/>
          </p:nvPr>
        </p:nvSpPr>
        <p:spPr>
          <a:xfrm>
            <a:off x="65253" y="0"/>
            <a:ext cx="8382331" cy="980728"/>
          </a:xfrm>
        </p:spPr>
        <p:txBody>
          <a:bodyPr anchor="b">
            <a:normAutofit/>
          </a:bodyPr>
          <a:lstStyle>
            <a:lvl1pPr algn="l">
              <a:defRPr sz="2800" b="1" cap="all" baseline="0">
                <a:effectLst>
                  <a:outerShdw blurRad="63500" dist="38100" dir="2700000" algn="tl" rotWithShape="0">
                    <a:srgbClr val="B2CB35">
                      <a:alpha val="40000"/>
                    </a:srgbClr>
                  </a:outerShdw>
                </a:effectLst>
                <a:latin typeface="Verdana" panose="020B0604030504040204" pitchFamily="34" charset="0"/>
                <a:ea typeface="Verdana" panose="020B0604030504040204" pitchFamily="34" charset="0"/>
              </a:defRPr>
            </a:lvl1pPr>
          </a:lstStyle>
          <a:p>
            <a:r>
              <a:rPr lang="sl-SI" dirty="0"/>
              <a:t>Uredite slog naslova matrice</a:t>
            </a:r>
          </a:p>
        </p:txBody>
      </p:sp>
      <p:cxnSp>
        <p:nvCxnSpPr>
          <p:cNvPr id="8" name="Straight Connector 7"/>
          <p:cNvCxnSpPr/>
          <p:nvPr/>
        </p:nvCxnSpPr>
        <p:spPr>
          <a:xfrm>
            <a:off x="-48683" y="980728"/>
            <a:ext cx="8496267" cy="0"/>
          </a:xfrm>
          <a:prstGeom prst="line">
            <a:avLst/>
          </a:prstGeom>
          <a:ln w="50800" cap="rnd">
            <a:solidFill>
              <a:srgbClr val="B2CB35"/>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3713EA90-9410-212F-3DA0-2FF2F9AFDCAB}"/>
              </a:ext>
            </a:extLst>
          </p:cNvPr>
          <p:cNvPicPr>
            <a:picLocks noChangeAspect="1"/>
          </p:cNvPicPr>
          <p:nvPr userDrawn="1"/>
        </p:nvPicPr>
        <p:blipFill rotWithShape="1">
          <a:blip r:embed="rId2"/>
          <a:srcRect r="53137"/>
          <a:stretch/>
        </p:blipFill>
        <p:spPr>
          <a:xfrm>
            <a:off x="9915722" y="5921728"/>
            <a:ext cx="799614" cy="936272"/>
          </a:xfrm>
          <a:prstGeom prst="rect">
            <a:avLst/>
          </a:prstGeom>
        </p:spPr>
      </p:pic>
      <p:pic>
        <p:nvPicPr>
          <p:cNvPr id="11" name="Picture 10">
            <a:extLst>
              <a:ext uri="{FF2B5EF4-FFF2-40B4-BE49-F238E27FC236}">
                <a16:creationId xmlns:a16="http://schemas.microsoft.com/office/drawing/2014/main" id="{C2BF94B4-62CF-5042-522C-12F9DA1CE2F2}"/>
              </a:ext>
            </a:extLst>
          </p:cNvPr>
          <p:cNvPicPr>
            <a:picLocks noChangeAspect="1"/>
          </p:cNvPicPr>
          <p:nvPr userDrawn="1"/>
        </p:nvPicPr>
        <p:blipFill rotWithShape="1">
          <a:blip r:embed="rId3"/>
          <a:srcRect l="6619" r="7576"/>
          <a:stretch/>
        </p:blipFill>
        <p:spPr>
          <a:xfrm>
            <a:off x="10725481" y="6011129"/>
            <a:ext cx="1393227" cy="757469"/>
          </a:xfrm>
          <a:prstGeom prst="rect">
            <a:avLst/>
          </a:prstGeom>
        </p:spPr>
      </p:pic>
      <p:pic>
        <p:nvPicPr>
          <p:cNvPr id="3" name="Picture 2">
            <a:extLst>
              <a:ext uri="{FF2B5EF4-FFF2-40B4-BE49-F238E27FC236}">
                <a16:creationId xmlns:a16="http://schemas.microsoft.com/office/drawing/2014/main" id="{7BE40898-0928-F345-EE89-7D23F16F64C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447584" y="293381"/>
            <a:ext cx="3492000" cy="393966"/>
          </a:xfrm>
          <a:prstGeom prst="rect">
            <a:avLst/>
          </a:prstGeom>
        </p:spPr>
      </p:pic>
    </p:spTree>
    <p:extLst>
      <p:ext uri="{BB962C8B-B14F-4D97-AF65-F5344CB8AC3E}">
        <p14:creationId xmlns:p14="http://schemas.microsoft.com/office/powerpoint/2010/main" val="34730479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Naslov in vsebina">
    <p:spTree>
      <p:nvGrpSpPr>
        <p:cNvPr id="1" name=""/>
        <p:cNvGrpSpPr/>
        <p:nvPr/>
      </p:nvGrpSpPr>
      <p:grpSpPr>
        <a:xfrm>
          <a:off x="0" y="0"/>
          <a:ext cx="0" cy="0"/>
          <a:chOff x="0" y="0"/>
          <a:chExt cx="0" cy="0"/>
        </a:xfrm>
      </p:grpSpPr>
      <p:sp>
        <p:nvSpPr>
          <p:cNvPr id="2" name="Title 1"/>
          <p:cNvSpPr>
            <a:spLocks noGrp="1"/>
          </p:cNvSpPr>
          <p:nvPr>
            <p:ph type="title"/>
          </p:nvPr>
        </p:nvSpPr>
        <p:spPr>
          <a:xfrm>
            <a:off x="65253" y="0"/>
            <a:ext cx="8382331" cy="980728"/>
          </a:xfrm>
        </p:spPr>
        <p:txBody>
          <a:bodyPr anchor="b">
            <a:normAutofit/>
          </a:bodyPr>
          <a:lstStyle>
            <a:lvl1pPr algn="l">
              <a:defRPr sz="2800" b="1" cap="all" baseline="0">
                <a:effectLst>
                  <a:outerShdw blurRad="63500" dist="38100" dir="2700000" algn="tl" rotWithShape="0">
                    <a:srgbClr val="B2CB35">
                      <a:alpha val="40000"/>
                    </a:srgbClr>
                  </a:outerShdw>
                </a:effectLst>
                <a:latin typeface="Verdana" panose="020B0604030504040204" pitchFamily="34" charset="0"/>
                <a:ea typeface="Verdana" panose="020B0604030504040204" pitchFamily="34" charset="0"/>
              </a:defRPr>
            </a:lvl1pPr>
          </a:lstStyle>
          <a:p>
            <a:r>
              <a:rPr lang="sl-SI" dirty="0"/>
              <a:t>Uredite slog naslova matrice</a:t>
            </a:r>
          </a:p>
        </p:txBody>
      </p:sp>
      <p:sp>
        <p:nvSpPr>
          <p:cNvPr id="3" name="Content Placeholder 2"/>
          <p:cNvSpPr>
            <a:spLocks noGrp="1"/>
          </p:cNvSpPr>
          <p:nvPr>
            <p:ph idx="1"/>
          </p:nvPr>
        </p:nvSpPr>
        <p:spPr>
          <a:xfrm>
            <a:off x="495765" y="1124744"/>
            <a:ext cx="11360876" cy="4999831"/>
          </a:xfrm>
        </p:spPr>
        <p:txBody>
          <a:bodyPr/>
          <a:lstStyle>
            <a:lvl1pPr>
              <a:defRPr sz="2800" b="1" baseline="0">
                <a:latin typeface="Verdana" panose="020B0604030504040204" pitchFamily="34" charset="0"/>
                <a:ea typeface="Verdana" panose="020B0604030504040204" pitchFamily="34" charset="0"/>
              </a:defRPr>
            </a:lvl1pPr>
            <a:lvl2pPr>
              <a:defRPr sz="2600" b="1" baseline="0">
                <a:latin typeface="Verdana" panose="020B0604030504040204" pitchFamily="34" charset="0"/>
                <a:ea typeface="Verdana" panose="020B0604030504040204" pitchFamily="34" charset="0"/>
              </a:defRPr>
            </a:lvl2pPr>
            <a:lvl3pPr>
              <a:defRPr b="1" baseline="0">
                <a:latin typeface="Verdana" panose="020B0604030504040204" pitchFamily="34" charset="0"/>
                <a:ea typeface="Verdana" panose="020B0604030504040204" pitchFamily="34" charset="0"/>
              </a:defRPr>
            </a:lvl3pPr>
            <a:lvl4pPr>
              <a:defRPr>
                <a:latin typeface="Verdana" panose="020B0604030504040204" pitchFamily="34" charset="0"/>
                <a:ea typeface="Verdana" panose="020B0604030504040204" pitchFamily="34" charset="0"/>
              </a:defRPr>
            </a:lvl4pPr>
            <a:lvl5pPr>
              <a:defRPr>
                <a:latin typeface="Verdana" panose="020B0604030504040204" pitchFamily="34" charset="0"/>
                <a:ea typeface="Verdana" panose="020B0604030504040204" pitchFamily="34" charset="0"/>
              </a:defRPr>
            </a:lvl5pPr>
          </a:lstStyle>
          <a:p>
            <a:pPr lvl="0"/>
            <a:r>
              <a:rPr lang="sl-SI" dirty="0"/>
              <a:t>Uredite sloge besedila matrice</a:t>
            </a:r>
          </a:p>
          <a:p>
            <a:pPr lvl="1"/>
            <a:r>
              <a:rPr lang="sl-SI" dirty="0"/>
              <a:t>Druga raven</a:t>
            </a:r>
          </a:p>
          <a:p>
            <a:pPr lvl="2"/>
            <a:r>
              <a:rPr lang="sl-SI" dirty="0"/>
              <a:t>Tretja raven</a:t>
            </a:r>
          </a:p>
          <a:p>
            <a:pPr lvl="3"/>
            <a:r>
              <a:rPr lang="sl-SI" dirty="0"/>
              <a:t>Četrta raven</a:t>
            </a:r>
          </a:p>
          <a:p>
            <a:pPr lvl="4"/>
            <a:r>
              <a:rPr lang="sl-SI" dirty="0"/>
              <a:t>Peta raven</a:t>
            </a:r>
          </a:p>
        </p:txBody>
      </p:sp>
      <p:cxnSp>
        <p:nvCxnSpPr>
          <p:cNvPr id="8" name="Straight Connector 7"/>
          <p:cNvCxnSpPr/>
          <p:nvPr/>
        </p:nvCxnSpPr>
        <p:spPr>
          <a:xfrm>
            <a:off x="-48683" y="980728"/>
            <a:ext cx="8496267" cy="0"/>
          </a:xfrm>
          <a:prstGeom prst="line">
            <a:avLst/>
          </a:prstGeom>
          <a:ln w="50800" cap="rnd">
            <a:solidFill>
              <a:srgbClr val="B2CB35"/>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A32F2B5A-0779-19E3-5518-627FE930777E}"/>
              </a:ext>
            </a:extLst>
          </p:cNvPr>
          <p:cNvPicPr>
            <a:picLocks noChangeAspect="1"/>
          </p:cNvPicPr>
          <p:nvPr userDrawn="1"/>
        </p:nvPicPr>
        <p:blipFill rotWithShape="1">
          <a:blip r:embed="rId2"/>
          <a:srcRect r="53137"/>
          <a:stretch/>
        </p:blipFill>
        <p:spPr>
          <a:xfrm>
            <a:off x="9915722" y="5921728"/>
            <a:ext cx="799614" cy="936272"/>
          </a:xfrm>
          <a:prstGeom prst="rect">
            <a:avLst/>
          </a:prstGeom>
        </p:spPr>
      </p:pic>
      <p:pic>
        <p:nvPicPr>
          <p:cNvPr id="11" name="Picture 10">
            <a:extLst>
              <a:ext uri="{FF2B5EF4-FFF2-40B4-BE49-F238E27FC236}">
                <a16:creationId xmlns:a16="http://schemas.microsoft.com/office/drawing/2014/main" id="{DC9650C7-F238-0A73-7100-262258B0EA34}"/>
              </a:ext>
            </a:extLst>
          </p:cNvPr>
          <p:cNvPicPr>
            <a:picLocks noChangeAspect="1"/>
          </p:cNvPicPr>
          <p:nvPr userDrawn="1"/>
        </p:nvPicPr>
        <p:blipFill rotWithShape="1">
          <a:blip r:embed="rId3"/>
          <a:srcRect l="6619" r="7576"/>
          <a:stretch/>
        </p:blipFill>
        <p:spPr>
          <a:xfrm>
            <a:off x="10725481" y="6011129"/>
            <a:ext cx="1393227" cy="757469"/>
          </a:xfrm>
          <a:prstGeom prst="rect">
            <a:avLst/>
          </a:prstGeom>
        </p:spPr>
      </p:pic>
      <p:pic>
        <p:nvPicPr>
          <p:cNvPr id="4" name="Picture 3">
            <a:extLst>
              <a:ext uri="{FF2B5EF4-FFF2-40B4-BE49-F238E27FC236}">
                <a16:creationId xmlns:a16="http://schemas.microsoft.com/office/drawing/2014/main" id="{485A5C45-1C58-2EC0-0E7B-E68B4004496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447584" y="293381"/>
            <a:ext cx="3492000" cy="393966"/>
          </a:xfrm>
          <a:prstGeom prst="rect">
            <a:avLst/>
          </a:prstGeom>
        </p:spPr>
      </p:pic>
    </p:spTree>
    <p:extLst>
      <p:ext uri="{BB962C8B-B14F-4D97-AF65-F5344CB8AC3E}">
        <p14:creationId xmlns:p14="http://schemas.microsoft.com/office/powerpoint/2010/main" val="3131901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Zaključek">
    <p:spTree>
      <p:nvGrpSpPr>
        <p:cNvPr id="1" name=""/>
        <p:cNvGrpSpPr/>
        <p:nvPr/>
      </p:nvGrpSpPr>
      <p:grpSpPr>
        <a:xfrm>
          <a:off x="0" y="0"/>
          <a:ext cx="0" cy="0"/>
          <a:chOff x="0" y="0"/>
          <a:chExt cx="0" cy="0"/>
        </a:xfrm>
      </p:grpSpPr>
      <p:sp>
        <p:nvSpPr>
          <p:cNvPr id="10" name="Naslov 1">
            <a:extLst>
              <a:ext uri="{FF2B5EF4-FFF2-40B4-BE49-F238E27FC236}">
                <a16:creationId xmlns:a16="http://schemas.microsoft.com/office/drawing/2014/main" id="{AFCB76C0-D4F5-4B60-9BFE-1BBD720FC62D}"/>
              </a:ext>
            </a:extLst>
          </p:cNvPr>
          <p:cNvSpPr txBox="1">
            <a:spLocks/>
          </p:cNvSpPr>
          <p:nvPr userDrawn="1"/>
        </p:nvSpPr>
        <p:spPr>
          <a:xfrm>
            <a:off x="1308353" y="2945919"/>
            <a:ext cx="9575291" cy="966162"/>
          </a:xfrm>
          <a:prstGeom prst="rect">
            <a:avLst/>
          </a:prstGeom>
        </p:spPr>
        <p:txBody>
          <a:bodyPr vert="horz" lIns="91440" tIns="45720" rIns="91440" bIns="45720" rtlCol="0" anchor="b">
            <a:noAutofit/>
          </a:bodyPr>
          <a:lstStyle>
            <a:lvl1pPr algn="l" defTabSz="914400" rtl="0" eaLnBrk="1" latinLnBrk="0" hangingPunct="1">
              <a:spcBef>
                <a:spcPct val="0"/>
              </a:spcBef>
              <a:buNone/>
              <a:defRPr sz="4400" b="1" kern="1200">
                <a:solidFill>
                  <a:schemeClr val="tx1"/>
                </a:solidFill>
                <a:effectLst>
                  <a:outerShdw blurRad="50800" dist="38100" dir="2700000" algn="tl" rotWithShape="0">
                    <a:srgbClr val="00CC00">
                      <a:alpha val="40000"/>
                    </a:srgbClr>
                  </a:outerShdw>
                </a:effectLst>
                <a:latin typeface="Myriad Pro" pitchFamily="34" charset="0"/>
                <a:ea typeface="+mj-ea"/>
                <a:cs typeface="+mj-cs"/>
              </a:defRPr>
            </a:lvl1pPr>
          </a:lstStyle>
          <a:p>
            <a:pPr algn="ctr"/>
            <a:endParaRPr lang="sl-SI" sz="4000" dirty="0">
              <a:effectLst/>
              <a:latin typeface="Verdana" panose="020B0604030504040204" pitchFamily="34" charset="0"/>
              <a:ea typeface="Verdana" panose="020B0604030504040204" pitchFamily="34" charset="0"/>
            </a:endParaRPr>
          </a:p>
          <a:p>
            <a:pPr algn="ctr"/>
            <a:endParaRPr lang="sl-SI" sz="4000" dirty="0">
              <a:effectLst/>
              <a:latin typeface="Verdana" panose="020B0604030504040204" pitchFamily="34" charset="0"/>
              <a:ea typeface="Verdana" panose="020B0604030504040204" pitchFamily="34" charset="0"/>
            </a:endParaRPr>
          </a:p>
          <a:p>
            <a:pPr algn="ctr"/>
            <a:endParaRPr lang="sl-SI" sz="4000" dirty="0">
              <a:effectLst/>
              <a:latin typeface="Verdana" panose="020B0604030504040204" pitchFamily="34" charset="0"/>
              <a:ea typeface="Verdana" panose="020B0604030504040204" pitchFamily="34" charset="0"/>
            </a:endParaRPr>
          </a:p>
          <a:p>
            <a:pPr algn="ctr"/>
            <a:r>
              <a:rPr lang="en-US" sz="4000" dirty="0">
                <a:solidFill>
                  <a:srgbClr val="B2CB35"/>
                </a:solidFill>
                <a:effectLst/>
                <a:latin typeface="Verdana" panose="020B0604030504040204" pitchFamily="34" charset="0"/>
                <a:ea typeface="Verdana" panose="020B0604030504040204" pitchFamily="34" charset="0"/>
              </a:rPr>
              <a:t>Q&amp;A</a:t>
            </a:r>
            <a:endParaRPr lang="sl-SI" sz="4000" dirty="0">
              <a:solidFill>
                <a:srgbClr val="B2CB35"/>
              </a:solidFill>
              <a:latin typeface="Verdana" panose="020B0604030504040204" pitchFamily="34" charset="0"/>
              <a:ea typeface="Verdana" panose="020B0604030504040204" pitchFamily="34" charset="0"/>
            </a:endParaRPr>
          </a:p>
        </p:txBody>
      </p:sp>
      <p:pic>
        <p:nvPicPr>
          <p:cNvPr id="6" name="Picture 5">
            <a:extLst>
              <a:ext uri="{FF2B5EF4-FFF2-40B4-BE49-F238E27FC236}">
                <a16:creationId xmlns:a16="http://schemas.microsoft.com/office/drawing/2014/main" id="{7F62A061-4A26-4624-604D-4698F7A999EE}"/>
              </a:ext>
            </a:extLst>
          </p:cNvPr>
          <p:cNvPicPr>
            <a:picLocks noChangeAspect="1"/>
          </p:cNvPicPr>
          <p:nvPr userDrawn="1"/>
        </p:nvPicPr>
        <p:blipFill rotWithShape="1">
          <a:blip r:embed="rId2"/>
          <a:srcRect r="53137"/>
          <a:stretch/>
        </p:blipFill>
        <p:spPr>
          <a:xfrm>
            <a:off x="9915722" y="5921728"/>
            <a:ext cx="799614" cy="936272"/>
          </a:xfrm>
          <a:prstGeom prst="rect">
            <a:avLst/>
          </a:prstGeom>
        </p:spPr>
      </p:pic>
      <p:pic>
        <p:nvPicPr>
          <p:cNvPr id="7" name="Picture 6">
            <a:extLst>
              <a:ext uri="{FF2B5EF4-FFF2-40B4-BE49-F238E27FC236}">
                <a16:creationId xmlns:a16="http://schemas.microsoft.com/office/drawing/2014/main" id="{A84443E9-E22F-912C-31C2-4C38C1320B5F}"/>
              </a:ext>
            </a:extLst>
          </p:cNvPr>
          <p:cNvPicPr>
            <a:picLocks noChangeAspect="1"/>
          </p:cNvPicPr>
          <p:nvPr userDrawn="1"/>
        </p:nvPicPr>
        <p:blipFill rotWithShape="1">
          <a:blip r:embed="rId3"/>
          <a:srcRect l="6619" r="7576"/>
          <a:stretch/>
        </p:blipFill>
        <p:spPr>
          <a:xfrm>
            <a:off x="10725481" y="6011129"/>
            <a:ext cx="1393227" cy="757469"/>
          </a:xfrm>
          <a:prstGeom prst="rect">
            <a:avLst/>
          </a:prstGeom>
        </p:spPr>
      </p:pic>
      <p:pic>
        <p:nvPicPr>
          <p:cNvPr id="2" name="Picture 1">
            <a:extLst>
              <a:ext uri="{FF2B5EF4-FFF2-40B4-BE49-F238E27FC236}">
                <a16:creationId xmlns:a16="http://schemas.microsoft.com/office/drawing/2014/main" id="{9DED36A1-3D02-3BAA-8658-067FBACB2E1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955998" y="2011774"/>
            <a:ext cx="8280000" cy="934145"/>
          </a:xfrm>
          <a:prstGeom prst="rect">
            <a:avLst/>
          </a:prstGeom>
        </p:spPr>
      </p:pic>
    </p:spTree>
    <p:extLst>
      <p:ext uri="{BB962C8B-B14F-4D97-AF65-F5344CB8AC3E}">
        <p14:creationId xmlns:p14="http://schemas.microsoft.com/office/powerpoint/2010/main" val="1206401043"/>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sl-SI" dirty="0"/>
              <a:t>Uredite slog naslova matrice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sl-SI" dirty="0"/>
              <a:t>Uredite sloge besedila matrice</a:t>
            </a:r>
          </a:p>
          <a:p>
            <a:pPr lvl="1"/>
            <a:r>
              <a:rPr lang="sl-SI" dirty="0"/>
              <a:t>Druga raven</a:t>
            </a:r>
          </a:p>
          <a:p>
            <a:pPr lvl="2"/>
            <a:r>
              <a:rPr lang="sl-SI" dirty="0"/>
              <a:t>Tretja raven</a:t>
            </a:r>
          </a:p>
          <a:p>
            <a:pPr lvl="3"/>
            <a:r>
              <a:rPr lang="sl-SI" dirty="0"/>
              <a:t>Četrta raven</a:t>
            </a:r>
          </a:p>
          <a:p>
            <a:pPr lvl="4"/>
            <a:r>
              <a:rPr lang="sl-SI" dirty="0"/>
              <a:t>Peta raven</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04A28F-0629-4574-8A03-250CB576790C}" type="datetimeFigureOut">
              <a:rPr lang="sl-SI" smtClean="0"/>
              <a:t>21. 05. 2024</a:t>
            </a:fld>
            <a:endParaRPr lang="sl-SI"/>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C99665-4085-48EA-94F3-4FAB241F0FFF}" type="slidenum">
              <a:rPr lang="sl-SI" smtClean="0"/>
              <a:t>‹#›</a:t>
            </a:fld>
            <a:endParaRPr lang="sl-SI"/>
          </a:p>
        </p:txBody>
      </p:sp>
    </p:spTree>
    <p:extLst>
      <p:ext uri="{BB962C8B-B14F-4D97-AF65-F5344CB8AC3E}">
        <p14:creationId xmlns:p14="http://schemas.microsoft.com/office/powerpoint/2010/main" val="1533725643"/>
      </p:ext>
    </p:extLst>
  </p:cSld>
  <p:clrMap bg1="lt1" tx1="dk1" bg2="lt2" tx2="dk2" accent1="accent1" accent2="accent2" accent3="accent3" accent4="accent4" accent5="accent5" accent6="accent6" hlink="hlink" folHlink="folHlink"/>
  <p:sldLayoutIdLst>
    <p:sldLayoutId id="2147483662" r:id="rId1"/>
    <p:sldLayoutId id="2147483674" r:id="rId2"/>
    <p:sldLayoutId id="2147483663" r:id="rId3"/>
    <p:sldLayoutId id="2147483664" r:id="rId4"/>
  </p:sldLayoutIdLst>
  <p:txStyles>
    <p:titleStyle>
      <a:lvl1pPr algn="ctr" defTabSz="914400" rtl="0" eaLnBrk="1" latinLnBrk="0" hangingPunct="1">
        <a:spcBef>
          <a:spcPct val="0"/>
        </a:spcBef>
        <a:buNone/>
        <a:defRPr sz="4400" kern="1200">
          <a:solidFill>
            <a:schemeClr val="tx1"/>
          </a:solidFill>
          <a:latin typeface="Verdana" panose="020B0604030504040204" pitchFamily="34" charset="0"/>
          <a:ea typeface="Verdana" panose="020B0604030504040204" pitchFamily="34" charset="0"/>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Verdana" panose="020B0604030504040204" pitchFamily="34" charset="0"/>
          <a:ea typeface="Verdana" panose="020B0604030504040204" pitchFamily="34" charset="0"/>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D56E725-C0A1-43B6-876B-E0365C78F7CC}"/>
              </a:ext>
            </a:extLst>
          </p:cNvPr>
          <p:cNvSpPr>
            <a:spLocks noGrp="1"/>
          </p:cNvSpPr>
          <p:nvPr>
            <p:ph type="ctrTitle"/>
          </p:nvPr>
        </p:nvSpPr>
        <p:spPr>
          <a:xfrm>
            <a:off x="556182" y="2851217"/>
            <a:ext cx="10363200" cy="1470025"/>
          </a:xfrm>
        </p:spPr>
        <p:txBody>
          <a:bodyPr/>
          <a:lstStyle/>
          <a:p>
            <a:pPr algn="ctr"/>
            <a:r>
              <a:rPr lang="en-US" b="0" i="0" dirty="0">
                <a:solidFill>
                  <a:srgbClr val="404040"/>
                </a:solidFill>
                <a:effectLst/>
                <a:highlight>
                  <a:srgbClr val="FFFFFF"/>
                </a:highlight>
                <a:latin typeface="Open Sans" panose="020B0606030504020204" pitchFamily="34" charset="0"/>
              </a:rPr>
              <a:t>Bridging the Gap: Unified IAM and PAM Solutions​</a:t>
            </a:r>
            <a:endParaRPr lang="en-GB" dirty="0">
              <a:latin typeface="Verdana" panose="020B0604030504040204" pitchFamily="34" charset="0"/>
              <a:ea typeface="Verdana" panose="020B0604030504040204" pitchFamily="34" charset="0"/>
            </a:endParaRPr>
          </a:p>
        </p:txBody>
      </p:sp>
      <p:sp>
        <p:nvSpPr>
          <p:cNvPr id="8" name="Subtitle 7">
            <a:extLst>
              <a:ext uri="{FF2B5EF4-FFF2-40B4-BE49-F238E27FC236}">
                <a16:creationId xmlns:a16="http://schemas.microsoft.com/office/drawing/2014/main" id="{1C316A1A-0E38-4251-B8B8-59B0DA385A4A}"/>
              </a:ext>
            </a:extLst>
          </p:cNvPr>
          <p:cNvSpPr>
            <a:spLocks noGrp="1"/>
          </p:cNvSpPr>
          <p:nvPr>
            <p:ph type="subTitle" idx="1"/>
          </p:nvPr>
        </p:nvSpPr>
        <p:spPr>
          <a:xfrm>
            <a:off x="641681" y="5478760"/>
            <a:ext cx="8534400" cy="1188740"/>
          </a:xfrm>
        </p:spPr>
        <p:txBody>
          <a:bodyPr vert="horz" lIns="91440" tIns="45720" rIns="91440" bIns="45720" rtlCol="0" anchor="t">
            <a:normAutofit/>
          </a:bodyPr>
          <a:lstStyle/>
          <a:p>
            <a:r>
              <a:rPr lang="en-SI" b="0" dirty="0">
                <a:latin typeface="Verdana" panose="020B0604030504040204" pitchFamily="34" charset="0"/>
                <a:ea typeface="Verdana" panose="020B0604030504040204" pitchFamily="34" charset="0"/>
              </a:rPr>
              <a:t>Jernej Rezec, 22.5.2024</a:t>
            </a:r>
            <a:endParaRPr lang="sl-SI" sz="3200" b="0" dirty="0">
              <a:effectLst/>
              <a:latin typeface="Verdana" panose="020B0604030504040204" pitchFamily="34" charset="0"/>
              <a:ea typeface="Verdana" panose="020B0604030504040204" pitchFamily="34" charset="0"/>
            </a:endParaRPr>
          </a:p>
          <a:p>
            <a:endParaRPr lang="en-GB" dirty="0">
              <a:latin typeface="Verdana" panose="020B0604030504040204" pitchFamily="34" charset="0"/>
              <a:ea typeface="Verdana" panose="020B0604030504040204" pitchFamily="34" charset="0"/>
            </a:endParaRPr>
          </a:p>
        </p:txBody>
      </p:sp>
      <p:sp>
        <p:nvSpPr>
          <p:cNvPr id="2" name="Rectangle 3">
            <a:extLst>
              <a:ext uri="{FF2B5EF4-FFF2-40B4-BE49-F238E27FC236}">
                <a16:creationId xmlns:a16="http://schemas.microsoft.com/office/drawing/2014/main" id="{3AB628F9-5F61-4A60-B963-70A5F5E669B3}"/>
              </a:ext>
            </a:extLst>
          </p:cNvPr>
          <p:cNvSpPr>
            <a:spLocks noChangeArrowheads="1"/>
          </p:cNvSpPr>
          <p:nvPr/>
        </p:nvSpPr>
        <p:spPr bwMode="auto">
          <a:xfrm>
            <a:off x="9661856" y="36870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3" name="Rectangle 4">
            <a:extLst>
              <a:ext uri="{FF2B5EF4-FFF2-40B4-BE49-F238E27FC236}">
                <a16:creationId xmlns:a16="http://schemas.microsoft.com/office/drawing/2014/main" id="{75B9EB70-88D0-4C91-9223-0573108E641E}"/>
              </a:ext>
            </a:extLst>
          </p:cNvPr>
          <p:cNvSpPr>
            <a:spLocks noChangeArrowheads="1"/>
          </p:cNvSpPr>
          <p:nvPr/>
        </p:nvSpPr>
        <p:spPr bwMode="auto">
          <a:xfrm>
            <a:off x="9661856" y="502965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900" b="0" i="0" u="none" strike="noStrike" cap="none" normalizeH="0" baseline="0">
                <a:ln>
                  <a:noFill/>
                </a:ln>
                <a:solidFill>
                  <a:schemeClr val="tx1"/>
                </a:solidFill>
                <a:effectLst/>
                <a:latin typeface="Verdana" panose="020B0604030504040204" pitchFamily="34" charset="0"/>
                <a:ea typeface="Calibri" panose="020F0502020204030204" pitchFamily="34" charset="0"/>
              </a:rPr>
              <a:t>  </a:t>
            </a:r>
            <a:endParaRPr kumimoji="0" lang="en-GB"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6871618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1">
            <a:extLst>
              <a:ext uri="{FF2B5EF4-FFF2-40B4-BE49-F238E27FC236}">
                <a16:creationId xmlns:a16="http://schemas.microsoft.com/office/drawing/2014/main" id="{AFCB76C0-D4F5-4B60-9BFE-1BBD720FC62D}"/>
              </a:ext>
            </a:extLst>
          </p:cNvPr>
          <p:cNvSpPr txBox="1">
            <a:spLocks/>
          </p:cNvSpPr>
          <p:nvPr/>
        </p:nvSpPr>
        <p:spPr>
          <a:xfrm>
            <a:off x="1608392" y="2945919"/>
            <a:ext cx="9575291" cy="966162"/>
          </a:xfrm>
          <a:prstGeom prst="rect">
            <a:avLst/>
          </a:prstGeom>
        </p:spPr>
        <p:txBody>
          <a:bodyPr vert="horz" lIns="91440" tIns="45720" rIns="91440" bIns="45720" rtlCol="0" anchor="b">
            <a:noAutofit/>
          </a:bodyPr>
          <a:lstStyle>
            <a:lvl1pPr algn="l" defTabSz="914400" rtl="0" eaLnBrk="1" latinLnBrk="0" hangingPunct="1">
              <a:spcBef>
                <a:spcPct val="0"/>
              </a:spcBef>
              <a:buNone/>
              <a:defRPr sz="4400" b="1" kern="1200">
                <a:solidFill>
                  <a:schemeClr val="tx1"/>
                </a:solidFill>
                <a:effectLst>
                  <a:outerShdw blurRad="50800" dist="38100" dir="2700000" algn="tl" rotWithShape="0">
                    <a:srgbClr val="00CC00">
                      <a:alpha val="40000"/>
                    </a:srgbClr>
                  </a:outerShdw>
                </a:effectLst>
                <a:latin typeface="Myriad Pro" pitchFamily="34" charset="0"/>
                <a:ea typeface="+mj-ea"/>
                <a:cs typeface="+mj-cs"/>
              </a:defRPr>
            </a:lvl1pPr>
          </a:lstStyle>
          <a:p>
            <a:pPr algn="ctr"/>
            <a:endParaRPr lang="sl-SI" sz="4000" dirty="0">
              <a:effectLst/>
              <a:latin typeface="Verdana" panose="020B0604030504040204" pitchFamily="34" charset="0"/>
              <a:ea typeface="Verdana" panose="020B0604030504040204" pitchFamily="34" charset="0"/>
            </a:endParaRPr>
          </a:p>
          <a:p>
            <a:pPr algn="ctr"/>
            <a:endParaRPr lang="sl-SI" sz="4000" dirty="0">
              <a:effectLst/>
              <a:latin typeface="Verdana" panose="020B0604030504040204" pitchFamily="34" charset="0"/>
              <a:ea typeface="Verdana" panose="020B0604030504040204" pitchFamily="34" charset="0"/>
            </a:endParaRPr>
          </a:p>
          <a:p>
            <a:pPr algn="ctr"/>
            <a:endParaRPr lang="sl-SI" sz="4000" dirty="0">
              <a:effectLst/>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4131180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SI" dirty="0"/>
              <a:t>AGENDA</a:t>
            </a:r>
            <a:endParaRPr lang="sl-SI" dirty="0"/>
          </a:p>
        </p:txBody>
      </p:sp>
      <p:sp>
        <p:nvSpPr>
          <p:cNvPr id="3" name="Content Placeholder 2"/>
          <p:cNvSpPr>
            <a:spLocks noGrp="1"/>
          </p:cNvSpPr>
          <p:nvPr>
            <p:ph idx="1"/>
          </p:nvPr>
        </p:nvSpPr>
        <p:spPr/>
        <p:txBody>
          <a:bodyPr/>
          <a:lstStyle/>
          <a:p>
            <a:r>
              <a:rPr lang="en-SI" dirty="0"/>
              <a:t>What is Identity and Access Management (IAM)</a:t>
            </a:r>
          </a:p>
          <a:p>
            <a:r>
              <a:rPr lang="en-SI" dirty="0"/>
              <a:t>What is Privileged Access Management (PAM)</a:t>
            </a:r>
          </a:p>
          <a:p>
            <a:r>
              <a:rPr lang="en-SI" dirty="0"/>
              <a:t>PAM vs IAM</a:t>
            </a:r>
          </a:p>
          <a:p>
            <a:r>
              <a:rPr lang="en-SI" dirty="0"/>
              <a:t>Integration of IAM and PAM</a:t>
            </a:r>
          </a:p>
        </p:txBody>
      </p:sp>
    </p:spTree>
    <p:extLst>
      <p:ext uri="{BB962C8B-B14F-4D97-AF65-F5344CB8AC3E}">
        <p14:creationId xmlns:p14="http://schemas.microsoft.com/office/powerpoint/2010/main" val="39293532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72BFB-AAB6-ACDD-FE9B-56C1D451CD7B}"/>
              </a:ext>
            </a:extLst>
          </p:cNvPr>
          <p:cNvSpPr>
            <a:spLocks noGrp="1"/>
          </p:cNvSpPr>
          <p:nvPr>
            <p:ph type="title"/>
          </p:nvPr>
        </p:nvSpPr>
        <p:spPr/>
        <p:txBody>
          <a:bodyPr>
            <a:normAutofit/>
          </a:bodyPr>
          <a:lstStyle/>
          <a:p>
            <a:r>
              <a:rPr lang="en-SI" dirty="0"/>
              <a:t>What is Identity and Access Management (IAM)</a:t>
            </a:r>
          </a:p>
        </p:txBody>
      </p:sp>
      <p:sp>
        <p:nvSpPr>
          <p:cNvPr id="3" name="Content Placeholder 2">
            <a:extLst>
              <a:ext uri="{FF2B5EF4-FFF2-40B4-BE49-F238E27FC236}">
                <a16:creationId xmlns:a16="http://schemas.microsoft.com/office/drawing/2014/main" id="{B90EBCD7-7874-CE5A-0959-2BE095C2CFF0}"/>
              </a:ext>
            </a:extLst>
          </p:cNvPr>
          <p:cNvSpPr>
            <a:spLocks noGrp="1"/>
          </p:cNvSpPr>
          <p:nvPr>
            <p:ph idx="1"/>
          </p:nvPr>
        </p:nvSpPr>
        <p:spPr/>
        <p:txBody>
          <a:bodyPr/>
          <a:lstStyle/>
          <a:p>
            <a:pPr marL="0" indent="0">
              <a:buNone/>
            </a:pPr>
            <a:r>
              <a:rPr lang="en-US" dirty="0"/>
              <a:t>Identity and access management is the security discipline that enables the right individuals to access the right resources at the right times for the right reasons. (Gartner, Inc.)</a:t>
            </a:r>
          </a:p>
          <a:p>
            <a:pPr marL="0" indent="0">
              <a:buNone/>
            </a:pPr>
            <a:endParaRPr lang="en-SI" dirty="0"/>
          </a:p>
        </p:txBody>
      </p:sp>
      <p:pic>
        <p:nvPicPr>
          <p:cNvPr id="1026" name="Picture 2">
            <a:extLst>
              <a:ext uri="{FF2B5EF4-FFF2-40B4-BE49-F238E27FC236}">
                <a16:creationId xmlns:a16="http://schemas.microsoft.com/office/drawing/2014/main" id="{4682A540-7E54-7BB8-FB9F-C65C9D396F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2645809"/>
            <a:ext cx="3803887" cy="379802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BF832A5F-831A-87D3-4028-A2D03949CBE1}"/>
              </a:ext>
            </a:extLst>
          </p:cNvPr>
          <p:cNvPicPr>
            <a:picLocks noChangeAspect="1"/>
          </p:cNvPicPr>
          <p:nvPr/>
        </p:nvPicPr>
        <p:blipFill>
          <a:blip r:embed="rId4"/>
          <a:stretch>
            <a:fillRect/>
          </a:stretch>
        </p:blipFill>
        <p:spPr>
          <a:xfrm>
            <a:off x="5520209" y="2068874"/>
            <a:ext cx="5003793" cy="4999831"/>
          </a:xfrm>
          <a:prstGeom prst="rect">
            <a:avLst/>
          </a:prstGeom>
        </p:spPr>
      </p:pic>
      <p:sp>
        <p:nvSpPr>
          <p:cNvPr id="6" name="TextBox 5">
            <a:extLst>
              <a:ext uri="{FF2B5EF4-FFF2-40B4-BE49-F238E27FC236}">
                <a16:creationId xmlns:a16="http://schemas.microsoft.com/office/drawing/2014/main" id="{16B2EA8B-7D75-D630-7F5F-9BEC57CD580D}"/>
              </a:ext>
            </a:extLst>
          </p:cNvPr>
          <p:cNvSpPr txBox="1"/>
          <p:nvPr/>
        </p:nvSpPr>
        <p:spPr>
          <a:xfrm>
            <a:off x="7226236" y="5920615"/>
            <a:ext cx="1543412" cy="523220"/>
          </a:xfrm>
          <a:prstGeom prst="rect">
            <a:avLst/>
          </a:prstGeom>
          <a:noFill/>
        </p:spPr>
        <p:txBody>
          <a:bodyPr wrap="square" rtlCol="0">
            <a:spAutoFit/>
          </a:bodyPr>
          <a:lstStyle/>
          <a:p>
            <a:pPr algn="ctr"/>
            <a:r>
              <a:rPr lang="en-GB" sz="1400" b="1" dirty="0">
                <a:latin typeface="Verdana" panose="020B0604030504040204" pitchFamily="34" charset="0"/>
                <a:ea typeface="Verdana" panose="020B0604030504040204" pitchFamily="34" charset="0"/>
              </a:rPr>
              <a:t>you can prove it</a:t>
            </a:r>
            <a:endParaRPr lang="sl-SI" sz="1400" b="1"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4930816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EB96A-4AD0-A6F3-2067-C0DB99508FFD}"/>
              </a:ext>
            </a:extLst>
          </p:cNvPr>
          <p:cNvSpPr>
            <a:spLocks noGrp="1"/>
          </p:cNvSpPr>
          <p:nvPr>
            <p:ph type="title"/>
          </p:nvPr>
        </p:nvSpPr>
        <p:spPr/>
        <p:txBody>
          <a:bodyPr>
            <a:normAutofit/>
          </a:bodyPr>
          <a:lstStyle/>
          <a:p>
            <a:r>
              <a:rPr lang="en-SI" dirty="0"/>
              <a:t>What is Privileged Access Management (PAM)</a:t>
            </a:r>
          </a:p>
        </p:txBody>
      </p:sp>
      <p:sp>
        <p:nvSpPr>
          <p:cNvPr id="3" name="Content Placeholder 2">
            <a:extLst>
              <a:ext uri="{FF2B5EF4-FFF2-40B4-BE49-F238E27FC236}">
                <a16:creationId xmlns:a16="http://schemas.microsoft.com/office/drawing/2014/main" id="{AA132A17-02FC-3F29-69F8-094DE2FC5531}"/>
              </a:ext>
            </a:extLst>
          </p:cNvPr>
          <p:cNvSpPr>
            <a:spLocks noGrp="1"/>
          </p:cNvSpPr>
          <p:nvPr>
            <p:ph idx="1"/>
          </p:nvPr>
        </p:nvSpPr>
        <p:spPr/>
        <p:txBody>
          <a:bodyPr/>
          <a:lstStyle/>
          <a:p>
            <a:pPr marL="0" indent="0">
              <a:buNone/>
            </a:pPr>
            <a:r>
              <a:rPr lang="en-SI" dirty="0"/>
              <a:t>Privileged Access Management is a solution that helps to control, monitor and </a:t>
            </a:r>
            <a:r>
              <a:rPr lang="en-SI" dirty="0" err="1"/>
              <a:t>analyze</a:t>
            </a:r>
            <a:r>
              <a:rPr lang="en-SI" dirty="0"/>
              <a:t> the access to the critical infrastructure using privileged accounts.</a:t>
            </a:r>
          </a:p>
        </p:txBody>
      </p:sp>
    </p:spTree>
    <p:extLst>
      <p:ext uri="{BB962C8B-B14F-4D97-AF65-F5344CB8AC3E}">
        <p14:creationId xmlns:p14="http://schemas.microsoft.com/office/powerpoint/2010/main" val="28242456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EB96A-4AD0-A6F3-2067-C0DB99508FFD}"/>
              </a:ext>
            </a:extLst>
          </p:cNvPr>
          <p:cNvSpPr>
            <a:spLocks noGrp="1"/>
          </p:cNvSpPr>
          <p:nvPr>
            <p:ph type="title"/>
          </p:nvPr>
        </p:nvSpPr>
        <p:spPr/>
        <p:txBody>
          <a:bodyPr>
            <a:normAutofit/>
          </a:bodyPr>
          <a:lstStyle/>
          <a:p>
            <a:r>
              <a:rPr lang="en-SI" dirty="0"/>
              <a:t>PAM vs IAM</a:t>
            </a:r>
          </a:p>
        </p:txBody>
      </p:sp>
      <p:sp>
        <p:nvSpPr>
          <p:cNvPr id="20" name="Content Placeholder 19">
            <a:extLst>
              <a:ext uri="{FF2B5EF4-FFF2-40B4-BE49-F238E27FC236}">
                <a16:creationId xmlns:a16="http://schemas.microsoft.com/office/drawing/2014/main" id="{1766DC1F-C50A-1BFF-12B7-362BD7B632E1}"/>
              </a:ext>
            </a:extLst>
          </p:cNvPr>
          <p:cNvSpPr>
            <a:spLocks noGrp="1"/>
          </p:cNvSpPr>
          <p:nvPr>
            <p:ph idx="1"/>
          </p:nvPr>
        </p:nvSpPr>
        <p:spPr/>
        <p:txBody>
          <a:bodyPr/>
          <a:lstStyle/>
          <a:p>
            <a:r>
              <a:rPr lang="en-SI" dirty="0"/>
              <a:t>PAM is standalone </a:t>
            </a:r>
          </a:p>
          <a:p>
            <a:pPr marL="0" indent="0">
              <a:buNone/>
            </a:pPr>
            <a:r>
              <a:rPr lang="en-SI" dirty="0"/>
              <a:t>   component</a:t>
            </a:r>
          </a:p>
          <a:p>
            <a:r>
              <a:rPr lang="en-SI" dirty="0"/>
              <a:t>IAM handles lifecycle</a:t>
            </a:r>
          </a:p>
          <a:p>
            <a:pPr marL="0" indent="0">
              <a:buNone/>
            </a:pPr>
            <a:r>
              <a:rPr lang="en-SI" dirty="0"/>
              <a:t>   management of an </a:t>
            </a:r>
          </a:p>
          <a:p>
            <a:pPr marL="0" indent="0">
              <a:buNone/>
            </a:pPr>
            <a:r>
              <a:rPr lang="en-SI" dirty="0"/>
              <a:t>   accounts including PAM</a:t>
            </a:r>
          </a:p>
        </p:txBody>
      </p:sp>
      <p:pic>
        <p:nvPicPr>
          <p:cNvPr id="21" name="Content Placeholder 17">
            <a:extLst>
              <a:ext uri="{FF2B5EF4-FFF2-40B4-BE49-F238E27FC236}">
                <a16:creationId xmlns:a16="http://schemas.microsoft.com/office/drawing/2014/main" id="{3022CA0F-E53A-D633-BA30-7FCAB10D9D4B}"/>
              </a:ext>
            </a:extLst>
          </p:cNvPr>
          <p:cNvPicPr>
            <a:picLocks noChangeAspect="1"/>
          </p:cNvPicPr>
          <p:nvPr/>
        </p:nvPicPr>
        <p:blipFill>
          <a:blip r:embed="rId3"/>
          <a:stretch>
            <a:fillRect/>
          </a:stretch>
        </p:blipFill>
        <p:spPr>
          <a:xfrm>
            <a:off x="5692589" y="1483659"/>
            <a:ext cx="4367707" cy="4069231"/>
          </a:xfrm>
          <a:prstGeom prst="rect">
            <a:avLst/>
          </a:prstGeom>
        </p:spPr>
      </p:pic>
      <p:sp>
        <p:nvSpPr>
          <p:cNvPr id="24" name="Arrow: Right 23">
            <a:extLst>
              <a:ext uri="{FF2B5EF4-FFF2-40B4-BE49-F238E27FC236}">
                <a16:creationId xmlns:a16="http://schemas.microsoft.com/office/drawing/2014/main" id="{604A48F7-32C2-C2A9-BC9F-CEC127CD113D}"/>
              </a:ext>
            </a:extLst>
          </p:cNvPr>
          <p:cNvSpPr/>
          <p:nvPr/>
        </p:nvSpPr>
        <p:spPr>
          <a:xfrm rot="1848628">
            <a:off x="6329300" y="3165903"/>
            <a:ext cx="840947" cy="147408"/>
          </a:xfrm>
          <a:prstGeom prst="rightArrow">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SI"/>
          </a:p>
        </p:txBody>
      </p:sp>
      <p:sp>
        <p:nvSpPr>
          <p:cNvPr id="25" name="Arrow: Left-Right 24">
            <a:extLst>
              <a:ext uri="{FF2B5EF4-FFF2-40B4-BE49-F238E27FC236}">
                <a16:creationId xmlns:a16="http://schemas.microsoft.com/office/drawing/2014/main" id="{F580FF73-2E47-2876-5CAA-241CCE121EEA}"/>
              </a:ext>
            </a:extLst>
          </p:cNvPr>
          <p:cNvSpPr/>
          <p:nvPr/>
        </p:nvSpPr>
        <p:spPr>
          <a:xfrm rot="19275419">
            <a:off x="7619308" y="2577063"/>
            <a:ext cx="1999130" cy="206188"/>
          </a:xfrm>
          <a:prstGeom prst="leftRightArrow">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SI"/>
          </a:p>
        </p:txBody>
      </p:sp>
      <p:sp>
        <p:nvSpPr>
          <p:cNvPr id="26" name="Arrow: Left-Right 25">
            <a:extLst>
              <a:ext uri="{FF2B5EF4-FFF2-40B4-BE49-F238E27FC236}">
                <a16:creationId xmlns:a16="http://schemas.microsoft.com/office/drawing/2014/main" id="{55B9F819-9E64-C0AF-A8F4-5CD5EB612EFF}"/>
              </a:ext>
            </a:extLst>
          </p:cNvPr>
          <p:cNvSpPr/>
          <p:nvPr/>
        </p:nvSpPr>
        <p:spPr>
          <a:xfrm rot="19993988">
            <a:off x="7922054" y="3078195"/>
            <a:ext cx="1393637" cy="203913"/>
          </a:xfrm>
          <a:prstGeom prst="leftRightArrow">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SI"/>
          </a:p>
        </p:txBody>
      </p:sp>
      <p:sp>
        <p:nvSpPr>
          <p:cNvPr id="27" name="Arrow: Left-Right 26">
            <a:extLst>
              <a:ext uri="{FF2B5EF4-FFF2-40B4-BE49-F238E27FC236}">
                <a16:creationId xmlns:a16="http://schemas.microsoft.com/office/drawing/2014/main" id="{35D593ED-FE5D-8A8C-24EA-0443F1B3662B}"/>
              </a:ext>
            </a:extLst>
          </p:cNvPr>
          <p:cNvSpPr/>
          <p:nvPr/>
        </p:nvSpPr>
        <p:spPr>
          <a:xfrm rot="536139">
            <a:off x="8018709" y="3678902"/>
            <a:ext cx="1476335" cy="220054"/>
          </a:xfrm>
          <a:prstGeom prst="leftRightArrow">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SI"/>
          </a:p>
        </p:txBody>
      </p:sp>
      <p:sp>
        <p:nvSpPr>
          <p:cNvPr id="28" name="Arrow: Left-Right 27">
            <a:extLst>
              <a:ext uri="{FF2B5EF4-FFF2-40B4-BE49-F238E27FC236}">
                <a16:creationId xmlns:a16="http://schemas.microsoft.com/office/drawing/2014/main" id="{392C63D7-5FF0-C1F8-0592-A6E1398E99B3}"/>
              </a:ext>
            </a:extLst>
          </p:cNvPr>
          <p:cNvSpPr/>
          <p:nvPr/>
        </p:nvSpPr>
        <p:spPr>
          <a:xfrm rot="2255355">
            <a:off x="7708438" y="4352791"/>
            <a:ext cx="1999130" cy="206188"/>
          </a:xfrm>
          <a:prstGeom prst="leftRightArrow">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SI"/>
          </a:p>
        </p:txBody>
      </p:sp>
    </p:spTree>
    <p:extLst>
      <p:ext uri="{BB962C8B-B14F-4D97-AF65-F5344CB8AC3E}">
        <p14:creationId xmlns:p14="http://schemas.microsoft.com/office/powerpoint/2010/main" val="4428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grpId="0" nodeType="withEffect">
                                  <p:stCondLst>
                                    <p:cond delay="1000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grpId="0" nodeType="withEffect">
                                  <p:stCondLst>
                                    <p:cond delay="10000"/>
                                  </p:stCondLst>
                                  <p:childTnLst>
                                    <p:set>
                                      <p:cBhvr>
                                        <p:cTn id="10" dur="1" fill="hold">
                                          <p:stCondLst>
                                            <p:cond delay="0"/>
                                          </p:stCondLst>
                                        </p:cTn>
                                        <p:tgtEl>
                                          <p:spTgt spid="27"/>
                                        </p:tgtEl>
                                        <p:attrNameLst>
                                          <p:attrName>style.visibility</p:attrName>
                                        </p:attrNameLst>
                                      </p:cBhvr>
                                      <p:to>
                                        <p:strVal val="visible"/>
                                      </p:to>
                                    </p:set>
                                  </p:childTnLst>
                                </p:cTn>
                              </p:par>
                            </p:childTnLst>
                          </p:cTn>
                        </p:par>
                        <p:par>
                          <p:cTn id="11" fill="hold">
                            <p:stCondLst>
                              <p:cond delay="10000"/>
                            </p:stCondLst>
                            <p:childTnLst>
                              <p:par>
                                <p:cTn id="12" presetID="1" presetClass="entr" presetSubtype="0" fill="hold" grpId="0" nodeType="afterEffect">
                                  <p:stCondLst>
                                    <p:cond delay="5000"/>
                                  </p:stCondLst>
                                  <p:childTnLst>
                                    <p:set>
                                      <p:cBhvr>
                                        <p:cTn id="13"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P spid="2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6E564-AF49-C739-20F4-7FFE0A1314C7}"/>
              </a:ext>
            </a:extLst>
          </p:cNvPr>
          <p:cNvSpPr>
            <a:spLocks noGrp="1"/>
          </p:cNvSpPr>
          <p:nvPr>
            <p:ph type="title"/>
          </p:nvPr>
        </p:nvSpPr>
        <p:spPr/>
        <p:txBody>
          <a:bodyPr>
            <a:normAutofit/>
          </a:bodyPr>
          <a:lstStyle/>
          <a:p>
            <a:r>
              <a:rPr lang="en-SI" dirty="0"/>
              <a:t>Integration of One identity manager and Safeguard</a:t>
            </a:r>
          </a:p>
        </p:txBody>
      </p:sp>
      <p:sp>
        <p:nvSpPr>
          <p:cNvPr id="3" name="Content Placeholder 2">
            <a:extLst>
              <a:ext uri="{FF2B5EF4-FFF2-40B4-BE49-F238E27FC236}">
                <a16:creationId xmlns:a16="http://schemas.microsoft.com/office/drawing/2014/main" id="{4BECEE46-9ABF-697E-CA98-148FFB6EDC09}"/>
              </a:ext>
            </a:extLst>
          </p:cNvPr>
          <p:cNvSpPr>
            <a:spLocks noGrp="1"/>
          </p:cNvSpPr>
          <p:nvPr>
            <p:ph idx="1"/>
          </p:nvPr>
        </p:nvSpPr>
        <p:spPr/>
        <p:txBody>
          <a:bodyPr/>
          <a:lstStyle/>
          <a:p>
            <a:pPr marL="0" indent="0">
              <a:buNone/>
            </a:pPr>
            <a:r>
              <a:rPr lang="en-SI" dirty="0"/>
              <a:t>Key features</a:t>
            </a:r>
          </a:p>
          <a:p>
            <a:pPr>
              <a:buFontTx/>
              <a:buChar char="-"/>
            </a:pPr>
            <a:r>
              <a:rPr lang="en-SI" dirty="0"/>
              <a:t>Managing of accounts and their permissions</a:t>
            </a:r>
          </a:p>
          <a:p>
            <a:pPr>
              <a:buFontTx/>
              <a:buChar char="-"/>
            </a:pPr>
            <a:r>
              <a:rPr lang="en-SI" dirty="0"/>
              <a:t>Request for passwords and sessions using web portal</a:t>
            </a:r>
          </a:p>
          <a:p>
            <a:pPr>
              <a:buFontTx/>
              <a:buChar char="-"/>
            </a:pPr>
            <a:r>
              <a:rPr lang="en-SI" dirty="0"/>
              <a:t>Auditing</a:t>
            </a:r>
          </a:p>
          <a:p>
            <a:pPr lvl="1">
              <a:buFontTx/>
              <a:buChar char="-"/>
            </a:pPr>
            <a:r>
              <a:rPr lang="en-SI" dirty="0"/>
              <a:t>Reports</a:t>
            </a:r>
          </a:p>
          <a:p>
            <a:pPr lvl="1">
              <a:buFontTx/>
              <a:buChar char="-"/>
            </a:pPr>
            <a:r>
              <a:rPr lang="en-SI" dirty="0"/>
              <a:t>Attestations</a:t>
            </a:r>
          </a:p>
          <a:p>
            <a:pPr marL="0" indent="0">
              <a:buNone/>
            </a:pPr>
            <a:endParaRPr lang="en-SI" dirty="0"/>
          </a:p>
        </p:txBody>
      </p:sp>
    </p:spTree>
    <p:extLst>
      <p:ext uri="{BB962C8B-B14F-4D97-AF65-F5344CB8AC3E}">
        <p14:creationId xmlns:p14="http://schemas.microsoft.com/office/powerpoint/2010/main" val="3987932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20E04C-CD1A-2C1B-9C68-38611967A08C}"/>
              </a:ext>
            </a:extLst>
          </p:cNvPr>
          <p:cNvSpPr>
            <a:spLocks noGrp="1"/>
          </p:cNvSpPr>
          <p:nvPr>
            <p:ph type="title"/>
          </p:nvPr>
        </p:nvSpPr>
        <p:spPr/>
        <p:txBody>
          <a:bodyPr>
            <a:normAutofit/>
          </a:bodyPr>
          <a:lstStyle/>
          <a:p>
            <a:r>
              <a:rPr lang="en-SI" dirty="0"/>
              <a:t>Managing of accounts and their permissions</a:t>
            </a:r>
          </a:p>
        </p:txBody>
      </p:sp>
      <p:sp>
        <p:nvSpPr>
          <p:cNvPr id="3" name="Content Placeholder 2">
            <a:extLst>
              <a:ext uri="{FF2B5EF4-FFF2-40B4-BE49-F238E27FC236}">
                <a16:creationId xmlns:a16="http://schemas.microsoft.com/office/drawing/2014/main" id="{1928C50C-7F4B-C0D6-AEE4-5086F6979F67}"/>
              </a:ext>
            </a:extLst>
          </p:cNvPr>
          <p:cNvSpPr>
            <a:spLocks noGrp="1"/>
          </p:cNvSpPr>
          <p:nvPr>
            <p:ph idx="1"/>
          </p:nvPr>
        </p:nvSpPr>
        <p:spPr/>
        <p:txBody>
          <a:bodyPr/>
          <a:lstStyle/>
          <a:p>
            <a:r>
              <a:rPr lang="en-SI" dirty="0"/>
              <a:t>HR as authoritative source</a:t>
            </a:r>
          </a:p>
          <a:p>
            <a:r>
              <a:rPr lang="en-SI" dirty="0"/>
              <a:t>Creates account</a:t>
            </a:r>
          </a:p>
          <a:p>
            <a:r>
              <a:rPr lang="en-SI" dirty="0"/>
              <a:t>Assign permissions and </a:t>
            </a:r>
          </a:p>
          <a:p>
            <a:pPr marL="0" indent="0">
              <a:buNone/>
            </a:pPr>
            <a:r>
              <a:rPr lang="en-SI" dirty="0"/>
              <a:t>asset access base on business</a:t>
            </a:r>
          </a:p>
          <a:p>
            <a:pPr marL="0" indent="0">
              <a:buNone/>
            </a:pPr>
            <a:r>
              <a:rPr lang="en-SI" dirty="0"/>
              <a:t>logic</a:t>
            </a:r>
          </a:p>
          <a:p>
            <a:r>
              <a:rPr lang="en-SI" dirty="0"/>
              <a:t>Deprovision o permissions </a:t>
            </a:r>
          </a:p>
          <a:p>
            <a:pPr marL="0" indent="0">
              <a:buNone/>
            </a:pPr>
            <a:r>
              <a:rPr lang="en-SI" dirty="0"/>
              <a:t>when not needed</a:t>
            </a:r>
          </a:p>
        </p:txBody>
      </p:sp>
      <p:sp>
        <p:nvSpPr>
          <p:cNvPr id="7" name="Arrow: Right 6">
            <a:extLst>
              <a:ext uri="{FF2B5EF4-FFF2-40B4-BE49-F238E27FC236}">
                <a16:creationId xmlns:a16="http://schemas.microsoft.com/office/drawing/2014/main" id="{E24726D3-B198-CD99-7431-9127B735C10C}"/>
              </a:ext>
            </a:extLst>
          </p:cNvPr>
          <p:cNvSpPr/>
          <p:nvPr/>
        </p:nvSpPr>
        <p:spPr>
          <a:xfrm rot="1848628">
            <a:off x="7327266" y="3097035"/>
            <a:ext cx="1040461" cy="147642"/>
          </a:xfrm>
          <a:prstGeom prst="rightArrow">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SI"/>
          </a:p>
        </p:txBody>
      </p:sp>
      <p:sp>
        <p:nvSpPr>
          <p:cNvPr id="9" name="Arrow: Up-Down 8">
            <a:extLst>
              <a:ext uri="{FF2B5EF4-FFF2-40B4-BE49-F238E27FC236}">
                <a16:creationId xmlns:a16="http://schemas.microsoft.com/office/drawing/2014/main" id="{941638B8-DFF6-3937-071C-AFE38CDEEDEA}"/>
              </a:ext>
            </a:extLst>
          </p:cNvPr>
          <p:cNvSpPr/>
          <p:nvPr/>
        </p:nvSpPr>
        <p:spPr>
          <a:xfrm rot="2505352">
            <a:off x="9668597" y="1755539"/>
            <a:ext cx="105388" cy="2087236"/>
          </a:xfrm>
          <a:prstGeom prst="upDownArrow">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SI"/>
          </a:p>
        </p:txBody>
      </p:sp>
      <p:sp>
        <p:nvSpPr>
          <p:cNvPr id="10" name="Arrow: Up-Down 9">
            <a:extLst>
              <a:ext uri="{FF2B5EF4-FFF2-40B4-BE49-F238E27FC236}">
                <a16:creationId xmlns:a16="http://schemas.microsoft.com/office/drawing/2014/main" id="{9E78EBF4-8C3D-D2D3-F7F2-2E725E6BB64D}"/>
              </a:ext>
            </a:extLst>
          </p:cNvPr>
          <p:cNvSpPr/>
          <p:nvPr/>
        </p:nvSpPr>
        <p:spPr>
          <a:xfrm rot="3908689">
            <a:off x="9614237" y="2676589"/>
            <a:ext cx="108379" cy="1451825"/>
          </a:xfrm>
          <a:prstGeom prst="upDownArrow">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SI"/>
          </a:p>
        </p:txBody>
      </p:sp>
      <p:sp>
        <p:nvSpPr>
          <p:cNvPr id="12" name="Arrow: Up-Down 11">
            <a:extLst>
              <a:ext uri="{FF2B5EF4-FFF2-40B4-BE49-F238E27FC236}">
                <a16:creationId xmlns:a16="http://schemas.microsoft.com/office/drawing/2014/main" id="{A6F533D5-B082-1BED-D812-CFDE8F217EF8}"/>
              </a:ext>
            </a:extLst>
          </p:cNvPr>
          <p:cNvSpPr/>
          <p:nvPr/>
        </p:nvSpPr>
        <p:spPr>
          <a:xfrm rot="8258945">
            <a:off x="9605053" y="3671840"/>
            <a:ext cx="126746" cy="1775518"/>
          </a:xfrm>
          <a:prstGeom prst="upDownArrow">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SI"/>
          </a:p>
        </p:txBody>
      </p:sp>
      <p:sp>
        <p:nvSpPr>
          <p:cNvPr id="13" name="Arrow: Up-Down 12">
            <a:extLst>
              <a:ext uri="{FF2B5EF4-FFF2-40B4-BE49-F238E27FC236}">
                <a16:creationId xmlns:a16="http://schemas.microsoft.com/office/drawing/2014/main" id="{97AE0174-8BEC-1687-8C16-8AEE1DAE9E81}"/>
              </a:ext>
            </a:extLst>
          </p:cNvPr>
          <p:cNvSpPr/>
          <p:nvPr/>
        </p:nvSpPr>
        <p:spPr>
          <a:xfrm rot="6008045">
            <a:off x="9589164" y="3255226"/>
            <a:ext cx="106418" cy="1311850"/>
          </a:xfrm>
          <a:prstGeom prst="upDownArrow">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SI"/>
          </a:p>
        </p:txBody>
      </p:sp>
      <p:pic>
        <p:nvPicPr>
          <p:cNvPr id="15" name="Picture 14">
            <a:extLst>
              <a:ext uri="{FF2B5EF4-FFF2-40B4-BE49-F238E27FC236}">
                <a16:creationId xmlns:a16="http://schemas.microsoft.com/office/drawing/2014/main" id="{FEEB3CFE-DB2B-FA39-E3B5-3FB8DAA476F4}"/>
              </a:ext>
            </a:extLst>
          </p:cNvPr>
          <p:cNvPicPr>
            <a:picLocks noChangeAspect="1"/>
          </p:cNvPicPr>
          <p:nvPr/>
        </p:nvPicPr>
        <p:blipFill>
          <a:blip r:embed="rId3"/>
          <a:stretch>
            <a:fillRect/>
          </a:stretch>
        </p:blipFill>
        <p:spPr>
          <a:xfrm>
            <a:off x="6769996" y="1293522"/>
            <a:ext cx="5086645" cy="4662273"/>
          </a:xfrm>
          <a:prstGeom prst="rect">
            <a:avLst/>
          </a:prstGeom>
        </p:spPr>
      </p:pic>
      <p:sp>
        <p:nvSpPr>
          <p:cNvPr id="16" name="Arrow: Right 15">
            <a:extLst>
              <a:ext uri="{FF2B5EF4-FFF2-40B4-BE49-F238E27FC236}">
                <a16:creationId xmlns:a16="http://schemas.microsoft.com/office/drawing/2014/main" id="{E1ADF58B-DD24-982B-BAD3-ACEA6F97FB64}"/>
              </a:ext>
            </a:extLst>
          </p:cNvPr>
          <p:cNvSpPr/>
          <p:nvPr/>
        </p:nvSpPr>
        <p:spPr>
          <a:xfrm rot="1848628">
            <a:off x="7457041" y="3096884"/>
            <a:ext cx="840947" cy="151200"/>
          </a:xfrm>
          <a:prstGeom prst="rightArrow">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SI"/>
          </a:p>
        </p:txBody>
      </p:sp>
      <p:sp>
        <p:nvSpPr>
          <p:cNvPr id="18" name="Arrow: Left-Right 17">
            <a:extLst>
              <a:ext uri="{FF2B5EF4-FFF2-40B4-BE49-F238E27FC236}">
                <a16:creationId xmlns:a16="http://schemas.microsoft.com/office/drawing/2014/main" id="{0088F5AF-0048-B6B2-8C81-92E1E3DF6937}"/>
              </a:ext>
            </a:extLst>
          </p:cNvPr>
          <p:cNvSpPr/>
          <p:nvPr/>
        </p:nvSpPr>
        <p:spPr>
          <a:xfrm rot="20119714">
            <a:off x="9156265" y="3425425"/>
            <a:ext cx="1477726" cy="152411"/>
          </a:xfrm>
          <a:prstGeom prst="leftRightArrow">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SI"/>
          </a:p>
        </p:txBody>
      </p:sp>
      <p:sp>
        <p:nvSpPr>
          <p:cNvPr id="19" name="Arrow: Left-Right 18">
            <a:extLst>
              <a:ext uri="{FF2B5EF4-FFF2-40B4-BE49-F238E27FC236}">
                <a16:creationId xmlns:a16="http://schemas.microsoft.com/office/drawing/2014/main" id="{3484A1E8-FB7F-0D15-52E9-B86AE9A91A39}"/>
              </a:ext>
            </a:extLst>
          </p:cNvPr>
          <p:cNvSpPr/>
          <p:nvPr/>
        </p:nvSpPr>
        <p:spPr>
          <a:xfrm rot="18992439">
            <a:off x="8891579" y="2771533"/>
            <a:ext cx="2146048" cy="151200"/>
          </a:xfrm>
          <a:prstGeom prst="leftRightArrow">
            <a:avLst/>
          </a:prstGeom>
          <a:ln w="25400"/>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SI"/>
          </a:p>
        </p:txBody>
      </p:sp>
      <p:sp>
        <p:nvSpPr>
          <p:cNvPr id="21" name="Arrow: Left-Right 20">
            <a:extLst>
              <a:ext uri="{FF2B5EF4-FFF2-40B4-BE49-F238E27FC236}">
                <a16:creationId xmlns:a16="http://schemas.microsoft.com/office/drawing/2014/main" id="{C01504BB-E9CF-A62D-C968-9D4A5153D1E3}"/>
              </a:ext>
            </a:extLst>
          </p:cNvPr>
          <p:cNvSpPr/>
          <p:nvPr/>
        </p:nvSpPr>
        <p:spPr>
          <a:xfrm rot="497014">
            <a:off x="9238485" y="3948124"/>
            <a:ext cx="1297296" cy="151200"/>
          </a:xfrm>
          <a:prstGeom prst="leftRightArrow">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SI"/>
          </a:p>
        </p:txBody>
      </p:sp>
      <p:sp>
        <p:nvSpPr>
          <p:cNvPr id="24" name="Arrow: Left-Right 23">
            <a:extLst>
              <a:ext uri="{FF2B5EF4-FFF2-40B4-BE49-F238E27FC236}">
                <a16:creationId xmlns:a16="http://schemas.microsoft.com/office/drawing/2014/main" id="{5DF15AE4-5864-7C42-C0AD-D55F5E472954}"/>
              </a:ext>
            </a:extLst>
          </p:cNvPr>
          <p:cNvSpPr/>
          <p:nvPr/>
        </p:nvSpPr>
        <p:spPr>
          <a:xfrm rot="2411560">
            <a:off x="8982566" y="4545599"/>
            <a:ext cx="1776582" cy="151704"/>
          </a:xfrm>
          <a:prstGeom prst="leftRightArrow">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SI"/>
          </a:p>
        </p:txBody>
      </p:sp>
    </p:spTree>
    <p:extLst>
      <p:ext uri="{BB962C8B-B14F-4D97-AF65-F5344CB8AC3E}">
        <p14:creationId xmlns:p14="http://schemas.microsoft.com/office/powerpoint/2010/main" val="1868110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1" grpId="0" animBg="1"/>
      <p:bldP spid="2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20E04C-CD1A-2C1B-9C68-38611967A08C}"/>
              </a:ext>
            </a:extLst>
          </p:cNvPr>
          <p:cNvSpPr>
            <a:spLocks noGrp="1"/>
          </p:cNvSpPr>
          <p:nvPr>
            <p:ph type="title"/>
          </p:nvPr>
        </p:nvSpPr>
        <p:spPr/>
        <p:txBody>
          <a:bodyPr>
            <a:normAutofit fontScale="90000"/>
          </a:bodyPr>
          <a:lstStyle/>
          <a:p>
            <a:r>
              <a:rPr lang="en-SI" dirty="0"/>
              <a:t>Request for passwords and sessions using web portal and auditing</a:t>
            </a:r>
          </a:p>
        </p:txBody>
      </p:sp>
      <p:sp>
        <p:nvSpPr>
          <p:cNvPr id="7" name="Content Placeholder 6">
            <a:extLst>
              <a:ext uri="{FF2B5EF4-FFF2-40B4-BE49-F238E27FC236}">
                <a16:creationId xmlns:a16="http://schemas.microsoft.com/office/drawing/2014/main" id="{0A7F977E-5426-D2B7-7AAD-C8AD1F03A2E9}"/>
              </a:ext>
            </a:extLst>
          </p:cNvPr>
          <p:cNvSpPr>
            <a:spLocks noGrp="1"/>
          </p:cNvSpPr>
          <p:nvPr>
            <p:ph idx="1"/>
          </p:nvPr>
        </p:nvSpPr>
        <p:spPr/>
        <p:txBody>
          <a:bodyPr/>
          <a:lstStyle/>
          <a:p>
            <a:r>
              <a:rPr lang="en-SI" dirty="0"/>
              <a:t>Placing requests </a:t>
            </a:r>
          </a:p>
          <a:p>
            <a:pPr marL="0" indent="0">
              <a:buNone/>
            </a:pPr>
            <a:r>
              <a:rPr lang="en-SI" dirty="0"/>
              <a:t>   in web portal</a:t>
            </a:r>
          </a:p>
          <a:p>
            <a:r>
              <a:rPr lang="en-SI" dirty="0"/>
              <a:t>Attestations – </a:t>
            </a:r>
          </a:p>
          <a:p>
            <a:pPr marL="0" indent="0">
              <a:buNone/>
            </a:pPr>
            <a:r>
              <a:rPr lang="en-SI" dirty="0"/>
              <a:t>Certify correctness </a:t>
            </a:r>
          </a:p>
          <a:p>
            <a:pPr marL="0" indent="0">
              <a:buNone/>
            </a:pPr>
            <a:r>
              <a:rPr lang="en-SI" dirty="0"/>
              <a:t>of the permissions, </a:t>
            </a:r>
          </a:p>
          <a:p>
            <a:pPr marL="0" indent="0">
              <a:buNone/>
            </a:pPr>
            <a:r>
              <a:rPr lang="en-SI" dirty="0"/>
              <a:t>requests, etc.</a:t>
            </a:r>
          </a:p>
          <a:p>
            <a:r>
              <a:rPr lang="en-SI" dirty="0"/>
              <a:t>Reports</a:t>
            </a:r>
          </a:p>
        </p:txBody>
      </p:sp>
      <p:pic>
        <p:nvPicPr>
          <p:cNvPr id="9" name="Picture 8">
            <a:extLst>
              <a:ext uri="{FF2B5EF4-FFF2-40B4-BE49-F238E27FC236}">
                <a16:creationId xmlns:a16="http://schemas.microsoft.com/office/drawing/2014/main" id="{4DF14FE8-AB5F-F3AC-4698-77AE046C76AF}"/>
              </a:ext>
            </a:extLst>
          </p:cNvPr>
          <p:cNvPicPr>
            <a:picLocks noChangeAspect="1"/>
          </p:cNvPicPr>
          <p:nvPr/>
        </p:nvPicPr>
        <p:blipFill>
          <a:blip r:embed="rId3"/>
          <a:stretch>
            <a:fillRect/>
          </a:stretch>
        </p:blipFill>
        <p:spPr>
          <a:xfrm>
            <a:off x="5071200" y="1346338"/>
            <a:ext cx="4894672" cy="4556642"/>
          </a:xfrm>
          <a:prstGeom prst="rect">
            <a:avLst/>
          </a:prstGeom>
        </p:spPr>
      </p:pic>
      <p:sp>
        <p:nvSpPr>
          <p:cNvPr id="10" name="Arrow: Right 9">
            <a:extLst>
              <a:ext uri="{FF2B5EF4-FFF2-40B4-BE49-F238E27FC236}">
                <a16:creationId xmlns:a16="http://schemas.microsoft.com/office/drawing/2014/main" id="{379D477E-9069-D038-BCF2-6C000E1F986D}"/>
              </a:ext>
            </a:extLst>
          </p:cNvPr>
          <p:cNvSpPr/>
          <p:nvPr/>
        </p:nvSpPr>
        <p:spPr>
          <a:xfrm rot="18543404">
            <a:off x="6167935" y="4394068"/>
            <a:ext cx="840947" cy="147408"/>
          </a:xfrm>
          <a:prstGeom prst="rightArrow">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SI"/>
          </a:p>
        </p:txBody>
      </p:sp>
      <p:sp>
        <p:nvSpPr>
          <p:cNvPr id="12" name="AutoShape 4">
            <a:extLst>
              <a:ext uri="{FF2B5EF4-FFF2-40B4-BE49-F238E27FC236}">
                <a16:creationId xmlns:a16="http://schemas.microsoft.com/office/drawing/2014/main" id="{1766671B-EF55-F054-D600-9E386D6846AD}"/>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SI"/>
          </a:p>
        </p:txBody>
      </p:sp>
      <p:sp>
        <p:nvSpPr>
          <p:cNvPr id="17" name="Arrow: Right 16">
            <a:extLst>
              <a:ext uri="{FF2B5EF4-FFF2-40B4-BE49-F238E27FC236}">
                <a16:creationId xmlns:a16="http://schemas.microsoft.com/office/drawing/2014/main" id="{915AB029-254F-2316-4AE3-9744579ACC5F}"/>
              </a:ext>
            </a:extLst>
          </p:cNvPr>
          <p:cNvSpPr/>
          <p:nvPr/>
        </p:nvSpPr>
        <p:spPr>
          <a:xfrm rot="2249833">
            <a:off x="7295200" y="4334348"/>
            <a:ext cx="2387002" cy="162823"/>
          </a:xfrm>
          <a:prstGeom prst="rightArrow">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SI"/>
          </a:p>
        </p:txBody>
      </p:sp>
      <p:sp>
        <p:nvSpPr>
          <p:cNvPr id="22" name="Arrow: Curved Left 21">
            <a:extLst>
              <a:ext uri="{FF2B5EF4-FFF2-40B4-BE49-F238E27FC236}">
                <a16:creationId xmlns:a16="http://schemas.microsoft.com/office/drawing/2014/main" id="{D42B39E1-744E-48E4-0A4F-7C74A7FFF5AD}"/>
              </a:ext>
            </a:extLst>
          </p:cNvPr>
          <p:cNvSpPr/>
          <p:nvPr/>
        </p:nvSpPr>
        <p:spPr>
          <a:xfrm rot="10800000" flipH="1">
            <a:off x="10066824" y="1627632"/>
            <a:ext cx="890411" cy="3749040"/>
          </a:xfrm>
          <a:prstGeom prst="curvedLeftArrow">
            <a:avLst/>
          </a:prstGeom>
          <a:solidFill>
            <a:schemeClr val="tx1">
              <a:lumMod val="50000"/>
              <a:lumOff val="50000"/>
            </a:schemeClr>
          </a:soli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SI"/>
          </a:p>
        </p:txBody>
      </p:sp>
      <p:sp>
        <p:nvSpPr>
          <p:cNvPr id="23" name="Arrow: Curved Up 22">
            <a:extLst>
              <a:ext uri="{FF2B5EF4-FFF2-40B4-BE49-F238E27FC236}">
                <a16:creationId xmlns:a16="http://schemas.microsoft.com/office/drawing/2014/main" id="{94B42558-4CE0-5CF9-E427-70A6D7E6C5F0}"/>
              </a:ext>
            </a:extLst>
          </p:cNvPr>
          <p:cNvSpPr/>
          <p:nvPr/>
        </p:nvSpPr>
        <p:spPr>
          <a:xfrm>
            <a:off x="6096000" y="5733256"/>
            <a:ext cx="3642360" cy="745896"/>
          </a:xfrm>
          <a:prstGeom prst="curvedUpArrow">
            <a:avLst/>
          </a:prstGeom>
          <a:solidFill>
            <a:schemeClr val="tx1">
              <a:lumMod val="50000"/>
              <a:lumOff val="50000"/>
            </a:schemeClr>
          </a:soli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SI"/>
          </a:p>
        </p:txBody>
      </p:sp>
      <p:pic>
        <p:nvPicPr>
          <p:cNvPr id="13" name="Picture 12">
            <a:extLst>
              <a:ext uri="{FF2B5EF4-FFF2-40B4-BE49-F238E27FC236}">
                <a16:creationId xmlns:a16="http://schemas.microsoft.com/office/drawing/2014/main" id="{0F704FEC-220E-AD57-6F02-F52F2A20FC26}"/>
              </a:ext>
            </a:extLst>
          </p:cNvPr>
          <p:cNvPicPr>
            <a:picLocks noChangeAspect="1"/>
          </p:cNvPicPr>
          <p:nvPr/>
        </p:nvPicPr>
        <p:blipFill>
          <a:blip r:embed="rId4"/>
          <a:stretch>
            <a:fillRect/>
          </a:stretch>
        </p:blipFill>
        <p:spPr>
          <a:xfrm>
            <a:off x="4779984" y="1379704"/>
            <a:ext cx="7335198" cy="4360470"/>
          </a:xfrm>
          <a:prstGeom prst="rect">
            <a:avLst/>
          </a:prstGeom>
        </p:spPr>
      </p:pic>
      <p:pic>
        <p:nvPicPr>
          <p:cNvPr id="26" name="Picture 25">
            <a:extLst>
              <a:ext uri="{FF2B5EF4-FFF2-40B4-BE49-F238E27FC236}">
                <a16:creationId xmlns:a16="http://schemas.microsoft.com/office/drawing/2014/main" id="{0897AF97-D76A-AA56-2B8C-C50925EE3C98}"/>
              </a:ext>
            </a:extLst>
          </p:cNvPr>
          <p:cNvPicPr>
            <a:picLocks noChangeAspect="1"/>
          </p:cNvPicPr>
          <p:nvPr/>
        </p:nvPicPr>
        <p:blipFill>
          <a:blip r:embed="rId5"/>
          <a:stretch>
            <a:fillRect/>
          </a:stretch>
        </p:blipFill>
        <p:spPr>
          <a:xfrm>
            <a:off x="4770980" y="1346338"/>
            <a:ext cx="7353207" cy="4556642"/>
          </a:xfrm>
          <a:prstGeom prst="rect">
            <a:avLst/>
          </a:prstGeom>
        </p:spPr>
      </p:pic>
      <p:pic>
        <p:nvPicPr>
          <p:cNvPr id="15" name="Picture 14">
            <a:extLst>
              <a:ext uri="{FF2B5EF4-FFF2-40B4-BE49-F238E27FC236}">
                <a16:creationId xmlns:a16="http://schemas.microsoft.com/office/drawing/2014/main" id="{9514437C-5579-7A2E-D338-6288F7EE134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71200" y="1089599"/>
            <a:ext cx="5426471" cy="4839148"/>
          </a:xfrm>
          <a:prstGeom prst="rect">
            <a:avLst/>
          </a:prstGeom>
        </p:spPr>
      </p:pic>
    </p:spTree>
    <p:extLst>
      <p:ext uri="{BB962C8B-B14F-4D97-AF65-F5344CB8AC3E}">
        <p14:creationId xmlns:p14="http://schemas.microsoft.com/office/powerpoint/2010/main" val="602691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3"/>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15"/>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17"/>
                                        </p:tgtEl>
                                        <p:attrNameLst>
                                          <p:attrName>style.visibility</p:attrName>
                                        </p:attrNameLst>
                                      </p:cBhvr>
                                      <p:to>
                                        <p:strVal val="hidden"/>
                                      </p:to>
                                    </p:set>
                                  </p:childTnLst>
                                </p:cTn>
                              </p:par>
                              <p:par>
                                <p:cTn id="23" presetID="1" presetClass="exit"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1" nodeType="clickEffect">
                                  <p:stCondLst>
                                    <p:cond delay="0"/>
                                  </p:stCondLst>
                                  <p:childTnLst>
                                    <p:set>
                                      <p:cBhvr>
                                        <p:cTn id="32" dur="1" fill="hold">
                                          <p:stCondLst>
                                            <p:cond delay="0"/>
                                          </p:stCondLst>
                                        </p:cTn>
                                        <p:tgtEl>
                                          <p:spTgt spid="23"/>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22"/>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9"/>
                                        </p:tgtEl>
                                        <p:attrNameLst>
                                          <p:attrName>style.visibility</p:attrName>
                                        </p:attrNameLst>
                                      </p:cBhvr>
                                      <p:to>
                                        <p:strVal val="hidden"/>
                                      </p:to>
                                    </p:set>
                                  </p:childTnLst>
                                </p:cTn>
                              </p:par>
                              <p:par>
                                <p:cTn id="37" presetID="1" presetClass="entr" presetSubtype="0" fill="hold" nodeType="with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7">
                                            <p:txEl>
                                              <p:pRg st="2" end="2"/>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7">
                                            <p:txEl>
                                              <p:pRg st="3" end="3"/>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7">
                                            <p:txEl>
                                              <p:pRg st="4" end="4"/>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17" grpId="1" animBg="1"/>
      <p:bldP spid="22" grpId="0" animBg="1"/>
      <p:bldP spid="22" grpId="1" animBg="1"/>
      <p:bldP spid="23" grpId="0" animBg="1"/>
      <p:bldP spid="23"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776F6-E8A7-FE4D-7AC6-AAD7DC6CC5F6}"/>
              </a:ext>
            </a:extLst>
          </p:cNvPr>
          <p:cNvSpPr>
            <a:spLocks noGrp="1"/>
          </p:cNvSpPr>
          <p:nvPr>
            <p:ph type="title"/>
          </p:nvPr>
        </p:nvSpPr>
        <p:spPr/>
        <p:txBody>
          <a:bodyPr/>
          <a:lstStyle/>
          <a:p>
            <a:r>
              <a:rPr lang="en-SI" dirty="0"/>
              <a:t>What we have learned</a:t>
            </a:r>
          </a:p>
        </p:txBody>
      </p:sp>
      <p:sp>
        <p:nvSpPr>
          <p:cNvPr id="3" name="Content Placeholder 2">
            <a:extLst>
              <a:ext uri="{FF2B5EF4-FFF2-40B4-BE49-F238E27FC236}">
                <a16:creationId xmlns:a16="http://schemas.microsoft.com/office/drawing/2014/main" id="{6FB9DE2C-3E82-5135-A82F-91B1CB47F275}"/>
              </a:ext>
            </a:extLst>
          </p:cNvPr>
          <p:cNvSpPr>
            <a:spLocks noGrp="1"/>
          </p:cNvSpPr>
          <p:nvPr>
            <p:ph idx="1"/>
          </p:nvPr>
        </p:nvSpPr>
        <p:spPr/>
        <p:txBody>
          <a:bodyPr/>
          <a:lstStyle/>
          <a:p>
            <a:r>
              <a:rPr lang="en-US" dirty="0"/>
              <a:t>Functions of </a:t>
            </a:r>
            <a:r>
              <a:rPr lang="en-SI" dirty="0"/>
              <a:t>IAM and PAM</a:t>
            </a:r>
          </a:p>
          <a:p>
            <a:r>
              <a:rPr lang="en-SI" dirty="0"/>
              <a:t>Benefits of the integration</a:t>
            </a:r>
          </a:p>
          <a:p>
            <a:pPr lvl="1"/>
            <a:r>
              <a:rPr lang="en-SI" dirty="0"/>
              <a:t>Centralized management </a:t>
            </a:r>
          </a:p>
          <a:p>
            <a:pPr lvl="1"/>
            <a:r>
              <a:rPr lang="en-SI" dirty="0"/>
              <a:t>Improved security and compliance</a:t>
            </a:r>
          </a:p>
          <a:p>
            <a:pPr lvl="1"/>
            <a:r>
              <a:rPr lang="en-SI" dirty="0"/>
              <a:t>Audit trails</a:t>
            </a:r>
            <a:endParaRPr lang="en-US" dirty="0"/>
          </a:p>
          <a:p>
            <a:pPr marL="457200" lvl="1" indent="0">
              <a:buNone/>
            </a:pPr>
            <a:endParaRPr lang="en-US" b="0" dirty="0"/>
          </a:p>
          <a:p>
            <a:pPr marL="457200" lvl="1" indent="0">
              <a:buNone/>
            </a:pPr>
            <a:r>
              <a:rPr lang="en-US" b="0" dirty="0"/>
              <a:t>Integrating IAM and PAM enhances security, simplifies access management, and ensures compliance by centralizing the control and monitoring of both regular and privileged user accounts.</a:t>
            </a:r>
            <a:endParaRPr lang="en-SI" b="0" dirty="0"/>
          </a:p>
        </p:txBody>
      </p:sp>
    </p:spTree>
    <p:extLst>
      <p:ext uri="{BB962C8B-B14F-4D97-AF65-F5344CB8AC3E}">
        <p14:creationId xmlns:p14="http://schemas.microsoft.com/office/powerpoint/2010/main" val="3385673213"/>
      </p:ext>
    </p:extLst>
  </p:cSld>
  <p:clrMapOvr>
    <a:masterClrMapping/>
  </p:clrMapOvr>
</p:sld>
</file>

<file path=ppt/theme/theme1.xml><?xml version="1.0" encoding="utf-8"?>
<a:theme xmlns:a="http://schemas.openxmlformats.org/drawingml/2006/main" name="Predavanje - Brihteja-template">
  <a:themeElements>
    <a:clrScheme name="Brihteja">
      <a:dk1>
        <a:srgbClr val="000000"/>
      </a:dk1>
      <a:lt1>
        <a:srgbClr val="B3DC1F"/>
      </a:lt1>
      <a:dk2>
        <a:srgbClr val="FFFFFF"/>
      </a:dk2>
      <a:lt2>
        <a:srgbClr val="B3DC1F"/>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Verdana"/>
        <a:ea typeface=""/>
        <a:cs typeface=""/>
      </a:majorFont>
      <a:minorFont>
        <a:latin typeface="Verdana"/>
        <a:ea typeface=""/>
        <a:cs typeface=""/>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dloga-16_9.potx" id="{169AF79E-7F67-4CB7-9740-0D1607DADEED}" vid="{33B6157B-B580-4466-AF3C-C9828AC884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Metapodatki xmlns="33741a2d-ace4-4187-aae1-2b4282845e4e">Podatek 1</Metapodatki>
    <_dlc_DocId xmlns="9b629181-35a1-462d-821d-06514193a55e">T6Q6KRJJZAF2-817125867-25</_dlc_DocId>
    <_dlc_DocIdUrl xmlns="9b629181-35a1-462d-821d-06514193a55e">
      <Url>https://brihteja.sharepoint.com/_layouts/15/DocIdRedir.aspx?ID=T6Q6KRJJZAF2-817125867-25</Url>
      <Description>T6Q6KRJJZAF2-817125867-25</Description>
    </_dlc_DocIdUrl>
  </documentManagement>
</p:properties>
</file>

<file path=customXml/item4.xml><?xml version="1.0" encoding="utf-8"?>
<ct:contentTypeSchema xmlns:ct="http://schemas.microsoft.com/office/2006/metadata/contentType" xmlns:ma="http://schemas.microsoft.com/office/2006/metadata/properties/metaAttributes" ct:_="" ma:_="" ma:contentTypeName="Dokument" ma:contentTypeID="0x010100A3D40253C8BC24429B6B64058E6A6335" ma:contentTypeVersion="8" ma:contentTypeDescription="Ustvari nov dokument." ma:contentTypeScope="" ma:versionID="a257df82c58e64f79e791cf48578953f">
  <xsd:schema xmlns:xsd="http://www.w3.org/2001/XMLSchema" xmlns:xs="http://www.w3.org/2001/XMLSchema" xmlns:p="http://schemas.microsoft.com/office/2006/metadata/properties" xmlns:ns1="http://schemas.microsoft.com/sharepoint/v3" xmlns:ns2="9b629181-35a1-462d-821d-06514193a55e" xmlns:ns3="33741a2d-ace4-4187-aae1-2b4282845e4e" targetNamespace="http://schemas.microsoft.com/office/2006/metadata/properties" ma:root="true" ma:fieldsID="4104d0c0b5f1ed152627da662a12d8e8" ns1:_="" ns2:_="" ns3:_="">
    <xsd:import namespace="http://schemas.microsoft.com/sharepoint/v3"/>
    <xsd:import namespace="9b629181-35a1-462d-821d-06514193a55e"/>
    <xsd:import namespace="33741a2d-ace4-4187-aae1-2b4282845e4e"/>
    <xsd:element name="properties">
      <xsd:complexType>
        <xsd:sequence>
          <xsd:element name="documentManagement">
            <xsd:complexType>
              <xsd:all>
                <xsd:element ref="ns2:SharedWithUsers" minOccurs="0"/>
                <xsd:element ref="ns2:SharedWithDetails" minOccurs="0"/>
                <xsd:element ref="ns1:PublishingStartDate" minOccurs="0"/>
                <xsd:element ref="ns1:PublishingExpirationDate" minOccurs="0"/>
                <xsd:element ref="ns3:Metapodatki" minOccurs="0"/>
                <xsd:element ref="ns3:MediaServiceMetadata" minOccurs="0"/>
                <xsd:element ref="ns3:MediaServiceFastMetadata" minOccurs="0"/>
                <xsd:element ref="ns2:_dlc_DocId" minOccurs="0"/>
                <xsd:element ref="ns2:_dlc_DocIdUrl" minOccurs="0"/>
                <xsd:element ref="ns2:_dlc_DocIdPersistId"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Razporejanje začetnega datuma" ma:description="»Načrtovanje začetnega datuma« je stolpec mesta, ki ga je ustvarila funkcija objavljanja. Uporablja se za določanje datuma in ure, ko se ta stran prvič prikaže obiskovalcem strani." ma:internalName="PublishingStartDate">
      <xsd:simpleType>
        <xsd:restriction base="dms:Unknown"/>
      </xsd:simpleType>
    </xsd:element>
    <xsd:element name="PublishingExpirationDate" ma:index="11" nillable="true" ma:displayName="Razporejanje končnega datuma" ma:description="»Načrtovanje končnega datuma« je stolpec mesta, ki ga je ustvarila funkcija objavljanja. Uporablja se za določanje datuma in ure, ko se ta stran ne prikaže več obiskovalcem mesta."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b629181-35a1-462d-821d-06514193a55e" elementFormDefault="qualified">
    <xsd:import namespace="http://schemas.microsoft.com/office/2006/documentManagement/types"/>
    <xsd:import namespace="http://schemas.microsoft.com/office/infopath/2007/PartnerControls"/>
    <xsd:element name="SharedWithUsers" ma:index="8" nillable="true" ma:displayName="V skupni rabi z"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V skupni rabi s podrobnostmi" ma:description="" ma:internalName="SharedWithDetails" ma:readOnly="true">
      <xsd:simpleType>
        <xsd:restriction base="dms:Note">
          <xsd:maxLength value="255"/>
        </xsd:restriction>
      </xsd:simpleType>
    </xsd:element>
    <xsd:element name="_dlc_DocId" ma:index="15" nillable="true" ma:displayName="Vrednost ID-ja dokumenta" ma:description="Vrednost ID-ja dokumenta, dodeljenega temu elementu." ma:indexed="true" ma:internalName="_dlc_DocId" ma:readOnly="true">
      <xsd:simpleType>
        <xsd:restriction base="dms:Text"/>
      </xsd:simpleType>
    </xsd:element>
    <xsd:element name="_dlc_DocIdUrl" ma:index="16" nillable="true" ma:displayName="ID dokumenta" ma:description="Trajna povezava do tega dokumenta."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7"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33741a2d-ace4-4187-aae1-2b4282845e4e" elementFormDefault="qualified">
    <xsd:import namespace="http://schemas.microsoft.com/office/2006/documentManagement/types"/>
    <xsd:import namespace="http://schemas.microsoft.com/office/infopath/2007/PartnerControls"/>
    <xsd:element name="Metapodatki" ma:index="12" nillable="true" ma:displayName="Metapodatki" ma:default="Podatek 1" ma:format="Dropdown" ma:internalName="Metapodatki">
      <xsd:simpleType>
        <xsd:restriction base="dms:Choice">
          <xsd:enumeration value="Podatek 1"/>
          <xsd:enumeration value="Podatek 2"/>
          <xsd:enumeration value="Podatek 3"/>
        </xsd:restriction>
      </xsd:simpleType>
    </xsd:element>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Vrsta vsebine"/>
        <xsd:element ref="dc:title" minOccurs="0" maxOccurs="1" ma:index="4" ma:displayName="Naslov"/>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BE6C11A-EE6C-4274-AD65-51D9C93FD81E}">
  <ds:schemaRefs>
    <ds:schemaRef ds:uri="http://schemas.microsoft.com/sharepoint/events"/>
  </ds:schemaRefs>
</ds:datastoreItem>
</file>

<file path=customXml/itemProps2.xml><?xml version="1.0" encoding="utf-8"?>
<ds:datastoreItem xmlns:ds="http://schemas.openxmlformats.org/officeDocument/2006/customXml" ds:itemID="{C591C0B5-77A2-4025-9530-E3A6B52DD4F1}">
  <ds:schemaRefs>
    <ds:schemaRef ds:uri="http://schemas.microsoft.com/sharepoint/v3/contenttype/forms"/>
  </ds:schemaRefs>
</ds:datastoreItem>
</file>

<file path=customXml/itemProps3.xml><?xml version="1.0" encoding="utf-8"?>
<ds:datastoreItem xmlns:ds="http://schemas.openxmlformats.org/officeDocument/2006/customXml" ds:itemID="{877CAE76-C3F9-4B4B-B5A2-14ED2DB13C5E}">
  <ds:schemaRefs>
    <ds:schemaRef ds:uri="http://purl.org/dc/elements/1.1/"/>
    <ds:schemaRef ds:uri="http://schemas.microsoft.com/office/2006/documentManagement/types"/>
    <ds:schemaRef ds:uri="http://purl.org/dc/dcmitype/"/>
    <ds:schemaRef ds:uri="9b629181-35a1-462d-821d-06514193a55e"/>
    <ds:schemaRef ds:uri="33741a2d-ace4-4187-aae1-2b4282845e4e"/>
    <ds:schemaRef ds:uri="http://schemas.microsoft.com/sharepoint/v3"/>
    <ds:schemaRef ds:uri="http://purl.org/dc/term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4.xml><?xml version="1.0" encoding="utf-8"?>
<ds:datastoreItem xmlns:ds="http://schemas.openxmlformats.org/officeDocument/2006/customXml" ds:itemID="{A8D6A3CF-BB27-4E09-A306-4659D4E7567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b629181-35a1-462d-821d-06514193a55e"/>
    <ds:schemaRef ds:uri="33741a2d-ace4-4187-aae1-2b4282845e4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Integral</Template>
  <TotalTime>0</TotalTime>
  <Words>1714</Words>
  <Application>Microsoft Office PowerPoint</Application>
  <PresentationFormat>Widescreen</PresentationFormat>
  <Paragraphs>141</Paragraphs>
  <Slides>10</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arial</vt:lpstr>
      <vt:lpstr>arial</vt:lpstr>
      <vt:lpstr>Calibri</vt:lpstr>
      <vt:lpstr>Google Sans</vt:lpstr>
      <vt:lpstr>Open Sans</vt:lpstr>
      <vt:lpstr>Söhne</vt:lpstr>
      <vt:lpstr>Verdana</vt:lpstr>
      <vt:lpstr>Predavanje - Brihteja-template</vt:lpstr>
      <vt:lpstr>Bridging the Gap: Unified IAM and PAM Solutions​</vt:lpstr>
      <vt:lpstr>AGENDA</vt:lpstr>
      <vt:lpstr>What is Identity and Access Management (IAM)</vt:lpstr>
      <vt:lpstr>What is Privileged Access Management (PAM)</vt:lpstr>
      <vt:lpstr>PAM vs IAM</vt:lpstr>
      <vt:lpstr>Integration of One identity manager and Safeguard</vt:lpstr>
      <vt:lpstr>Managing of accounts and their permissions</vt:lpstr>
      <vt:lpstr>Request for passwords and sessions using web portal and auditing</vt:lpstr>
      <vt:lpstr>What we have learned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dc:title>
  <dc:creator/>
  <cp:lastModifiedBy/>
  <cp:revision>1</cp:revision>
  <dcterms:created xsi:type="dcterms:W3CDTF">2023-02-02T12:27:53Z</dcterms:created>
  <dcterms:modified xsi:type="dcterms:W3CDTF">2024-05-21T15:10:46Z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0x010100A3D40253C8BC24429B6B64058E6A6335</vt:lpwstr>
  </property>
  <property fmtid="{D5CDD505-2E9C-101B-9397-08002B2CF9AE}" pid="3" name="_dlc_DocIdItemGuid">
    <vt:lpwstr>25d70941-38b2-4ecd-9876-2229e5477893</vt:lpwstr>
  </property>
</Properties>
</file>