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3"/>
  </p:notesMasterIdLst>
  <p:sldIdLst>
    <p:sldId id="2147481636" r:id="rId2"/>
    <p:sldId id="2147482638" r:id="rId3"/>
    <p:sldId id="2147482633" r:id="rId4"/>
    <p:sldId id="2147482641" r:id="rId5"/>
    <p:sldId id="2147482631" r:id="rId6"/>
    <p:sldId id="2147481191" r:id="rId7"/>
    <p:sldId id="2147482637" r:id="rId8"/>
    <p:sldId id="2147481673" r:id="rId9"/>
    <p:sldId id="2147482643" r:id="rId10"/>
    <p:sldId id="2147482644" r:id="rId11"/>
    <p:sldId id="2147482640" r:id="rId12"/>
  </p:sldIdLst>
  <p:sldSz cx="12192000" cy="6858000"/>
  <p:notesSz cx="6858000" cy="9144000"/>
  <p:defaultTextStyle>
    <a:defPPr>
      <a:defRPr lang="en-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FE12E0-C7E9-417F-B39A-53EC32BBAB26}" v="12" dt="2024-05-22T05:23:29.8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4" d="100"/>
          <a:sy n="94" d="100"/>
        </p:scale>
        <p:origin x="384"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47033C-A24B-4F05-B223-97DA9895C52F}" type="datetimeFigureOut">
              <a:rPr lang="en-SI" smtClean="0"/>
              <a:t>05/23/2024</a:t>
            </a:fld>
            <a:endParaRPr lang="en-S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844F6B-21DA-4832-95CE-277EF312180D}" type="slidenum">
              <a:rPr lang="en-SI" smtClean="0"/>
              <a:t>‹#›</a:t>
            </a:fld>
            <a:endParaRPr lang="en-SI"/>
          </a:p>
        </p:txBody>
      </p:sp>
    </p:spTree>
    <p:extLst>
      <p:ext uri="{BB962C8B-B14F-4D97-AF65-F5344CB8AC3E}">
        <p14:creationId xmlns:p14="http://schemas.microsoft.com/office/powerpoint/2010/main" val="1073774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learn.microsoft.com/en-us/semantic-kernel/prompts/your-first-prompt?tabs=Csharp#6-using-message-roles-in-chat-completion-prompts" TargetMode="External"/><Relationship Id="rId3" Type="http://schemas.openxmlformats.org/officeDocument/2006/relationships/hyperlink" Target="https://learn.microsoft.com/en-us/semantic-kernel/prompts/your-first-prompt?tabs=Csharp#1-make-the-prompt-more-specific" TargetMode="External"/><Relationship Id="rId7" Type="http://schemas.openxmlformats.org/officeDocument/2006/relationships/hyperlink" Target="https://learn.microsoft.com/en-us/semantic-kernel/prompts/your-first-prompt?tabs=Csharp#5-provide-context-to-the-ai"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learn.microsoft.com/en-us/semantic-kernel/prompts/your-first-prompt?tabs=Csharp#4-tell-the-ai-what-to-do-to-avoid-doing-something-wrong" TargetMode="External"/><Relationship Id="rId5" Type="http://schemas.openxmlformats.org/officeDocument/2006/relationships/hyperlink" Target="https://learn.microsoft.com/en-us/semantic-kernel/prompts/your-first-prompt?tabs=Csharp#3-provide-examples-with-few-shot-prompting" TargetMode="External"/><Relationship Id="rId4" Type="http://schemas.openxmlformats.org/officeDocument/2006/relationships/hyperlink" Target="https://learn.microsoft.com/en-us/semantic-kernel/prompts/your-first-prompt?tabs=Csharp#2-add-structure-to-the-output-with-formatting" TargetMode="External"/><Relationship Id="rId9" Type="http://schemas.openxmlformats.org/officeDocument/2006/relationships/hyperlink" Target="https://learn.microsoft.com/en-us/semantic-kernel/prompts/your-first-prompt?tabs=Csharp#7-give-your-ai-words-of-encouragement" TargetMode="Externa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learn.microsoft.com/en-us/semantic-kernel/prompts/your-first-prompt?tabs=Csharp#6-using-message-roles-in-chat-completion-prompts" TargetMode="External"/><Relationship Id="rId3" Type="http://schemas.openxmlformats.org/officeDocument/2006/relationships/hyperlink" Target="https://learn.microsoft.com/en-us/semantic-kernel/prompts/your-first-prompt?tabs=Csharp#1-make-the-prompt-more-specific" TargetMode="External"/><Relationship Id="rId7" Type="http://schemas.openxmlformats.org/officeDocument/2006/relationships/hyperlink" Target="https://learn.microsoft.com/en-us/semantic-kernel/prompts/your-first-prompt?tabs=Csharp#5-provide-context-to-the-ai"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learn.microsoft.com/en-us/semantic-kernel/prompts/your-first-prompt?tabs=Csharp#4-tell-the-ai-what-to-do-to-avoid-doing-something-wrong" TargetMode="External"/><Relationship Id="rId5" Type="http://schemas.openxmlformats.org/officeDocument/2006/relationships/hyperlink" Target="https://learn.microsoft.com/en-us/semantic-kernel/prompts/your-first-prompt?tabs=Csharp#3-provide-examples-with-few-shot-prompting" TargetMode="External"/><Relationship Id="rId4" Type="http://schemas.openxmlformats.org/officeDocument/2006/relationships/hyperlink" Target="https://learn.microsoft.com/en-us/semantic-kernel/prompts/your-first-prompt?tabs=Csharp#2-add-structure-to-the-output-with-formatting" TargetMode="External"/><Relationship Id="rId9" Type="http://schemas.openxmlformats.org/officeDocument/2006/relationships/hyperlink" Target="https://learn.microsoft.com/en-us/semantic-kernel/prompts/your-first-prompt?tabs=Csharp#7-give-your-ai-words-of-encouragement"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learn.microsoft.com/en-us/semantic-kernel/prompts/your-first-prompt?tabs=Csharp#6-using-message-roles-in-chat-completion-prompts" TargetMode="External"/><Relationship Id="rId3" Type="http://schemas.openxmlformats.org/officeDocument/2006/relationships/hyperlink" Target="https://learn.microsoft.com/en-us/semantic-kernel/prompts/your-first-prompt?tabs=Csharp#1-make-the-prompt-more-specific" TargetMode="External"/><Relationship Id="rId7" Type="http://schemas.openxmlformats.org/officeDocument/2006/relationships/hyperlink" Target="https://learn.microsoft.com/en-us/semantic-kernel/prompts/your-first-prompt?tabs=Csharp#5-provide-context-to-the-ai"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learn.microsoft.com/en-us/semantic-kernel/prompts/your-first-prompt?tabs=Csharp#4-tell-the-ai-what-to-do-to-avoid-doing-something-wrong" TargetMode="External"/><Relationship Id="rId5" Type="http://schemas.openxmlformats.org/officeDocument/2006/relationships/hyperlink" Target="https://learn.microsoft.com/en-us/semantic-kernel/prompts/your-first-prompt?tabs=Csharp#3-provide-examples-with-few-shot-prompting" TargetMode="External"/><Relationship Id="rId4" Type="http://schemas.openxmlformats.org/officeDocument/2006/relationships/hyperlink" Target="https://learn.microsoft.com/en-us/semantic-kernel/prompts/your-first-prompt?tabs=Csharp#2-add-structure-to-the-output-with-formatting" TargetMode="External"/><Relationship Id="rId9" Type="http://schemas.openxmlformats.org/officeDocument/2006/relationships/hyperlink" Target="https://learn.microsoft.com/en-us/semantic-kernel/prompts/your-first-prompt?tabs=Csharp#7-give-your-ai-words-of-encouragement" TargetMode="Externa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learn.microsoft.com/en-us/semantic-kernel/prompts/your-first-prompt?tabs=Csharp#6-using-message-roles-in-chat-completion-prompts" TargetMode="External"/><Relationship Id="rId3" Type="http://schemas.openxmlformats.org/officeDocument/2006/relationships/hyperlink" Target="https://learn.microsoft.com/en-us/semantic-kernel/prompts/your-first-prompt?tabs=Csharp#1-make-the-prompt-more-specific" TargetMode="External"/><Relationship Id="rId7" Type="http://schemas.openxmlformats.org/officeDocument/2006/relationships/hyperlink" Target="https://learn.microsoft.com/en-us/semantic-kernel/prompts/your-first-prompt?tabs=Csharp#5-provide-context-to-the-ai"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learn.microsoft.com/en-us/semantic-kernel/prompts/your-first-prompt?tabs=Csharp#4-tell-the-ai-what-to-do-to-avoid-doing-something-wrong" TargetMode="External"/><Relationship Id="rId5" Type="http://schemas.openxmlformats.org/officeDocument/2006/relationships/hyperlink" Target="https://learn.microsoft.com/en-us/semantic-kernel/prompts/your-first-prompt?tabs=Csharp#3-provide-examples-with-few-shot-prompting" TargetMode="External"/><Relationship Id="rId4" Type="http://schemas.openxmlformats.org/officeDocument/2006/relationships/hyperlink" Target="https://learn.microsoft.com/en-us/semantic-kernel/prompts/your-first-prompt?tabs=Csharp#2-add-structure-to-the-output-with-formatting" TargetMode="External"/><Relationship Id="rId9" Type="http://schemas.openxmlformats.org/officeDocument/2006/relationships/hyperlink" Target="https://learn.microsoft.com/en-us/semantic-kernel/prompts/your-first-prompt?tabs=Csharp#7-give-your-ai-words-of-encouragemen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sz="1200" b="1" dirty="0">
                <a:ea typeface="Calibri"/>
                <a:cs typeface="Calibri"/>
              </a:rPr>
              <a:t>Purpose</a:t>
            </a:r>
            <a:endParaRPr lang="en-BE" sz="1200" dirty="0"/>
          </a:p>
          <a:p>
            <a:r>
              <a:rPr lang="en-BE" sz="1200" dirty="0">
                <a:ea typeface="Calibri"/>
                <a:cs typeface="Calibri"/>
              </a:rPr>
              <a:t>Introduce the concept of an AI Assistant at work</a:t>
            </a:r>
          </a:p>
          <a:p>
            <a:r>
              <a:rPr lang="en-BE" sz="1200" b="1" dirty="0">
                <a:ea typeface="Calibri"/>
                <a:cs typeface="Calibri"/>
              </a:rPr>
              <a:t>Timing</a:t>
            </a:r>
          </a:p>
          <a:p>
            <a:r>
              <a:rPr lang="en-BE" sz="1200" b="0" dirty="0">
                <a:ea typeface="Calibri"/>
                <a:cs typeface="Calibri"/>
              </a:rPr>
              <a:t>&lt; 1 minute</a:t>
            </a:r>
          </a:p>
          <a:p>
            <a:r>
              <a:rPr lang="en-BE" sz="1200" b="1" dirty="0">
                <a:ea typeface="Calibri"/>
                <a:cs typeface="Calibri"/>
              </a:rPr>
              <a:t>Speaker Guidance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00" dirty="0">
                <a:solidFill>
                  <a:srgbClr val="000000"/>
                </a:solidFill>
                <a:effectLst/>
                <a:latin typeface="WordVisiCarriageReturn_MSFontService"/>
                <a:ea typeface="Yu Mincho" panose="02020400000000000000" pitchFamily="18" charset="-128"/>
                <a:cs typeface="Arial" panose="020B0604020202020204" pitchFamily="34" charset="0"/>
              </a:rPr>
              <a:t>In March</a:t>
            </a:r>
            <a:r>
              <a:rPr lang="en-BE" sz="1200" b="0" i="0" kern="100" dirty="0">
                <a:solidFill>
                  <a:srgbClr val="000000"/>
                </a:solidFill>
                <a:effectLst/>
                <a:latin typeface="WordVisiCarriageReturn_MSFontService"/>
                <a:ea typeface="Yu Mincho" panose="02020400000000000000" pitchFamily="18" charset="-128"/>
                <a:cs typeface="Arial" panose="020B0604020202020204" pitchFamily="34" charset="0"/>
              </a:rPr>
              <a:t> 2023</a:t>
            </a:r>
            <a:r>
              <a:rPr lang="en-US" sz="1200" b="0" i="0" kern="100" dirty="0">
                <a:solidFill>
                  <a:srgbClr val="000000"/>
                </a:solidFill>
                <a:effectLst/>
                <a:latin typeface="WordVisiCarriageReturn_MSFontService"/>
                <a:ea typeface="Yu Mincho" panose="02020400000000000000" pitchFamily="18" charset="-128"/>
                <a:cs typeface="Arial" panose="020B0604020202020204" pitchFamily="34" charset="0"/>
              </a:rPr>
              <a:t> we introduced </a:t>
            </a:r>
            <a:r>
              <a:rPr lang="en-US" sz="1200" kern="100" dirty="0">
                <a:effectLst/>
                <a:latin typeface="Aptos Display" panose="020B0004020202020204" pitchFamily="34" charset="0"/>
                <a:ea typeface="Yu Mincho" panose="02020400000000000000" pitchFamily="18" charset="-128"/>
                <a:cs typeface="Arial" panose="020B0604020202020204" pitchFamily="34" charset="0"/>
              </a:rPr>
              <a:t>Copilot for Microsoft 365</a:t>
            </a:r>
            <a:r>
              <a:rPr lang="en-US" sz="1200" kern="100" dirty="0">
                <a:effectLst/>
                <a:latin typeface="Aptos" panose="020B0004020202020204" pitchFamily="34" charset="0"/>
                <a:ea typeface="Aptos" panose="020B0004020202020204" pitchFamily="34" charset="0"/>
                <a:cs typeface="Arial" panose="020B0604020202020204" pitchFamily="34" charset="0"/>
              </a:rPr>
              <a:t>—</a:t>
            </a:r>
            <a:r>
              <a:rPr lang="en-US" sz="1200" kern="100" dirty="0">
                <a:effectLst/>
                <a:latin typeface="Aptos Display" panose="020B0004020202020204" pitchFamily="34" charset="0"/>
                <a:ea typeface="Yu Mincho" panose="02020400000000000000" pitchFamily="18" charset="-128"/>
                <a:cs typeface="Arial" panose="020B0604020202020204" pitchFamily="34" charset="0"/>
              </a:rPr>
              <a:t>your AI assistant at work. </a:t>
            </a:r>
            <a:endParaRPr lang="en-US" b="0" i="0" dirty="0">
              <a:solidFill>
                <a:srgbClr val="0078D4"/>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27317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sz="900" b="1">
                <a:ea typeface="Calibri"/>
                <a:cs typeface="Calibri"/>
              </a:rPr>
              <a:t>Purpose</a:t>
            </a:r>
            <a:endParaRPr lang="en-BE" sz="900"/>
          </a:p>
          <a:p>
            <a:r>
              <a:rPr lang="en-BE" sz="900">
                <a:ea typeface="Calibri"/>
                <a:cs typeface="Calibri"/>
              </a:rPr>
              <a:t>Provide more detail on prompting and some practical guidelines</a:t>
            </a:r>
          </a:p>
          <a:p>
            <a:r>
              <a:rPr lang="en-BE" sz="900" b="1">
                <a:ea typeface="Calibri"/>
                <a:cs typeface="Calibri"/>
              </a:rPr>
              <a:t>Timing</a:t>
            </a:r>
          </a:p>
          <a:p>
            <a:r>
              <a:rPr lang="en-BE" sz="900" b="0">
                <a:ea typeface="Calibri"/>
                <a:cs typeface="Calibri"/>
              </a:rPr>
              <a:t>1 minute</a:t>
            </a:r>
          </a:p>
          <a:p>
            <a:r>
              <a:rPr lang="en-BE" sz="900" b="1">
                <a:ea typeface="Calibri"/>
                <a:cs typeface="Calibri"/>
              </a:rPr>
              <a:t>Speaker Guidance</a:t>
            </a:r>
          </a:p>
          <a:p>
            <a:r>
              <a:rPr lang="en-US" b="0" i="0">
                <a:solidFill>
                  <a:srgbClr val="161616"/>
                </a:solidFill>
                <a:effectLst/>
                <a:latin typeface="Segoe UI" panose="020B0502040204020203" pitchFamily="34" charset="0"/>
              </a:rPr>
              <a:t>Because of the amount of control that exists, prompt engineering is a critical skill for anyone working with LLM AI models. It's also a skill that's in high demand as more organizations adopt LLM AI models to automate tasks and improve productivity. A good prompt engineer can help organizations get the most out of their LLM AI models by designing prompts that produce the desired outputs.</a:t>
            </a:r>
          </a:p>
          <a:p>
            <a:endParaRPr lang="en-US" b="0" i="0">
              <a:solidFill>
                <a:srgbClr val="161616"/>
              </a:solidFill>
              <a:effectLst/>
              <a:latin typeface="Segoe UI" panose="020B0502040204020203" pitchFamily="34" charset="0"/>
            </a:endParaRPr>
          </a:p>
          <a:p>
            <a:pPr algn="l"/>
            <a:r>
              <a:rPr lang="en-US" b="0" i="0">
                <a:solidFill>
                  <a:srgbClr val="161616"/>
                </a:solidFill>
                <a:effectLst/>
                <a:latin typeface="Segoe UI" panose="020B0502040204020203" pitchFamily="34" charset="0"/>
              </a:rPr>
              <a:t>To make the result more predictable, we can perform the following improvements:</a:t>
            </a:r>
          </a:p>
          <a:p>
            <a:pPr algn="l">
              <a:buFont typeface="+mj-lt"/>
              <a:buAutoNum type="arabicPeriod"/>
            </a:pPr>
            <a:r>
              <a:rPr lang="en-US" b="0" i="0" u="none" strike="noStrike">
                <a:solidFill>
                  <a:srgbClr val="161616"/>
                </a:solidFill>
                <a:effectLst/>
                <a:latin typeface="Segoe UI" panose="020B0502040204020203" pitchFamily="34" charset="0"/>
                <a:hlinkClick r:id="rId3"/>
              </a:rPr>
              <a:t>Make the prompt more specific</a:t>
            </a:r>
            <a:endParaRPr lang="en-US" b="0" i="0">
              <a:solidFill>
                <a:srgbClr val="161616"/>
              </a:solidFill>
              <a:effectLst/>
              <a:latin typeface="Segoe UI" panose="020B0502040204020203" pitchFamily="34" charset="0"/>
            </a:endParaRPr>
          </a:p>
          <a:p>
            <a:pPr algn="l">
              <a:buFont typeface="+mj-lt"/>
              <a:buAutoNum type="arabicPeriod"/>
            </a:pPr>
            <a:r>
              <a:rPr lang="en-US" b="0" i="0" u="none" strike="noStrike">
                <a:solidFill>
                  <a:srgbClr val="161616"/>
                </a:solidFill>
                <a:effectLst/>
                <a:latin typeface="Segoe UI" panose="020B0502040204020203" pitchFamily="34" charset="0"/>
                <a:hlinkClick r:id="rId4"/>
              </a:rPr>
              <a:t>Add structure to the output with formatting</a:t>
            </a:r>
            <a:endParaRPr lang="en-US" b="0" i="0">
              <a:solidFill>
                <a:srgbClr val="161616"/>
              </a:solidFill>
              <a:effectLst/>
              <a:latin typeface="Segoe UI" panose="020B0502040204020203" pitchFamily="34" charset="0"/>
            </a:endParaRPr>
          </a:p>
          <a:p>
            <a:pPr algn="l">
              <a:buFont typeface="+mj-lt"/>
              <a:buAutoNum type="arabicPeriod"/>
            </a:pPr>
            <a:r>
              <a:rPr lang="en-US" b="0" i="0" u="none" strike="noStrike">
                <a:solidFill>
                  <a:srgbClr val="161616"/>
                </a:solidFill>
                <a:effectLst/>
                <a:latin typeface="Segoe UI" panose="020B0502040204020203" pitchFamily="34" charset="0"/>
                <a:hlinkClick r:id="rId5"/>
              </a:rPr>
              <a:t>Provide examples with few-shot prompting</a:t>
            </a:r>
            <a:endParaRPr lang="en-US" b="0" i="0">
              <a:solidFill>
                <a:srgbClr val="161616"/>
              </a:solidFill>
              <a:effectLst/>
              <a:latin typeface="Segoe UI" panose="020B0502040204020203" pitchFamily="34" charset="0"/>
            </a:endParaRPr>
          </a:p>
          <a:p>
            <a:pPr algn="l">
              <a:buFont typeface="+mj-lt"/>
              <a:buAutoNum type="arabicPeriod"/>
            </a:pPr>
            <a:r>
              <a:rPr lang="en-US" b="0" i="0" u="none" strike="noStrike">
                <a:solidFill>
                  <a:srgbClr val="161616"/>
                </a:solidFill>
                <a:effectLst/>
                <a:latin typeface="Segoe UI" panose="020B0502040204020203" pitchFamily="34" charset="0"/>
                <a:hlinkClick r:id="rId6"/>
              </a:rPr>
              <a:t>Tell the AI what to do to avoid doing something wrong</a:t>
            </a:r>
            <a:endParaRPr lang="en-US" b="0" i="0">
              <a:solidFill>
                <a:srgbClr val="161616"/>
              </a:solidFill>
              <a:effectLst/>
              <a:latin typeface="Segoe UI" panose="020B0502040204020203" pitchFamily="34" charset="0"/>
            </a:endParaRPr>
          </a:p>
          <a:p>
            <a:pPr algn="l">
              <a:buFont typeface="+mj-lt"/>
              <a:buAutoNum type="arabicPeriod"/>
            </a:pPr>
            <a:r>
              <a:rPr lang="en-US" b="0" i="0" u="none" strike="noStrike">
                <a:solidFill>
                  <a:srgbClr val="161616"/>
                </a:solidFill>
                <a:effectLst/>
                <a:latin typeface="Segoe UI" panose="020B0502040204020203" pitchFamily="34" charset="0"/>
                <a:hlinkClick r:id="rId7"/>
              </a:rPr>
              <a:t>Provide context to the AI</a:t>
            </a:r>
            <a:endParaRPr lang="en-US" b="0" i="0">
              <a:solidFill>
                <a:srgbClr val="161616"/>
              </a:solidFill>
              <a:effectLst/>
              <a:latin typeface="Segoe UI" panose="020B0502040204020203" pitchFamily="34" charset="0"/>
            </a:endParaRPr>
          </a:p>
          <a:p>
            <a:pPr algn="l">
              <a:buFont typeface="+mj-lt"/>
              <a:buAutoNum type="arabicPeriod"/>
            </a:pPr>
            <a:r>
              <a:rPr lang="en-US" b="0" i="0" u="none" strike="noStrike">
                <a:solidFill>
                  <a:srgbClr val="161616"/>
                </a:solidFill>
                <a:effectLst/>
                <a:latin typeface="Segoe UI" panose="020B0502040204020203" pitchFamily="34" charset="0"/>
                <a:hlinkClick r:id="rId8"/>
              </a:rPr>
              <a:t>Using message roles in chat completion prompts</a:t>
            </a:r>
            <a:endParaRPr lang="en-US" b="0" i="0">
              <a:solidFill>
                <a:srgbClr val="161616"/>
              </a:solidFill>
              <a:effectLst/>
              <a:latin typeface="Segoe UI" panose="020B0502040204020203" pitchFamily="34" charset="0"/>
            </a:endParaRPr>
          </a:p>
          <a:p>
            <a:pPr algn="l">
              <a:buFont typeface="+mj-lt"/>
              <a:buAutoNum type="arabicPeriod"/>
            </a:pPr>
            <a:r>
              <a:rPr lang="en-US" b="0" i="0" u="none" strike="noStrike">
                <a:solidFill>
                  <a:srgbClr val="161616"/>
                </a:solidFill>
                <a:effectLst/>
                <a:latin typeface="Segoe UI" panose="020B0502040204020203" pitchFamily="34" charset="0"/>
                <a:hlinkClick r:id="rId9"/>
              </a:rPr>
              <a:t>Give your AI words of encouragement</a:t>
            </a:r>
            <a:endParaRPr lang="en-US" b="0" i="0">
              <a:solidFill>
                <a:srgbClr val="161616"/>
              </a:solidFill>
              <a:effectLst/>
              <a:latin typeface="Segoe UI" panose="020B0502040204020203" pitchFamily="34" charset="0"/>
            </a:endParaRPr>
          </a:p>
          <a:p>
            <a:endParaRPr lang="en-US" b="0" i="0">
              <a:solidFill>
                <a:srgbClr val="161616"/>
              </a:solidFill>
              <a:effectLst/>
              <a:latin typeface="Segoe UI" panose="020B0502040204020203" pitchFamily="34" charset="0"/>
            </a:endParaRPr>
          </a:p>
          <a:p>
            <a:endParaRPr lang="en-US" b="0" i="0">
              <a:solidFill>
                <a:srgbClr val="161616"/>
              </a:solidFill>
              <a:effectLst/>
              <a:latin typeface="Segoe UI" panose="020B0502040204020203" pitchFamily="34" charset="0"/>
            </a:endParaRPr>
          </a:p>
          <a:p>
            <a:r>
              <a:rPr lang="en-US"/>
              <a:t>https://learn.microsoft.com/en-us/semantic-kernel/prompts/#prompt-engineering-a-new-career</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0BCC5A8-CB9F-4C18-83E3-C4C0838CF21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5/23/2024 12:47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18552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sz="900" b="1">
                <a:ea typeface="Calibri"/>
                <a:cs typeface="Calibri"/>
              </a:rPr>
              <a:t>Purpose</a:t>
            </a:r>
            <a:endParaRPr lang="en-BE" sz="900"/>
          </a:p>
          <a:p>
            <a:r>
              <a:rPr lang="en-BE" sz="900">
                <a:ea typeface="Calibri"/>
                <a:cs typeface="Calibri"/>
              </a:rPr>
              <a:t>Provide more detail on prompting and some practical guidelines</a:t>
            </a:r>
          </a:p>
          <a:p>
            <a:r>
              <a:rPr lang="en-BE" sz="900" b="1">
                <a:ea typeface="Calibri"/>
                <a:cs typeface="Calibri"/>
              </a:rPr>
              <a:t>Timing</a:t>
            </a:r>
          </a:p>
          <a:p>
            <a:r>
              <a:rPr lang="en-BE" sz="900" b="0">
                <a:ea typeface="Calibri"/>
                <a:cs typeface="Calibri"/>
              </a:rPr>
              <a:t>1 minute</a:t>
            </a:r>
          </a:p>
          <a:p>
            <a:r>
              <a:rPr lang="en-BE" sz="900" b="1">
                <a:ea typeface="Calibri"/>
                <a:cs typeface="Calibri"/>
              </a:rPr>
              <a:t>Speaker Guidance</a:t>
            </a:r>
          </a:p>
          <a:p>
            <a:r>
              <a:rPr lang="en-US" b="0" i="0">
                <a:solidFill>
                  <a:srgbClr val="161616"/>
                </a:solidFill>
                <a:effectLst/>
                <a:latin typeface="Segoe UI" panose="020B0502040204020203" pitchFamily="34" charset="0"/>
              </a:rPr>
              <a:t>Because of the amount of control that exists, prompt engineering is a critical skill for anyone working with LLM AI models. It's also a skill that's in high demand as more organizations adopt LLM AI models to automate tasks and improve productivity. A good prompt engineer can help organizations get the most out of their LLM AI models by designing prompts that produce the desired outputs.</a:t>
            </a:r>
          </a:p>
          <a:p>
            <a:endParaRPr lang="en-US" b="0" i="0">
              <a:solidFill>
                <a:srgbClr val="161616"/>
              </a:solidFill>
              <a:effectLst/>
              <a:latin typeface="Segoe UI" panose="020B0502040204020203" pitchFamily="34" charset="0"/>
            </a:endParaRPr>
          </a:p>
          <a:p>
            <a:pPr algn="l"/>
            <a:r>
              <a:rPr lang="en-US" b="0" i="0">
                <a:solidFill>
                  <a:srgbClr val="161616"/>
                </a:solidFill>
                <a:effectLst/>
                <a:latin typeface="Segoe UI" panose="020B0502040204020203" pitchFamily="34" charset="0"/>
              </a:rPr>
              <a:t>To make the result more predictable, we can perform the following improvements:</a:t>
            </a:r>
          </a:p>
          <a:p>
            <a:pPr algn="l">
              <a:buFont typeface="+mj-lt"/>
              <a:buAutoNum type="arabicPeriod"/>
            </a:pPr>
            <a:r>
              <a:rPr lang="en-US" b="0" i="0" u="none" strike="noStrike">
                <a:solidFill>
                  <a:srgbClr val="161616"/>
                </a:solidFill>
                <a:effectLst/>
                <a:latin typeface="Segoe UI" panose="020B0502040204020203" pitchFamily="34" charset="0"/>
                <a:hlinkClick r:id="rId3"/>
              </a:rPr>
              <a:t>Make the prompt more specific</a:t>
            </a:r>
            <a:endParaRPr lang="en-US" b="0" i="0">
              <a:solidFill>
                <a:srgbClr val="161616"/>
              </a:solidFill>
              <a:effectLst/>
              <a:latin typeface="Segoe UI" panose="020B0502040204020203" pitchFamily="34" charset="0"/>
            </a:endParaRPr>
          </a:p>
          <a:p>
            <a:pPr algn="l">
              <a:buFont typeface="+mj-lt"/>
              <a:buAutoNum type="arabicPeriod"/>
            </a:pPr>
            <a:r>
              <a:rPr lang="en-US" b="0" i="0" u="none" strike="noStrike">
                <a:solidFill>
                  <a:srgbClr val="161616"/>
                </a:solidFill>
                <a:effectLst/>
                <a:latin typeface="Segoe UI" panose="020B0502040204020203" pitchFamily="34" charset="0"/>
                <a:hlinkClick r:id="rId4"/>
              </a:rPr>
              <a:t>Add structure to the output with formatting</a:t>
            </a:r>
            <a:endParaRPr lang="en-US" b="0" i="0">
              <a:solidFill>
                <a:srgbClr val="161616"/>
              </a:solidFill>
              <a:effectLst/>
              <a:latin typeface="Segoe UI" panose="020B0502040204020203" pitchFamily="34" charset="0"/>
            </a:endParaRPr>
          </a:p>
          <a:p>
            <a:pPr algn="l">
              <a:buFont typeface="+mj-lt"/>
              <a:buAutoNum type="arabicPeriod"/>
            </a:pPr>
            <a:r>
              <a:rPr lang="en-US" b="0" i="0" u="none" strike="noStrike">
                <a:solidFill>
                  <a:srgbClr val="161616"/>
                </a:solidFill>
                <a:effectLst/>
                <a:latin typeface="Segoe UI" panose="020B0502040204020203" pitchFamily="34" charset="0"/>
                <a:hlinkClick r:id="rId5"/>
              </a:rPr>
              <a:t>Provide examples with few-shot prompting</a:t>
            </a:r>
            <a:endParaRPr lang="en-US" b="0" i="0">
              <a:solidFill>
                <a:srgbClr val="161616"/>
              </a:solidFill>
              <a:effectLst/>
              <a:latin typeface="Segoe UI" panose="020B0502040204020203" pitchFamily="34" charset="0"/>
            </a:endParaRPr>
          </a:p>
          <a:p>
            <a:pPr algn="l">
              <a:buFont typeface="+mj-lt"/>
              <a:buAutoNum type="arabicPeriod"/>
            </a:pPr>
            <a:r>
              <a:rPr lang="en-US" b="0" i="0" u="none" strike="noStrike">
                <a:solidFill>
                  <a:srgbClr val="161616"/>
                </a:solidFill>
                <a:effectLst/>
                <a:latin typeface="Segoe UI" panose="020B0502040204020203" pitchFamily="34" charset="0"/>
                <a:hlinkClick r:id="rId6"/>
              </a:rPr>
              <a:t>Tell the AI what to do to avoid doing something wrong</a:t>
            </a:r>
            <a:endParaRPr lang="en-US" b="0" i="0">
              <a:solidFill>
                <a:srgbClr val="161616"/>
              </a:solidFill>
              <a:effectLst/>
              <a:latin typeface="Segoe UI" panose="020B0502040204020203" pitchFamily="34" charset="0"/>
            </a:endParaRPr>
          </a:p>
          <a:p>
            <a:pPr algn="l">
              <a:buFont typeface="+mj-lt"/>
              <a:buAutoNum type="arabicPeriod"/>
            </a:pPr>
            <a:r>
              <a:rPr lang="en-US" b="0" i="0" u="none" strike="noStrike">
                <a:solidFill>
                  <a:srgbClr val="161616"/>
                </a:solidFill>
                <a:effectLst/>
                <a:latin typeface="Segoe UI" panose="020B0502040204020203" pitchFamily="34" charset="0"/>
                <a:hlinkClick r:id="rId7"/>
              </a:rPr>
              <a:t>Provide context to the AI</a:t>
            </a:r>
            <a:endParaRPr lang="en-US" b="0" i="0">
              <a:solidFill>
                <a:srgbClr val="161616"/>
              </a:solidFill>
              <a:effectLst/>
              <a:latin typeface="Segoe UI" panose="020B0502040204020203" pitchFamily="34" charset="0"/>
            </a:endParaRPr>
          </a:p>
          <a:p>
            <a:pPr algn="l">
              <a:buFont typeface="+mj-lt"/>
              <a:buAutoNum type="arabicPeriod"/>
            </a:pPr>
            <a:r>
              <a:rPr lang="en-US" b="0" i="0" u="none" strike="noStrike">
                <a:solidFill>
                  <a:srgbClr val="161616"/>
                </a:solidFill>
                <a:effectLst/>
                <a:latin typeface="Segoe UI" panose="020B0502040204020203" pitchFamily="34" charset="0"/>
                <a:hlinkClick r:id="rId8"/>
              </a:rPr>
              <a:t>Using message roles in chat completion prompts</a:t>
            </a:r>
            <a:endParaRPr lang="en-US" b="0" i="0">
              <a:solidFill>
                <a:srgbClr val="161616"/>
              </a:solidFill>
              <a:effectLst/>
              <a:latin typeface="Segoe UI" panose="020B0502040204020203" pitchFamily="34" charset="0"/>
            </a:endParaRPr>
          </a:p>
          <a:p>
            <a:pPr algn="l">
              <a:buFont typeface="+mj-lt"/>
              <a:buAutoNum type="arabicPeriod"/>
            </a:pPr>
            <a:r>
              <a:rPr lang="en-US" b="0" i="0" u="none" strike="noStrike">
                <a:solidFill>
                  <a:srgbClr val="161616"/>
                </a:solidFill>
                <a:effectLst/>
                <a:latin typeface="Segoe UI" panose="020B0502040204020203" pitchFamily="34" charset="0"/>
                <a:hlinkClick r:id="rId9"/>
              </a:rPr>
              <a:t>Give your AI words of encouragement</a:t>
            </a:r>
            <a:endParaRPr lang="en-US" b="0" i="0">
              <a:solidFill>
                <a:srgbClr val="161616"/>
              </a:solidFill>
              <a:effectLst/>
              <a:latin typeface="Segoe UI" panose="020B0502040204020203" pitchFamily="34" charset="0"/>
            </a:endParaRPr>
          </a:p>
          <a:p>
            <a:endParaRPr lang="en-US" b="0" i="0">
              <a:solidFill>
                <a:srgbClr val="161616"/>
              </a:solidFill>
              <a:effectLst/>
              <a:latin typeface="Segoe UI" panose="020B0502040204020203" pitchFamily="34" charset="0"/>
            </a:endParaRPr>
          </a:p>
          <a:p>
            <a:endParaRPr lang="en-US" b="0" i="0">
              <a:solidFill>
                <a:srgbClr val="161616"/>
              </a:solidFill>
              <a:effectLst/>
              <a:latin typeface="Segoe UI" panose="020B0502040204020203" pitchFamily="34" charset="0"/>
            </a:endParaRPr>
          </a:p>
          <a:p>
            <a:r>
              <a:rPr lang="en-US"/>
              <a:t>https://learn.microsoft.com/en-us/semantic-kernel/prompts/#prompt-engineering-a-new-career</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0BCC5A8-CB9F-4C18-83E3-C4C0838CF21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5/23/2024 12:47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70284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0B536-DED3-0318-1C27-E8AFB13632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EEC4BF-7D40-2FFA-CE5A-ED4C903161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50737C-119A-3467-1BFC-543EECF28C5F}"/>
              </a:ext>
            </a:extLst>
          </p:cNvPr>
          <p:cNvSpPr>
            <a:spLocks noGrp="1"/>
          </p:cNvSpPr>
          <p:nvPr>
            <p:ph type="body" idx="1"/>
          </p:nvPr>
        </p:nvSpPr>
        <p:spPr/>
        <p:txBody>
          <a:bodyPr/>
          <a:lstStyle/>
          <a:p>
            <a:r>
              <a:rPr lang="en-BE" sz="1200" b="1">
                <a:ea typeface="Calibri"/>
                <a:cs typeface="Calibri"/>
              </a:rPr>
              <a:t>Purpose</a:t>
            </a:r>
            <a:endParaRPr lang="en-BE" sz="1200"/>
          </a:p>
          <a:p>
            <a:r>
              <a:rPr lang="en-BE" sz="1200">
                <a:ea typeface="Calibri"/>
                <a:cs typeface="Calibri"/>
              </a:rPr>
              <a:t>Switch to key value opportunities for customers.  Start with Unleash creativity</a:t>
            </a:r>
          </a:p>
          <a:p>
            <a:r>
              <a:rPr lang="en-BE" sz="1200" b="1">
                <a:ea typeface="Calibri"/>
                <a:cs typeface="Calibri"/>
              </a:rPr>
              <a:t>Timing</a:t>
            </a:r>
          </a:p>
          <a:p>
            <a:r>
              <a:rPr lang="en-BE" sz="1200" b="0">
                <a:ea typeface="Calibri"/>
                <a:cs typeface="Calibri"/>
              </a:rPr>
              <a:t>1 minute</a:t>
            </a:r>
          </a:p>
          <a:p>
            <a:r>
              <a:rPr lang="en-BE" sz="1200" b="1">
                <a:ea typeface="Calibri"/>
                <a:cs typeface="Calibri"/>
              </a:rPr>
              <a:t>Speaker Guidance</a:t>
            </a:r>
          </a:p>
          <a:p>
            <a:pPr marL="0" marR="0">
              <a:spcBef>
                <a:spcPts val="0"/>
              </a:spcBef>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Our products are rich and powerful,</a:t>
            </a:r>
            <a:r>
              <a:rPr lang="en-US" sz="120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a:effectLst/>
                <a:latin typeface="Arial" panose="020B0604020202020204" pitchFamily="34" charset="0"/>
                <a:ea typeface="Times New Roman" panose="02020603050405020304" pitchFamily="18" charset="0"/>
                <a:cs typeface="Times New Roman" panose="02020603050405020304" pitchFamily="18" charset="0"/>
              </a:rPr>
              <a:t>but most people tap into less than 10% of what our apps are capable of.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What if the tools could learn how </a:t>
            </a:r>
            <a:r>
              <a:rPr lang="en-US" sz="1200" b="1" i="1">
                <a:effectLst/>
                <a:latin typeface="Arial" panose="020B0604020202020204" pitchFamily="34" charset="0"/>
                <a:ea typeface="Times New Roman" panose="02020603050405020304" pitchFamily="18" charset="0"/>
                <a:cs typeface="Times New Roman" panose="02020603050405020304" pitchFamily="18" charset="0"/>
              </a:rPr>
              <a:t>you </a:t>
            </a:r>
            <a:r>
              <a:rPr lang="en-US" sz="1200">
                <a:effectLst/>
                <a:latin typeface="Arial" panose="020B0604020202020204" pitchFamily="34" charset="0"/>
                <a:ea typeface="Times New Roman" panose="02020603050405020304" pitchFamily="18" charset="0"/>
                <a:cs typeface="Times New Roman" panose="02020603050405020304" pitchFamily="18" charset="0"/>
              </a:rPr>
              <a:t>work,</a:t>
            </a:r>
            <a:r>
              <a:rPr lang="en-US" sz="120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a:effectLst/>
                <a:latin typeface="Arial" panose="020B0604020202020204" pitchFamily="34" charset="0"/>
                <a:ea typeface="Times New Roman" panose="02020603050405020304" pitchFamily="18" charset="0"/>
                <a:cs typeface="Times New Roman" panose="02020603050405020304" pitchFamily="18" charset="0"/>
              </a:rPr>
              <a:t>rather than the other way around?  </a:t>
            </a:r>
          </a:p>
          <a:p>
            <a:pPr marL="0" marR="0">
              <a:spcBef>
                <a:spcPts val="0"/>
              </a:spcBef>
              <a:spcAft>
                <a:spcPts val="0"/>
              </a:spcAft>
            </a:pP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mn-lt"/>
              </a:rPr>
              <a:t>Copilot for Microsoft 365 works alongside you in the apps you use every day. </a:t>
            </a:r>
            <a:r>
              <a:rPr lang="en-US" sz="1200">
                <a:effectLst/>
                <a:latin typeface="Arial" panose="020B0604020202020204" pitchFamily="34" charset="0"/>
                <a:cs typeface="Times New Roman" panose="02020603050405020304" pitchFamily="18" charset="0"/>
              </a:rPr>
              <a:t>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Using just your own words, you can put Copilot to work</a:t>
            </a:r>
            <a:r>
              <a:rPr lang="en-US" sz="1200" b="0" i="0">
                <a:solidFill>
                  <a:srgbClr val="000000"/>
                </a:solidFill>
                <a:effectLst/>
                <a:latin typeface="Segoe UI" panose="020B0502040204020203" pitchFamily="34" charset="0"/>
              </a:rPr>
              <a:t>—</a:t>
            </a:r>
            <a:r>
              <a:rPr lang="en-US" sz="1200">
                <a:effectLst/>
                <a:latin typeface="Arial" panose="020B0604020202020204" pitchFamily="34" charset="0"/>
                <a:ea typeface="Times New Roman" panose="02020603050405020304" pitchFamily="18" charset="0"/>
                <a:cs typeface="Times New Roman" panose="02020603050405020304" pitchFamily="18" charset="0"/>
              </a:rPr>
              <a:t>gathering information in real time</a:t>
            </a:r>
            <a:r>
              <a:rPr lang="en-US" sz="120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a:effectLst/>
                <a:latin typeface="Arial" panose="020B0604020202020204" pitchFamily="34" charset="0"/>
                <a:ea typeface="Times New Roman" panose="02020603050405020304" pitchFamily="18" charset="0"/>
                <a:cs typeface="Times New Roman" panose="02020603050405020304" pitchFamily="18" charset="0"/>
              </a:rPr>
              <a:t>from across your data and apps to</a:t>
            </a:r>
            <a:r>
              <a:rPr lang="en-US" sz="120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a:effectLst/>
                <a:latin typeface="Arial" panose="020B0604020202020204" pitchFamily="34" charset="0"/>
                <a:ea typeface="Times New Roman" panose="02020603050405020304" pitchFamily="18" charset="0"/>
                <a:cs typeface="Times New Roman" panose="02020603050405020304" pitchFamily="18" charset="0"/>
              </a:rPr>
              <a:t>unleash creativity,</a:t>
            </a:r>
            <a:r>
              <a:rPr lang="en-US" sz="120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a:effectLst/>
                <a:latin typeface="Arial" panose="020B0604020202020204" pitchFamily="34" charset="0"/>
                <a:ea typeface="Times New Roman" panose="02020603050405020304" pitchFamily="18" charset="0"/>
                <a:cs typeface="Times New Roman" panose="02020603050405020304" pitchFamily="18" charset="0"/>
              </a:rPr>
              <a:t>unlock productivity,</a:t>
            </a:r>
            <a:r>
              <a:rPr lang="en-US" sz="120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a:effectLst/>
                <a:latin typeface="Arial" panose="020B0604020202020204" pitchFamily="34" charset="0"/>
                <a:ea typeface="Times New Roman" panose="02020603050405020304" pitchFamily="18" charset="0"/>
                <a:cs typeface="Times New Roman" panose="02020603050405020304" pitchFamily="18" charset="0"/>
              </a:rPr>
              <a:t>and uplevel skills.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Arial" panose="020B0604020202020204" pitchFamily="34" charset="0"/>
                <a:cs typeface="Times New Roman" panose="02020603050405020304" pitchFamily="18" charset="0"/>
              </a:rPr>
              <a:t>Let’s begin with creativity.</a:t>
            </a:r>
          </a:p>
          <a:p>
            <a:endParaRPr lang="en-US"/>
          </a:p>
        </p:txBody>
      </p:sp>
      <p:sp>
        <p:nvSpPr>
          <p:cNvPr id="4" name="Slide Number Placeholder 3">
            <a:extLst>
              <a:ext uri="{FF2B5EF4-FFF2-40B4-BE49-F238E27FC236}">
                <a16:creationId xmlns:a16="http://schemas.microsoft.com/office/drawing/2014/main" id="{E6E81D2E-D8DB-F204-9574-38FB79A3E2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C1DA40-8835-4EDC-A1C0-CF856C14CA5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79324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24749-0C4E-98C1-EBD7-0F5E07DB6C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030769-0800-EBA3-615E-4EA57A48A9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B2020A-0114-A165-C036-5C3AB8A459FC}"/>
              </a:ext>
            </a:extLst>
          </p:cNvPr>
          <p:cNvSpPr>
            <a:spLocks noGrp="1"/>
          </p:cNvSpPr>
          <p:nvPr>
            <p:ph type="body" idx="1"/>
          </p:nvPr>
        </p:nvSpPr>
        <p:spPr/>
        <p:txBody>
          <a:bodyPr/>
          <a:lstStyle/>
          <a:p>
            <a:r>
              <a:rPr lang="en-BE" sz="900" b="1">
                <a:ea typeface="Calibri"/>
                <a:cs typeface="Calibri"/>
              </a:rPr>
              <a:t>Purpose</a:t>
            </a:r>
            <a:endParaRPr lang="en-BE" sz="900"/>
          </a:p>
          <a:p>
            <a:r>
              <a:rPr lang="en-BE" sz="900">
                <a:ea typeface="Calibri"/>
                <a:cs typeface="Calibri"/>
              </a:rPr>
              <a:t>Explain that Copilot for Microsoft 365 is integrated in the Microsoft 365 apps and services, and that it is an add-on license prices $30 per user per month and that it is generally available. </a:t>
            </a:r>
          </a:p>
          <a:p>
            <a:r>
              <a:rPr lang="en-BE" sz="900" b="1">
                <a:ea typeface="Calibri"/>
                <a:cs typeface="Calibri"/>
              </a:rPr>
              <a:t>Timing</a:t>
            </a:r>
          </a:p>
          <a:p>
            <a:r>
              <a:rPr lang="en-BE" sz="900" b="0">
                <a:ea typeface="Calibri"/>
                <a:cs typeface="Calibri"/>
              </a:rPr>
              <a:t>&lt; 1 minute</a:t>
            </a:r>
          </a:p>
          <a:p>
            <a:r>
              <a:rPr lang="en-BE" sz="900" b="1">
                <a:ea typeface="Calibri"/>
                <a:cs typeface="Calibri"/>
              </a:rPr>
              <a:t>Speaker Guidance</a:t>
            </a:r>
          </a:p>
          <a:p>
            <a:r>
              <a:rPr lang="en-US"/>
              <a:t>For a comprehensive list of products included go: https://learn.microsoft.com/en-us/office365/servicedescriptions/office-365-platform-service-description/microsoft-365-copilot </a:t>
            </a:r>
          </a:p>
        </p:txBody>
      </p:sp>
      <p:sp>
        <p:nvSpPr>
          <p:cNvPr id="4" name="Slide Number Placeholder 3">
            <a:extLst>
              <a:ext uri="{FF2B5EF4-FFF2-40B4-BE49-F238E27FC236}">
                <a16:creationId xmlns:a16="http://schemas.microsoft.com/office/drawing/2014/main" id="{40144DF8-7AFE-F866-193A-B03DA3095BD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5124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95D9E-223E-9C2C-443D-043CF4A325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ADBFEE-A4C1-EBCB-B750-08C06887BE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5E28A7-DBF2-9441-684F-8E13FCD74170}"/>
              </a:ext>
            </a:extLst>
          </p:cNvPr>
          <p:cNvSpPr>
            <a:spLocks noGrp="1"/>
          </p:cNvSpPr>
          <p:nvPr>
            <p:ph type="body" idx="1"/>
          </p:nvPr>
        </p:nvSpPr>
        <p:spPr/>
        <p:txBody>
          <a:bodyPr/>
          <a:lstStyle/>
          <a:p>
            <a:r>
              <a:rPr lang="en-BE" sz="900" b="1">
                <a:ea typeface="Calibri"/>
                <a:cs typeface="Calibri"/>
              </a:rPr>
              <a:t>Purpose</a:t>
            </a:r>
            <a:endParaRPr lang="en-BE" sz="900"/>
          </a:p>
          <a:p>
            <a:r>
              <a:rPr lang="en-BE" sz="900">
                <a:ea typeface="Calibri"/>
                <a:cs typeface="Calibri"/>
              </a:rPr>
              <a:t>Discuss the role of the Microsoft Graph</a:t>
            </a:r>
          </a:p>
          <a:p>
            <a:r>
              <a:rPr lang="en-BE" sz="900" b="1">
                <a:ea typeface="Calibri"/>
                <a:cs typeface="Calibri"/>
              </a:rPr>
              <a:t>Timing</a:t>
            </a:r>
          </a:p>
          <a:p>
            <a:r>
              <a:rPr lang="en-BE" sz="900" b="0">
                <a:ea typeface="Calibri"/>
                <a:cs typeface="Calibri"/>
              </a:rPr>
              <a:t>2 minutes</a:t>
            </a:r>
          </a:p>
          <a:p>
            <a:r>
              <a:rPr lang="en-BE" sz="900" b="1">
                <a:ea typeface="Calibri"/>
                <a:cs typeface="Calibri"/>
              </a:rPr>
              <a:t>Speaker Guidance</a:t>
            </a:r>
          </a:p>
          <a:p>
            <a:pPr rtl="0"/>
            <a:r>
              <a:rPr lang="en-US"/>
              <a:t>Let’s briefly talk about a core component of Copilot: the Microsoft Graph.</a:t>
            </a:r>
          </a:p>
          <a:p>
            <a:pPr rtl="0"/>
            <a:endParaRPr lang="en-US"/>
          </a:p>
          <a:p>
            <a:pPr rtl="0"/>
            <a:r>
              <a:rPr lang="en-US"/>
              <a:t>Microsoft Graph provides a unified programmability model to access your data &amp; intelligence in Microsoft 365. Simply put, it’s your data.</a:t>
            </a:r>
          </a:p>
          <a:p>
            <a:pPr rtl="0"/>
            <a:endParaRPr lang="en-US"/>
          </a:p>
          <a:p>
            <a:pPr rtl="0"/>
            <a:r>
              <a:rPr lang="en-US"/>
              <a:t>One of the ways Copilot can access the knowledge in Graph via Microsoft Search, which provides personalized search results and insights. If you’ve ever searched for an email in Outlook or looked for a file in SharePoint, you’ve used Microsoft Search. We are constantly investing in improving Microsoft Search’s ability to provide insights, ranking, and relevance across your data, and all of the improvements we are making with Microsoft Search accrue to Copilot. The key is: You control what users have access to in Copilot with our existing Microsoft Search and access controls.</a:t>
            </a:r>
          </a:p>
          <a:p>
            <a:pPr rtl="0"/>
            <a:endParaRPr lang="en-US"/>
          </a:p>
          <a:p>
            <a:pPr marL="0" marR="0" lvl="0" indent="0" algn="l" defTabSz="914367" rtl="0" eaLnBrk="1" fontAlgn="auto" latinLnBrk="0" hangingPunct="1">
              <a:lnSpc>
                <a:spcPct val="90000"/>
              </a:lnSpc>
              <a:spcBef>
                <a:spcPts val="0"/>
              </a:spcBef>
              <a:spcAft>
                <a:spcPts val="333"/>
              </a:spcAft>
              <a:buClrTx/>
              <a:buSzTx/>
              <a:buFontTx/>
              <a:buNone/>
              <a:tabLst/>
              <a:defRPr/>
            </a:pPr>
            <a:r>
              <a:rPr lang="en-US"/>
              <a:t>Because this is built on Microsoft Search, in addition to access controls, you can also extend the grounding data Copilot has access too via Microsoft graph connectors, which we’ll cover in a few minutes. </a:t>
            </a:r>
          </a:p>
          <a:p>
            <a:pPr rtl="0"/>
            <a:endParaRPr lang="en-US"/>
          </a:p>
          <a:p>
            <a:pPr rtl="0"/>
            <a:r>
              <a:rPr lang="en-US"/>
              <a:t>Copilot leverages these three components: </a:t>
            </a:r>
          </a:p>
          <a:p>
            <a:pPr marL="228600" indent="-228600" rtl="0">
              <a:buAutoNum type="arabicPeriod"/>
            </a:pPr>
            <a:r>
              <a:rPr lang="en-US"/>
              <a:t>Microsoft Graph provides the data,</a:t>
            </a:r>
          </a:p>
          <a:p>
            <a:pPr marL="228600" indent="-228600" rtl="0">
              <a:buAutoNum type="arabicPeriod"/>
            </a:pPr>
            <a:r>
              <a:rPr lang="en-US"/>
              <a:t>Microsoft Search provides search over this data, and </a:t>
            </a:r>
          </a:p>
          <a:p>
            <a:pPr marL="228600" indent="-228600" rtl="0">
              <a:buAutoNum type="arabicPeriod"/>
            </a:pPr>
            <a:r>
              <a:rPr lang="en-US"/>
              <a:t>Semantic Fabric enhances the search relevance by providing a semantic representation of the data.</a:t>
            </a:r>
          </a:p>
          <a:p>
            <a:pPr rtl="0"/>
            <a:endParaRPr lang="en-US"/>
          </a:p>
          <a:p>
            <a:pPr rtl="0"/>
            <a:endParaRPr lang="en-US"/>
          </a:p>
          <a:p>
            <a:pPr rtl="0"/>
            <a:r>
              <a:rPr lang="en-US"/>
              <a:t>And these components are all used in a technique called Retrieval Augmented Generation.</a:t>
            </a:r>
          </a:p>
          <a:p>
            <a:pPr rtl="0"/>
            <a:endParaRPr lang="en-US"/>
          </a:p>
          <a:p>
            <a:pPr rtl="0"/>
            <a:endParaRPr lang="en-US"/>
          </a:p>
        </p:txBody>
      </p:sp>
      <p:sp>
        <p:nvSpPr>
          <p:cNvPr id="4" name="Slide Number Placeholder 3">
            <a:extLst>
              <a:ext uri="{FF2B5EF4-FFF2-40B4-BE49-F238E27FC236}">
                <a16:creationId xmlns:a16="http://schemas.microsoft.com/office/drawing/2014/main" id="{FF76DF86-ABF6-EF85-B8F1-5B72EDB3EFD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7893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6B790-A2D3-251E-7338-99B59E8D1D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BE1A76-3B07-6464-D7B7-ED65391338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D92F2-E22B-E06C-78AB-EAB1DA91D323}"/>
              </a:ext>
            </a:extLst>
          </p:cNvPr>
          <p:cNvSpPr>
            <a:spLocks noGrp="1"/>
          </p:cNvSpPr>
          <p:nvPr>
            <p:ph type="body" idx="1"/>
          </p:nvPr>
        </p:nvSpPr>
        <p:spPr/>
        <p:txBody>
          <a:bodyPr/>
          <a:lstStyle/>
          <a:p>
            <a:r>
              <a:rPr lang="en-BE" sz="1800" b="1">
                <a:ea typeface="Calibri"/>
                <a:cs typeface="Calibri"/>
              </a:rPr>
              <a:t>Purpose</a:t>
            </a:r>
            <a:endParaRPr lang="en-BE" sz="1800"/>
          </a:p>
          <a:p>
            <a:r>
              <a:rPr lang="en-BE" sz="1800">
                <a:ea typeface="Calibri"/>
                <a:cs typeface="Calibri"/>
              </a:rPr>
              <a:t>Highlight key advantages of Microsoft Copilot with commercial data protection.  </a:t>
            </a:r>
          </a:p>
          <a:p>
            <a:r>
              <a:rPr lang="en-BE" sz="1800" b="1">
                <a:ea typeface="Calibri"/>
                <a:cs typeface="Calibri"/>
              </a:rPr>
              <a:t>Timing</a:t>
            </a:r>
          </a:p>
          <a:p>
            <a:r>
              <a:rPr lang="en-BE" sz="1800" b="0">
                <a:ea typeface="Calibri"/>
                <a:cs typeface="Calibri"/>
              </a:rPr>
              <a:t>1 minute</a:t>
            </a:r>
          </a:p>
          <a:p>
            <a:r>
              <a:rPr lang="en-BE" sz="1800" b="1">
                <a:ea typeface="Calibri"/>
                <a:cs typeface="Calibri"/>
              </a:rPr>
              <a:t>Speaker Guidance</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Let’s explain we mean by commercial data protection.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With Microsoft Copilot (Bing Chat Enterprise), enterprise data is protected and does not leak outside their organization. </a:t>
            </a:r>
            <a:r>
              <a:rPr lang="en-BE" sz="1800">
                <a:effectLst/>
                <a:latin typeface="Calibri" panose="020F0502020204030204" pitchFamily="34" charset="0"/>
                <a:ea typeface="Calibri" panose="020F0502020204030204" pitchFamily="34" charset="0"/>
                <a:cs typeface="Calibri" panose="020F0502020204030204" pitchFamily="34" charset="0"/>
              </a:rPr>
              <a:t> C</a:t>
            </a:r>
            <a:r>
              <a:rPr lang="en-US" sz="1800">
                <a:effectLst/>
                <a:latin typeface="Calibri" panose="020F0502020204030204" pitchFamily="34" charset="0"/>
                <a:ea typeface="Calibri" panose="020F0502020204030204" pitchFamily="34" charset="0"/>
                <a:cs typeface="Calibri" panose="020F0502020204030204" pitchFamily="34" charset="0"/>
              </a:rPr>
              <a:t>hat data is not saved and no one at Microsoft has eyes-on access to what is being processed.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Lastly, the chat data is not being used to </a:t>
            </a:r>
            <a:r>
              <a:rPr lang="en-BE" sz="1800">
                <a:effectLst/>
                <a:latin typeface="Calibri" panose="020F0502020204030204" pitchFamily="34" charset="0"/>
                <a:ea typeface="Calibri" panose="020F0502020204030204" pitchFamily="34" charset="0"/>
                <a:cs typeface="Calibri" panose="020F0502020204030204" pitchFamily="34" charset="0"/>
              </a:rPr>
              <a:t>re</a:t>
            </a:r>
            <a:r>
              <a:rPr lang="en-US" sz="1800">
                <a:effectLst/>
                <a:latin typeface="Calibri" panose="020F0502020204030204" pitchFamily="34" charset="0"/>
                <a:ea typeface="Calibri" panose="020F0502020204030204" pitchFamily="34" charset="0"/>
                <a:cs typeface="Calibri" panose="020F0502020204030204" pitchFamily="34" charset="0"/>
              </a:rPr>
              <a:t>train the underlying AI model (the Large Language Model).</a:t>
            </a:r>
            <a:endParaRPr lang="en-BE" sz="18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BE" sz="18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BE" sz="1800">
                <a:effectLst/>
                <a:latin typeface="Calibri" panose="020F0502020204030204" pitchFamily="34" charset="0"/>
                <a:ea typeface="Calibri" panose="020F0502020204030204" pitchFamily="34" charset="0"/>
                <a:cs typeface="Calibri" panose="020F0502020204030204" pitchFamily="34" charset="0"/>
              </a:rPr>
              <a:t>This can be very important for your customers, especially those who work with sensit</a:t>
            </a:r>
            <a:r>
              <a:rPr lang="en-US" sz="1800">
                <a:effectLst/>
                <a:latin typeface="Calibri" panose="020F0502020204030204" pitchFamily="34" charset="0"/>
                <a:ea typeface="Calibri" panose="020F0502020204030204" pitchFamily="34" charset="0"/>
                <a:cs typeface="Calibri" panose="020F0502020204030204" pitchFamily="34" charset="0"/>
              </a:rPr>
              <a:t>i</a:t>
            </a:r>
            <a:r>
              <a:rPr lang="en-BE" sz="1800">
                <a:effectLst/>
                <a:latin typeface="Calibri" panose="020F0502020204030204" pitchFamily="34" charset="0"/>
                <a:ea typeface="Calibri" panose="020F0502020204030204" pitchFamily="34" charset="0"/>
                <a:cs typeface="Calibri" panose="020F0502020204030204" pitchFamily="34" charset="0"/>
              </a:rPr>
              <a:t>ve data or have intellectual property. </a:t>
            </a:r>
            <a:endParaRPr lang="en-US" sz="18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Header Placeholder 3">
            <a:extLst>
              <a:ext uri="{FF2B5EF4-FFF2-40B4-BE49-F238E27FC236}">
                <a16:creationId xmlns:a16="http://schemas.microsoft.com/office/drawing/2014/main" id="{C4BB79A3-63EC-96C2-838C-7EAED417FDD8}"/>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EDC7B82E-56B2-6B0B-CA24-3710CF1C4CAC}"/>
              </a:ext>
            </a:extLst>
          </p:cNvPr>
          <p:cNvSpPr>
            <a:spLocks noGrp="1"/>
          </p:cNvSpPr>
          <p:nvPr>
            <p:ph type="ftr" sz="quarter" idx="4"/>
          </p:nvPr>
        </p:nvSpPr>
        <p:spPr/>
        <p:txBody>
          <a:bodyPr/>
          <a:lstStyle/>
          <a:p>
            <a:pPr marL="583211" marR="0" lvl="0" indent="0" algn="l" defTabSz="93283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C94535EF-7F1B-645A-2284-3C0BB63C9AEC}"/>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2024-05-23 12:47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A42C45E0-666D-3AE8-B041-F91B39415681}"/>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52230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E316F-8101-BC01-31D2-930234BC24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69DC0C-F1C6-FD64-0556-2E9DC4265F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FC7523-9494-EBEA-844F-84DBF16FB7D9}"/>
              </a:ext>
            </a:extLst>
          </p:cNvPr>
          <p:cNvSpPr>
            <a:spLocks noGrp="1"/>
          </p:cNvSpPr>
          <p:nvPr>
            <p:ph type="body" idx="1"/>
          </p:nvPr>
        </p:nvSpPr>
        <p:spPr/>
        <p:txBody>
          <a:bodyPr/>
          <a:lstStyle/>
          <a:p>
            <a:r>
              <a:rPr lang="en-BE" sz="1800" b="1">
                <a:ea typeface="Calibri"/>
                <a:cs typeface="Calibri"/>
              </a:rPr>
              <a:t>Purpose</a:t>
            </a:r>
            <a:endParaRPr lang="en-BE" sz="1800"/>
          </a:p>
          <a:p>
            <a:r>
              <a:rPr lang="en-BE" sz="1800">
                <a:ea typeface="Calibri"/>
                <a:cs typeface="Calibri"/>
              </a:rPr>
              <a:t>Highlight key advantages of Microsoft Copilot with commercial data protection.  </a:t>
            </a:r>
          </a:p>
          <a:p>
            <a:r>
              <a:rPr lang="en-BE" sz="1800" b="1">
                <a:ea typeface="Calibri"/>
                <a:cs typeface="Calibri"/>
              </a:rPr>
              <a:t>Timing</a:t>
            </a:r>
          </a:p>
          <a:p>
            <a:r>
              <a:rPr lang="en-BE" sz="1800" b="0">
                <a:ea typeface="Calibri"/>
                <a:cs typeface="Calibri"/>
              </a:rPr>
              <a:t>1 minute</a:t>
            </a:r>
          </a:p>
          <a:p>
            <a:r>
              <a:rPr lang="en-BE" sz="1800" b="1">
                <a:ea typeface="Calibri"/>
                <a:cs typeface="Calibri"/>
              </a:rPr>
              <a:t>Speaker Guidance</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Let’s explain we mean by commercial data protection.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With Microsoft Copilot (Bing Chat Enterprise), enterprise data is protected and does not leak outside their organization. </a:t>
            </a:r>
            <a:r>
              <a:rPr lang="en-BE" sz="1800">
                <a:effectLst/>
                <a:latin typeface="Calibri" panose="020F0502020204030204" pitchFamily="34" charset="0"/>
                <a:ea typeface="Calibri" panose="020F0502020204030204" pitchFamily="34" charset="0"/>
                <a:cs typeface="Calibri" panose="020F0502020204030204" pitchFamily="34" charset="0"/>
              </a:rPr>
              <a:t> C</a:t>
            </a:r>
            <a:r>
              <a:rPr lang="en-US" sz="1800">
                <a:effectLst/>
                <a:latin typeface="Calibri" panose="020F0502020204030204" pitchFamily="34" charset="0"/>
                <a:ea typeface="Calibri" panose="020F0502020204030204" pitchFamily="34" charset="0"/>
                <a:cs typeface="Calibri" panose="020F0502020204030204" pitchFamily="34" charset="0"/>
              </a:rPr>
              <a:t>hat data is not saved and no one at Microsoft has eyes-on access to what is being processed.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Lastly, the chat data is not being used to </a:t>
            </a:r>
            <a:r>
              <a:rPr lang="en-BE" sz="1800">
                <a:effectLst/>
                <a:latin typeface="Calibri" panose="020F0502020204030204" pitchFamily="34" charset="0"/>
                <a:ea typeface="Calibri" panose="020F0502020204030204" pitchFamily="34" charset="0"/>
                <a:cs typeface="Calibri" panose="020F0502020204030204" pitchFamily="34" charset="0"/>
              </a:rPr>
              <a:t>re</a:t>
            </a:r>
            <a:r>
              <a:rPr lang="en-US" sz="1800">
                <a:effectLst/>
                <a:latin typeface="Calibri" panose="020F0502020204030204" pitchFamily="34" charset="0"/>
                <a:ea typeface="Calibri" panose="020F0502020204030204" pitchFamily="34" charset="0"/>
                <a:cs typeface="Calibri" panose="020F0502020204030204" pitchFamily="34" charset="0"/>
              </a:rPr>
              <a:t>train the underlying AI model (the Large Language Model).</a:t>
            </a:r>
            <a:endParaRPr lang="en-BE" sz="18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BE" sz="18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BE" sz="1800">
                <a:effectLst/>
                <a:latin typeface="Calibri" panose="020F0502020204030204" pitchFamily="34" charset="0"/>
                <a:ea typeface="Calibri" panose="020F0502020204030204" pitchFamily="34" charset="0"/>
                <a:cs typeface="Calibri" panose="020F0502020204030204" pitchFamily="34" charset="0"/>
              </a:rPr>
              <a:t>This can be very important for your customers, especially those who work with sensit</a:t>
            </a:r>
            <a:r>
              <a:rPr lang="en-US" sz="1800">
                <a:effectLst/>
                <a:latin typeface="Calibri" panose="020F0502020204030204" pitchFamily="34" charset="0"/>
                <a:ea typeface="Calibri" panose="020F0502020204030204" pitchFamily="34" charset="0"/>
                <a:cs typeface="Calibri" panose="020F0502020204030204" pitchFamily="34" charset="0"/>
              </a:rPr>
              <a:t>i</a:t>
            </a:r>
            <a:r>
              <a:rPr lang="en-BE" sz="1800">
                <a:effectLst/>
                <a:latin typeface="Calibri" panose="020F0502020204030204" pitchFamily="34" charset="0"/>
                <a:ea typeface="Calibri" panose="020F0502020204030204" pitchFamily="34" charset="0"/>
                <a:cs typeface="Calibri" panose="020F0502020204030204" pitchFamily="34" charset="0"/>
              </a:rPr>
              <a:t>ve data or have intellectual property. </a:t>
            </a:r>
            <a:endParaRPr lang="en-US" sz="18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Header Placeholder 3">
            <a:extLst>
              <a:ext uri="{FF2B5EF4-FFF2-40B4-BE49-F238E27FC236}">
                <a16:creationId xmlns:a16="http://schemas.microsoft.com/office/drawing/2014/main" id="{2599869E-6151-3975-B735-48787F8C4E0D}"/>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552A0704-9E95-DE32-2B63-9BE8E673A097}"/>
              </a:ext>
            </a:extLst>
          </p:cNvPr>
          <p:cNvSpPr>
            <a:spLocks noGrp="1"/>
          </p:cNvSpPr>
          <p:nvPr>
            <p:ph type="ftr" sz="quarter" idx="4"/>
          </p:nvPr>
        </p:nvSpPr>
        <p:spPr/>
        <p:txBody>
          <a:bodyPr/>
          <a:lstStyle/>
          <a:p>
            <a:pPr marL="583211" marR="0" lvl="0" indent="0" algn="l" defTabSz="93283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E908486C-D5C7-43DC-449B-AE0E718E33E6}"/>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2024-05-23 12:47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708EBE93-F7C1-CC55-EA21-344928A4FC81}"/>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00967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sz="900" b="1">
                <a:ea typeface="Calibri"/>
                <a:cs typeface="Calibri"/>
              </a:rPr>
              <a:t>Purpose</a:t>
            </a:r>
            <a:endParaRPr lang="en-BE" sz="900"/>
          </a:p>
          <a:p>
            <a:r>
              <a:rPr lang="en-BE" sz="900">
                <a:ea typeface="Calibri"/>
                <a:cs typeface="Calibri"/>
              </a:rPr>
              <a:t>Provide more detail on prompting and some practical guidelines</a:t>
            </a:r>
          </a:p>
          <a:p>
            <a:r>
              <a:rPr lang="en-BE" sz="900" b="1">
                <a:ea typeface="Calibri"/>
                <a:cs typeface="Calibri"/>
              </a:rPr>
              <a:t>Timing</a:t>
            </a:r>
          </a:p>
          <a:p>
            <a:r>
              <a:rPr lang="en-BE" sz="900" b="0">
                <a:ea typeface="Calibri"/>
                <a:cs typeface="Calibri"/>
              </a:rPr>
              <a:t>1 minute</a:t>
            </a:r>
          </a:p>
          <a:p>
            <a:r>
              <a:rPr lang="en-BE" sz="900" b="1">
                <a:ea typeface="Calibri"/>
                <a:cs typeface="Calibri"/>
              </a:rPr>
              <a:t>Speaker Guidance</a:t>
            </a:r>
          </a:p>
          <a:p>
            <a:r>
              <a:rPr lang="en-US" b="0" i="0">
                <a:solidFill>
                  <a:srgbClr val="161616"/>
                </a:solidFill>
                <a:effectLst/>
                <a:latin typeface="Segoe UI" panose="020B0502040204020203" pitchFamily="34" charset="0"/>
              </a:rPr>
              <a:t>Because of the amount of control that exists, prompt engineering is a critical skill for anyone working with LLM AI models. It's also a skill that's in high demand as more organizations adopt LLM AI models to automate tasks and improve productivity. A good prompt engineer can help organizations get the most out of their LLM AI models by designing prompts that produce the desired outputs.</a:t>
            </a:r>
          </a:p>
          <a:p>
            <a:endParaRPr lang="en-US" b="0" i="0">
              <a:solidFill>
                <a:srgbClr val="161616"/>
              </a:solidFill>
              <a:effectLst/>
              <a:latin typeface="Segoe UI" panose="020B0502040204020203" pitchFamily="34" charset="0"/>
            </a:endParaRPr>
          </a:p>
          <a:p>
            <a:pPr algn="l"/>
            <a:r>
              <a:rPr lang="en-US" b="0" i="0">
                <a:solidFill>
                  <a:srgbClr val="161616"/>
                </a:solidFill>
                <a:effectLst/>
                <a:latin typeface="Segoe UI" panose="020B0502040204020203" pitchFamily="34" charset="0"/>
              </a:rPr>
              <a:t>To make the result more predictable, we can perform the following improvements:</a:t>
            </a:r>
          </a:p>
          <a:p>
            <a:pPr algn="l">
              <a:buFont typeface="+mj-lt"/>
              <a:buAutoNum type="arabicPeriod"/>
            </a:pPr>
            <a:r>
              <a:rPr lang="en-US" b="0" i="0" u="none" strike="noStrike">
                <a:solidFill>
                  <a:srgbClr val="161616"/>
                </a:solidFill>
                <a:effectLst/>
                <a:latin typeface="Segoe UI" panose="020B0502040204020203" pitchFamily="34" charset="0"/>
                <a:hlinkClick r:id="rId3"/>
              </a:rPr>
              <a:t>Make the prompt more specific</a:t>
            </a:r>
            <a:endParaRPr lang="en-US" b="0" i="0">
              <a:solidFill>
                <a:srgbClr val="161616"/>
              </a:solidFill>
              <a:effectLst/>
              <a:latin typeface="Segoe UI" panose="020B0502040204020203" pitchFamily="34" charset="0"/>
            </a:endParaRPr>
          </a:p>
          <a:p>
            <a:pPr algn="l">
              <a:buFont typeface="+mj-lt"/>
              <a:buAutoNum type="arabicPeriod"/>
            </a:pPr>
            <a:r>
              <a:rPr lang="en-US" b="0" i="0" u="none" strike="noStrike">
                <a:solidFill>
                  <a:srgbClr val="161616"/>
                </a:solidFill>
                <a:effectLst/>
                <a:latin typeface="Segoe UI" panose="020B0502040204020203" pitchFamily="34" charset="0"/>
                <a:hlinkClick r:id="rId4"/>
              </a:rPr>
              <a:t>Add structure to the output with formatting</a:t>
            </a:r>
            <a:endParaRPr lang="en-US" b="0" i="0">
              <a:solidFill>
                <a:srgbClr val="161616"/>
              </a:solidFill>
              <a:effectLst/>
              <a:latin typeface="Segoe UI" panose="020B0502040204020203" pitchFamily="34" charset="0"/>
            </a:endParaRPr>
          </a:p>
          <a:p>
            <a:pPr algn="l">
              <a:buFont typeface="+mj-lt"/>
              <a:buAutoNum type="arabicPeriod"/>
            </a:pPr>
            <a:r>
              <a:rPr lang="en-US" b="0" i="0" u="none" strike="noStrike">
                <a:solidFill>
                  <a:srgbClr val="161616"/>
                </a:solidFill>
                <a:effectLst/>
                <a:latin typeface="Segoe UI" panose="020B0502040204020203" pitchFamily="34" charset="0"/>
                <a:hlinkClick r:id="rId5"/>
              </a:rPr>
              <a:t>Provide examples with few-shot prompting</a:t>
            </a:r>
            <a:endParaRPr lang="en-US" b="0" i="0">
              <a:solidFill>
                <a:srgbClr val="161616"/>
              </a:solidFill>
              <a:effectLst/>
              <a:latin typeface="Segoe UI" panose="020B0502040204020203" pitchFamily="34" charset="0"/>
            </a:endParaRPr>
          </a:p>
          <a:p>
            <a:pPr algn="l">
              <a:buFont typeface="+mj-lt"/>
              <a:buAutoNum type="arabicPeriod"/>
            </a:pPr>
            <a:r>
              <a:rPr lang="en-US" b="0" i="0" u="none" strike="noStrike">
                <a:solidFill>
                  <a:srgbClr val="161616"/>
                </a:solidFill>
                <a:effectLst/>
                <a:latin typeface="Segoe UI" panose="020B0502040204020203" pitchFamily="34" charset="0"/>
                <a:hlinkClick r:id="rId6"/>
              </a:rPr>
              <a:t>Tell the AI what to do to avoid doing something wrong</a:t>
            </a:r>
            <a:endParaRPr lang="en-US" b="0" i="0">
              <a:solidFill>
                <a:srgbClr val="161616"/>
              </a:solidFill>
              <a:effectLst/>
              <a:latin typeface="Segoe UI" panose="020B0502040204020203" pitchFamily="34" charset="0"/>
            </a:endParaRPr>
          </a:p>
          <a:p>
            <a:pPr algn="l">
              <a:buFont typeface="+mj-lt"/>
              <a:buAutoNum type="arabicPeriod"/>
            </a:pPr>
            <a:r>
              <a:rPr lang="en-US" b="0" i="0" u="none" strike="noStrike">
                <a:solidFill>
                  <a:srgbClr val="161616"/>
                </a:solidFill>
                <a:effectLst/>
                <a:latin typeface="Segoe UI" panose="020B0502040204020203" pitchFamily="34" charset="0"/>
                <a:hlinkClick r:id="rId7"/>
              </a:rPr>
              <a:t>Provide context to the AI</a:t>
            </a:r>
            <a:endParaRPr lang="en-US" b="0" i="0">
              <a:solidFill>
                <a:srgbClr val="161616"/>
              </a:solidFill>
              <a:effectLst/>
              <a:latin typeface="Segoe UI" panose="020B0502040204020203" pitchFamily="34" charset="0"/>
            </a:endParaRPr>
          </a:p>
          <a:p>
            <a:pPr algn="l">
              <a:buFont typeface="+mj-lt"/>
              <a:buAutoNum type="arabicPeriod"/>
            </a:pPr>
            <a:r>
              <a:rPr lang="en-US" b="0" i="0" u="none" strike="noStrike">
                <a:solidFill>
                  <a:srgbClr val="161616"/>
                </a:solidFill>
                <a:effectLst/>
                <a:latin typeface="Segoe UI" panose="020B0502040204020203" pitchFamily="34" charset="0"/>
                <a:hlinkClick r:id="rId8"/>
              </a:rPr>
              <a:t>Using message roles in chat completion prompts</a:t>
            </a:r>
            <a:endParaRPr lang="en-US" b="0" i="0">
              <a:solidFill>
                <a:srgbClr val="161616"/>
              </a:solidFill>
              <a:effectLst/>
              <a:latin typeface="Segoe UI" panose="020B0502040204020203" pitchFamily="34" charset="0"/>
            </a:endParaRPr>
          </a:p>
          <a:p>
            <a:pPr algn="l">
              <a:buFont typeface="+mj-lt"/>
              <a:buAutoNum type="arabicPeriod"/>
            </a:pPr>
            <a:r>
              <a:rPr lang="en-US" b="0" i="0" u="none" strike="noStrike">
                <a:solidFill>
                  <a:srgbClr val="161616"/>
                </a:solidFill>
                <a:effectLst/>
                <a:latin typeface="Segoe UI" panose="020B0502040204020203" pitchFamily="34" charset="0"/>
                <a:hlinkClick r:id="rId9"/>
              </a:rPr>
              <a:t>Give your AI words of encouragement</a:t>
            </a:r>
            <a:endParaRPr lang="en-US" b="0" i="0">
              <a:solidFill>
                <a:srgbClr val="161616"/>
              </a:solidFill>
              <a:effectLst/>
              <a:latin typeface="Segoe UI" panose="020B0502040204020203" pitchFamily="34" charset="0"/>
            </a:endParaRPr>
          </a:p>
          <a:p>
            <a:endParaRPr lang="en-US" b="0" i="0">
              <a:solidFill>
                <a:srgbClr val="161616"/>
              </a:solidFill>
              <a:effectLst/>
              <a:latin typeface="Segoe UI" panose="020B0502040204020203" pitchFamily="34" charset="0"/>
            </a:endParaRPr>
          </a:p>
          <a:p>
            <a:endParaRPr lang="en-US" b="0" i="0">
              <a:solidFill>
                <a:srgbClr val="161616"/>
              </a:solidFill>
              <a:effectLst/>
              <a:latin typeface="Segoe UI" panose="020B0502040204020203" pitchFamily="34" charset="0"/>
            </a:endParaRPr>
          </a:p>
          <a:p>
            <a:r>
              <a:rPr lang="en-US"/>
              <a:t>https://learn.microsoft.com/en-us/semantic-kernel/prompts/#prompt-engineering-a-new-career</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0BCC5A8-CB9F-4C18-83E3-C4C0838CF21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5/23/2024 12:47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70284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sz="900" b="1">
                <a:ea typeface="Calibri"/>
                <a:cs typeface="Calibri"/>
              </a:rPr>
              <a:t>Purpose</a:t>
            </a:r>
            <a:endParaRPr lang="en-BE" sz="900"/>
          </a:p>
          <a:p>
            <a:r>
              <a:rPr lang="en-BE" sz="900">
                <a:ea typeface="Calibri"/>
                <a:cs typeface="Calibri"/>
              </a:rPr>
              <a:t>Provide more detail on prompting and some practical guidelines</a:t>
            </a:r>
          </a:p>
          <a:p>
            <a:r>
              <a:rPr lang="en-BE" sz="900" b="1">
                <a:ea typeface="Calibri"/>
                <a:cs typeface="Calibri"/>
              </a:rPr>
              <a:t>Timing</a:t>
            </a:r>
          </a:p>
          <a:p>
            <a:r>
              <a:rPr lang="en-BE" sz="900" b="0">
                <a:ea typeface="Calibri"/>
                <a:cs typeface="Calibri"/>
              </a:rPr>
              <a:t>1 minute</a:t>
            </a:r>
          </a:p>
          <a:p>
            <a:r>
              <a:rPr lang="en-BE" sz="900" b="1">
                <a:ea typeface="Calibri"/>
                <a:cs typeface="Calibri"/>
              </a:rPr>
              <a:t>Speaker Guidance</a:t>
            </a:r>
          </a:p>
          <a:p>
            <a:r>
              <a:rPr lang="en-US" b="0" i="0">
                <a:solidFill>
                  <a:srgbClr val="161616"/>
                </a:solidFill>
                <a:effectLst/>
                <a:latin typeface="Segoe UI" panose="020B0502040204020203" pitchFamily="34" charset="0"/>
              </a:rPr>
              <a:t>Because of the amount of control that exists, prompt engineering is a critical skill for anyone working with LLM AI models. It's also a skill that's in high demand as more organizations adopt LLM AI models to automate tasks and improve productivity. A good prompt engineer can help organizations get the most out of their LLM AI models by designing prompts that produce the desired outputs.</a:t>
            </a:r>
          </a:p>
          <a:p>
            <a:endParaRPr lang="en-US" b="0" i="0">
              <a:solidFill>
                <a:srgbClr val="161616"/>
              </a:solidFill>
              <a:effectLst/>
              <a:latin typeface="Segoe UI" panose="020B0502040204020203" pitchFamily="34" charset="0"/>
            </a:endParaRPr>
          </a:p>
          <a:p>
            <a:pPr algn="l"/>
            <a:r>
              <a:rPr lang="en-US" b="0" i="0">
                <a:solidFill>
                  <a:srgbClr val="161616"/>
                </a:solidFill>
                <a:effectLst/>
                <a:latin typeface="Segoe UI" panose="020B0502040204020203" pitchFamily="34" charset="0"/>
              </a:rPr>
              <a:t>To make the result more predictable, we can perform the following improvements:</a:t>
            </a:r>
          </a:p>
          <a:p>
            <a:pPr algn="l">
              <a:buFont typeface="+mj-lt"/>
              <a:buAutoNum type="arabicPeriod"/>
            </a:pPr>
            <a:r>
              <a:rPr lang="en-US" b="0" i="0" u="none" strike="noStrike">
                <a:solidFill>
                  <a:srgbClr val="161616"/>
                </a:solidFill>
                <a:effectLst/>
                <a:latin typeface="Segoe UI" panose="020B0502040204020203" pitchFamily="34" charset="0"/>
                <a:hlinkClick r:id="rId3"/>
              </a:rPr>
              <a:t>Make the prompt more specific</a:t>
            </a:r>
            <a:endParaRPr lang="en-US" b="0" i="0">
              <a:solidFill>
                <a:srgbClr val="161616"/>
              </a:solidFill>
              <a:effectLst/>
              <a:latin typeface="Segoe UI" panose="020B0502040204020203" pitchFamily="34" charset="0"/>
            </a:endParaRPr>
          </a:p>
          <a:p>
            <a:pPr algn="l">
              <a:buFont typeface="+mj-lt"/>
              <a:buAutoNum type="arabicPeriod"/>
            </a:pPr>
            <a:r>
              <a:rPr lang="en-US" b="0" i="0" u="none" strike="noStrike">
                <a:solidFill>
                  <a:srgbClr val="161616"/>
                </a:solidFill>
                <a:effectLst/>
                <a:latin typeface="Segoe UI" panose="020B0502040204020203" pitchFamily="34" charset="0"/>
                <a:hlinkClick r:id="rId4"/>
              </a:rPr>
              <a:t>Add structure to the output with formatting</a:t>
            </a:r>
            <a:endParaRPr lang="en-US" b="0" i="0">
              <a:solidFill>
                <a:srgbClr val="161616"/>
              </a:solidFill>
              <a:effectLst/>
              <a:latin typeface="Segoe UI" panose="020B0502040204020203" pitchFamily="34" charset="0"/>
            </a:endParaRPr>
          </a:p>
          <a:p>
            <a:pPr algn="l">
              <a:buFont typeface="+mj-lt"/>
              <a:buAutoNum type="arabicPeriod"/>
            </a:pPr>
            <a:r>
              <a:rPr lang="en-US" b="0" i="0" u="none" strike="noStrike">
                <a:solidFill>
                  <a:srgbClr val="161616"/>
                </a:solidFill>
                <a:effectLst/>
                <a:latin typeface="Segoe UI" panose="020B0502040204020203" pitchFamily="34" charset="0"/>
                <a:hlinkClick r:id="rId5"/>
              </a:rPr>
              <a:t>Provide examples with few-shot prompting</a:t>
            </a:r>
            <a:endParaRPr lang="en-US" b="0" i="0">
              <a:solidFill>
                <a:srgbClr val="161616"/>
              </a:solidFill>
              <a:effectLst/>
              <a:latin typeface="Segoe UI" panose="020B0502040204020203" pitchFamily="34" charset="0"/>
            </a:endParaRPr>
          </a:p>
          <a:p>
            <a:pPr algn="l">
              <a:buFont typeface="+mj-lt"/>
              <a:buAutoNum type="arabicPeriod"/>
            </a:pPr>
            <a:r>
              <a:rPr lang="en-US" b="0" i="0" u="none" strike="noStrike">
                <a:solidFill>
                  <a:srgbClr val="161616"/>
                </a:solidFill>
                <a:effectLst/>
                <a:latin typeface="Segoe UI" panose="020B0502040204020203" pitchFamily="34" charset="0"/>
                <a:hlinkClick r:id="rId6"/>
              </a:rPr>
              <a:t>Tell the AI what to do to avoid doing something wrong</a:t>
            </a:r>
            <a:endParaRPr lang="en-US" b="0" i="0">
              <a:solidFill>
                <a:srgbClr val="161616"/>
              </a:solidFill>
              <a:effectLst/>
              <a:latin typeface="Segoe UI" panose="020B0502040204020203" pitchFamily="34" charset="0"/>
            </a:endParaRPr>
          </a:p>
          <a:p>
            <a:pPr algn="l">
              <a:buFont typeface="+mj-lt"/>
              <a:buAutoNum type="arabicPeriod"/>
            </a:pPr>
            <a:r>
              <a:rPr lang="en-US" b="0" i="0" u="none" strike="noStrike">
                <a:solidFill>
                  <a:srgbClr val="161616"/>
                </a:solidFill>
                <a:effectLst/>
                <a:latin typeface="Segoe UI" panose="020B0502040204020203" pitchFamily="34" charset="0"/>
                <a:hlinkClick r:id="rId7"/>
              </a:rPr>
              <a:t>Provide context to the AI</a:t>
            </a:r>
            <a:endParaRPr lang="en-US" b="0" i="0">
              <a:solidFill>
                <a:srgbClr val="161616"/>
              </a:solidFill>
              <a:effectLst/>
              <a:latin typeface="Segoe UI" panose="020B0502040204020203" pitchFamily="34" charset="0"/>
            </a:endParaRPr>
          </a:p>
          <a:p>
            <a:pPr algn="l">
              <a:buFont typeface="+mj-lt"/>
              <a:buAutoNum type="arabicPeriod"/>
            </a:pPr>
            <a:r>
              <a:rPr lang="en-US" b="0" i="0" u="none" strike="noStrike">
                <a:solidFill>
                  <a:srgbClr val="161616"/>
                </a:solidFill>
                <a:effectLst/>
                <a:latin typeface="Segoe UI" panose="020B0502040204020203" pitchFamily="34" charset="0"/>
                <a:hlinkClick r:id="rId8"/>
              </a:rPr>
              <a:t>Using message roles in chat completion prompts</a:t>
            </a:r>
            <a:endParaRPr lang="en-US" b="0" i="0">
              <a:solidFill>
                <a:srgbClr val="161616"/>
              </a:solidFill>
              <a:effectLst/>
              <a:latin typeface="Segoe UI" panose="020B0502040204020203" pitchFamily="34" charset="0"/>
            </a:endParaRPr>
          </a:p>
          <a:p>
            <a:pPr algn="l">
              <a:buFont typeface="+mj-lt"/>
              <a:buAutoNum type="arabicPeriod"/>
            </a:pPr>
            <a:r>
              <a:rPr lang="en-US" b="0" i="0" u="none" strike="noStrike">
                <a:solidFill>
                  <a:srgbClr val="161616"/>
                </a:solidFill>
                <a:effectLst/>
                <a:latin typeface="Segoe UI" panose="020B0502040204020203" pitchFamily="34" charset="0"/>
                <a:hlinkClick r:id="rId9"/>
              </a:rPr>
              <a:t>Give your AI words of encouragement</a:t>
            </a:r>
            <a:endParaRPr lang="en-US" b="0" i="0">
              <a:solidFill>
                <a:srgbClr val="161616"/>
              </a:solidFill>
              <a:effectLst/>
              <a:latin typeface="Segoe UI" panose="020B0502040204020203" pitchFamily="34" charset="0"/>
            </a:endParaRPr>
          </a:p>
          <a:p>
            <a:endParaRPr lang="en-US" b="0" i="0">
              <a:solidFill>
                <a:srgbClr val="161616"/>
              </a:solidFill>
              <a:effectLst/>
              <a:latin typeface="Segoe UI" panose="020B0502040204020203" pitchFamily="34" charset="0"/>
            </a:endParaRPr>
          </a:p>
          <a:p>
            <a:endParaRPr lang="en-US" b="0" i="0">
              <a:solidFill>
                <a:srgbClr val="161616"/>
              </a:solidFill>
              <a:effectLst/>
              <a:latin typeface="Segoe UI" panose="020B0502040204020203" pitchFamily="34" charset="0"/>
            </a:endParaRPr>
          </a:p>
          <a:p>
            <a:r>
              <a:rPr lang="en-US"/>
              <a:t>https://learn.microsoft.com/en-us/semantic-kernel/prompts/#prompt-engineering-a-new-career</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0BCC5A8-CB9F-4C18-83E3-C4C0838CF21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5/23/2024 12:47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784230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xml"/><Relationship Id="rId4" Type="http://schemas.microsoft.com/office/2007/relationships/hdphoto" Target="../media/hdphoto2.wdp"/></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SP Masters Program - Copilot title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D88F72-9E5E-E54F-FF24-1FA052D608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578355" y="-1"/>
            <a:ext cx="9613645" cy="6858000"/>
          </a:xfrm>
          <a:prstGeom prst="rect">
            <a:avLst/>
          </a:prstGeom>
        </p:spPr>
      </p:pic>
      <p:sp>
        <p:nvSpPr>
          <p:cNvPr id="11" name="Cutout">
            <a:extLst>
              <a:ext uri="{FF2B5EF4-FFF2-40B4-BE49-F238E27FC236}">
                <a16:creationId xmlns:a16="http://schemas.microsoft.com/office/drawing/2014/main" id="{DD82A0A3-899A-8692-44AF-1DC6A15EDFA7}"/>
              </a:ext>
              <a:ext uri="{C183D7F6-B498-43B3-948B-1728B52AA6E4}">
                <adec:decorative xmlns:adec="http://schemas.microsoft.com/office/drawing/2017/decorative" val="1"/>
              </a:ext>
            </a:extLst>
          </p:cNvPr>
          <p:cNvSpPr txBox="1">
            <a:spLocks/>
          </p:cNvSpPr>
          <p:nvPr/>
        </p:nvSpPr>
        <p:spPr>
          <a:xfrm>
            <a:off x="0" y="-1"/>
            <a:ext cx="8638094" cy="6858000"/>
          </a:xfrm>
          <a:custGeom>
            <a:avLst/>
            <a:gdLst>
              <a:gd name="connsiteX0" fmla="*/ 0 w 8638094"/>
              <a:gd name="connsiteY0" fmla="*/ 0 h 6858000"/>
              <a:gd name="connsiteX1" fmla="*/ 8638094 w 8638094"/>
              <a:gd name="connsiteY1" fmla="*/ 0 h 6858000"/>
              <a:gd name="connsiteX2" fmla="*/ 5227281 w 8638094"/>
              <a:gd name="connsiteY2" fmla="*/ 3078405 h 6858000"/>
              <a:gd name="connsiteX3" fmla="*/ 5209581 w 8638094"/>
              <a:gd name="connsiteY3" fmla="*/ 3429001 h 6858000"/>
              <a:gd name="connsiteX4" fmla="*/ 5209580 w 8638094"/>
              <a:gd name="connsiteY4" fmla="*/ 3429000 h 6858000"/>
              <a:gd name="connsiteX5" fmla="*/ 5209580 w 8638094"/>
              <a:gd name="connsiteY5" fmla="*/ 3429001 h 6858000"/>
              <a:gd name="connsiteX6" fmla="*/ 5209581 w 8638094"/>
              <a:gd name="connsiteY6" fmla="*/ 3429001 h 6858000"/>
              <a:gd name="connsiteX7" fmla="*/ 5227281 w 8638094"/>
              <a:gd name="connsiteY7" fmla="*/ 3779595 h 6858000"/>
              <a:gd name="connsiteX8" fmla="*/ 8638094 w 8638094"/>
              <a:gd name="connsiteY8" fmla="*/ 6858000 h 6858000"/>
              <a:gd name="connsiteX9" fmla="*/ 0 w 8638094"/>
              <a:gd name="connsiteY9" fmla="*/ 6858000 h 6858000"/>
              <a:gd name="connsiteX10" fmla="*/ 0 w 8638094"/>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38094" h="6858000">
                <a:moveTo>
                  <a:pt x="0" y="0"/>
                </a:moveTo>
                <a:lnTo>
                  <a:pt x="8638094" y="0"/>
                </a:lnTo>
                <a:cubicBezTo>
                  <a:pt x="6862923" y="0"/>
                  <a:pt x="5402856" y="1349311"/>
                  <a:pt x="5227281" y="3078405"/>
                </a:cubicBezTo>
                <a:lnTo>
                  <a:pt x="5209581" y="3429001"/>
                </a:lnTo>
                <a:lnTo>
                  <a:pt x="5209580" y="3429000"/>
                </a:lnTo>
                <a:lnTo>
                  <a:pt x="5209580" y="3429001"/>
                </a:lnTo>
                <a:lnTo>
                  <a:pt x="5209581" y="3429001"/>
                </a:lnTo>
                <a:lnTo>
                  <a:pt x="5227281" y="3779595"/>
                </a:lnTo>
                <a:cubicBezTo>
                  <a:pt x="5402856" y="5508690"/>
                  <a:pt x="6862923" y="6858000"/>
                  <a:pt x="8638094" y="6858000"/>
                </a:cubicBezTo>
                <a:lnTo>
                  <a:pt x="0" y="6858000"/>
                </a:lnTo>
                <a:lnTo>
                  <a:pt x="0" y="0"/>
                </a:lnTo>
                <a:close/>
              </a:path>
            </a:pathLst>
          </a:custGeom>
          <a:blipFill dpi="0" rotWithShape="1">
            <a:blip r:embed="rId3"/>
            <a:srcRect/>
            <a:tile tx="0" ty="0" sx="100000" sy="100000" flip="none" algn="tl"/>
          </a:blipFill>
        </p:spPr>
        <p:txBody>
          <a:bodyPr vert="horz" wrap="square" lIns="0" tIns="2011680" rIns="0" bIns="0" rtlCol="0" anchor="t" anchorCtr="0">
            <a:noAutofit/>
          </a:bodyPr>
          <a:lst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lang="en-US" sz="1600" b="1" kern="1200" spc="0" baseline="0">
                <a:solidFill>
                  <a:srgbClr val="000000"/>
                </a:solidFill>
                <a:latin typeface="+mn-lt"/>
                <a:ea typeface="+mn-ea"/>
                <a:cs typeface="Segoe UI" panose="020B0502040204020203" pitchFamily="34" charset="0"/>
              </a:defRPr>
            </a:lvl1pPr>
            <a:lvl2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200025" marR="0" indent="-200025" algn="l" defTabSz="932742" rtl="0" eaLnBrk="1" fontAlgn="auto" latinLnBrk="0" hangingPunct="1">
              <a:lnSpc>
                <a:spcPct val="100000"/>
              </a:lnSpc>
              <a:spcBef>
                <a:spcPts val="6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402336"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4pPr>
            <a:lvl5pPr marL="603504" marR="0" indent="-20116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defRPr/>
            </a:pPr>
            <a:endParaRPr lang="en-US"/>
          </a:p>
        </p:txBody>
      </p:sp>
      <p:pic>
        <p:nvPicPr>
          <p:cNvPr id="7" name="MS logo gray - EMF">
            <a:extLst>
              <a:ext uri="{FF2B5EF4-FFF2-40B4-BE49-F238E27FC236}">
                <a16:creationId xmlns:a16="http://schemas.microsoft.com/office/drawing/2014/main" id="{3A9922AE-499A-8913-51FD-060B72D0BE0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black">
          <a:xfrm>
            <a:off x="283297" y="281709"/>
            <a:ext cx="2440148" cy="902855"/>
          </a:xfrm>
          <a:prstGeom prst="rect">
            <a:avLst/>
          </a:prstGeom>
        </p:spPr>
      </p:pic>
      <p:sp>
        <p:nvSpPr>
          <p:cNvPr id="9" name="Title 1">
            <a:extLst>
              <a:ext uri="{FF2B5EF4-FFF2-40B4-BE49-F238E27FC236}">
                <a16:creationId xmlns:a16="http://schemas.microsoft.com/office/drawing/2014/main" id="{0B916564-33C2-CD0E-E05A-76907EB69EDD}"/>
              </a:ext>
            </a:extLst>
          </p:cNvPr>
          <p:cNvSpPr>
            <a:spLocks noGrp="1"/>
          </p:cNvSpPr>
          <p:nvPr>
            <p:ph type="title" hasCustomPrompt="1"/>
          </p:nvPr>
        </p:nvSpPr>
        <p:spPr>
          <a:xfrm>
            <a:off x="588263" y="2425541"/>
            <a:ext cx="4167887" cy="1107996"/>
          </a:xfrm>
        </p:spPr>
        <p:txBody>
          <a:bodyPr anchor="b" anchorCtr="0">
            <a:spAutoFit/>
          </a:bodyPr>
          <a:lstStyle>
            <a:lvl1pPr>
              <a:defRPr sz="3600">
                <a:solidFill>
                  <a:schemeClr val="tx1"/>
                </a:solidFill>
              </a:defRPr>
            </a:lvl1pPr>
          </a:lstStyle>
          <a:p>
            <a:r>
              <a:rPr lang="en-US"/>
              <a:t>Event name or presentation title </a:t>
            </a:r>
          </a:p>
        </p:txBody>
      </p:sp>
      <p:sp>
        <p:nvSpPr>
          <p:cNvPr id="10" name="Text Placeholder 4">
            <a:extLst>
              <a:ext uri="{FF2B5EF4-FFF2-40B4-BE49-F238E27FC236}">
                <a16:creationId xmlns:a16="http://schemas.microsoft.com/office/drawing/2014/main" id="{3DE2905F-5DD9-A6E6-9622-A302EC289098}"/>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272455648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9" name="Picture 8" descr="A close-up of a ribbon&#10;&#10;Description automatically generated">
            <a:extLst>
              <a:ext uri="{FF2B5EF4-FFF2-40B4-BE49-F238E27FC236}">
                <a16:creationId xmlns:a16="http://schemas.microsoft.com/office/drawing/2014/main" id="{3DFB8910-004E-5257-D4F0-2E102B05E2EA}"/>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0721EC1-7566-DFFB-C03A-C7A44D51FCFF}"/>
              </a:ext>
            </a:extLst>
          </p:cNvPr>
          <p:cNvSpPr/>
          <p:nvPr userDrawn="1"/>
        </p:nvSpPr>
        <p:spPr bwMode="auto">
          <a:xfrm>
            <a:off x="0" y="4956629"/>
            <a:ext cx="12192000" cy="1901371"/>
          </a:xfrm>
          <a:prstGeom prst="rect">
            <a:avLst/>
          </a:prstGeom>
          <a:gradFill flip="none" rotWithShape="1">
            <a:gsLst>
              <a:gs pos="26000">
                <a:schemeClr val="bg1">
                  <a:alpha val="0"/>
                </a:schemeClr>
              </a:gs>
              <a:gs pos="70000">
                <a:schemeClr val="bg1">
                  <a:alpha val="60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F4893ABC-107F-B31B-E972-89AFC69CADE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30">
            <a:extLst>
              <a:ext uri="{FF2B5EF4-FFF2-40B4-BE49-F238E27FC236}">
                <a16:creationId xmlns:a16="http://schemas.microsoft.com/office/drawing/2014/main" id="{84B0C639-5BCA-0F37-5E23-B3B0DB2F85DC}"/>
              </a:ext>
              <a:ext uri="{C183D7F6-B498-43B3-948B-1728B52AA6E4}">
                <adec:decorative xmlns:adec="http://schemas.microsoft.com/office/drawing/2017/decorative" val="1"/>
              </a:ext>
            </a:extLst>
          </p:cNvPr>
          <p:cNvSpPr/>
          <p:nvPr userDrawn="1"/>
        </p:nvSpPr>
        <p:spPr bwMode="auto">
          <a:xfrm>
            <a:off x="333829" y="1083365"/>
            <a:ext cx="11575142" cy="4741400"/>
          </a:xfrm>
          <a:prstGeom prst="roundRect">
            <a:avLst>
              <a:gd name="adj" fmla="val 3266"/>
            </a:avLst>
          </a:prstGeom>
          <a:solidFill>
            <a:schemeClr val="bg1">
              <a:alpha val="53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914400">
              <a:lnSpc>
                <a:spcPct val="90000"/>
              </a:lnSpc>
              <a:spcBef>
                <a:spcPts val="600"/>
              </a:spcBef>
              <a:spcAft>
                <a:spcPts val="600"/>
              </a:spcAft>
              <a:buClr>
                <a:srgbClr val="243A5E"/>
              </a:buClr>
              <a:buSzPct val="110000"/>
            </a:pPr>
            <a:endParaRPr lang="en-US" sz="1200">
              <a:solidFill>
                <a:srgbClr val="000000"/>
              </a:solidFill>
              <a:latin typeface="Segoe UI" panose="020B0502040204020203" pitchFamily="34" charset="0"/>
              <a:cs typeface="Segoe UI Semibold" panose="020B0702040204020203"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7" y="1789348"/>
            <a:ext cx="2631320" cy="430887"/>
          </a:xfrm>
        </p:spPr>
        <p:txBody>
          <a:bodyPr anchor="t"/>
          <a:lstStyle>
            <a:lvl1pPr>
              <a:defRPr sz="2800" b="1" i="0">
                <a:solidFill>
                  <a:schemeClr val="accent2"/>
                </a:solidFill>
                <a:latin typeface="+mj-lt"/>
                <a:cs typeface="Segoe UI Semibold" panose="020B0502040204020203" pitchFamily="34" charset="0"/>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3593054" y="1789348"/>
            <a:ext cx="8016334" cy="3858416"/>
          </a:xfrm>
        </p:spPr>
        <p:txBody>
          <a:bodyPr numCol="2" anchor="t"/>
          <a:lstStyle>
            <a:lvl1pPr marL="231775" indent="-231775">
              <a:spcBef>
                <a:spcPts val="600"/>
              </a:spcBef>
              <a:spcAft>
                <a:spcPts val="600"/>
              </a:spcAft>
              <a:buFont typeface="Wingdings" panose="05000000000000000000" pitchFamily="2" charset="2"/>
              <a:buChar char=""/>
              <a:defRPr>
                <a:solidFill>
                  <a:schemeClr val="tx1"/>
                </a:solidFill>
                <a:latin typeface="+mn-lt"/>
              </a:defRPr>
            </a:lvl1pPr>
          </a:lstStyle>
          <a:p>
            <a:pPr lvl="0"/>
            <a:r>
              <a:rPr lang="en-US"/>
              <a:t>Click to edit Master text styles</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3593054" y="1498836"/>
            <a:ext cx="8016334"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1498836"/>
            <a:ext cx="2631320"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555410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pic>
        <p:nvPicPr>
          <p:cNvPr id="7" name="Picture 6" descr="A close up of a glass object&#10;&#10;Description automatically generated">
            <a:extLst>
              <a:ext uri="{FF2B5EF4-FFF2-40B4-BE49-F238E27FC236}">
                <a16:creationId xmlns:a16="http://schemas.microsoft.com/office/drawing/2014/main" id="{202B506A-483A-ADB6-D6D1-C736D738F1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Freeform: Shape 4">
            <a:extLst>
              <a:ext uri="{FF2B5EF4-FFF2-40B4-BE49-F238E27FC236}">
                <a16:creationId xmlns:a16="http://schemas.microsoft.com/office/drawing/2014/main" id="{DEBD55BF-62EF-ED92-3650-C400F8B9569D}"/>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gradFill flip="none" rotWithShape="1">
            <a:gsLst>
              <a:gs pos="89000">
                <a:schemeClr val="bg1">
                  <a:alpha val="69000"/>
                </a:schemeClr>
              </a:gs>
              <a:gs pos="100000">
                <a:schemeClr val="bg1">
                  <a:alpha val="92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2" name="Title 1"/>
          <p:cNvSpPr>
            <a:spLocks noGrp="1"/>
          </p:cNvSpPr>
          <p:nvPr>
            <p:ph type="title" hasCustomPrompt="1"/>
          </p:nvPr>
        </p:nvSpPr>
        <p:spPr>
          <a:xfrm>
            <a:off x="1248938" y="3182778"/>
            <a:ext cx="5229922" cy="492443"/>
          </a:xfrm>
        </p:spPr>
        <p:txBody>
          <a:bodyPr wrap="square" rIns="0" anchor="ctr" anchorCtr="0">
            <a:spAutoFit/>
          </a:bodyPr>
          <a:lstStyle>
            <a:lvl1pPr>
              <a:lnSpc>
                <a:spcPct val="100000"/>
              </a:lnSpc>
              <a:defRPr sz="3200" b="0" spc="-49" baseline="0">
                <a:solidFill>
                  <a:srgbClr val="000000"/>
                </a:solidFill>
                <a:latin typeface="+mj-lt"/>
                <a:cs typeface="Segoe UI Semilight" panose="020B0402040204020203" pitchFamily="34" charset="0"/>
              </a:defRPr>
            </a:lvl1pPr>
          </a:lstStyle>
          <a:p>
            <a:r>
              <a:rPr lang="en-US"/>
              <a:t>Divider slide</a:t>
            </a:r>
          </a:p>
        </p:txBody>
      </p:sp>
    </p:spTree>
    <p:extLst>
      <p:ext uri="{BB962C8B-B14F-4D97-AF65-F5344CB8AC3E}">
        <p14:creationId xmlns:p14="http://schemas.microsoft.com/office/powerpoint/2010/main" val="216887962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No backgound - title only">
    <p:spTree>
      <p:nvGrpSpPr>
        <p:cNvPr id="1" name=""/>
        <p:cNvGrpSpPr/>
        <p:nvPr/>
      </p:nvGrpSpPr>
      <p:grpSpPr>
        <a:xfrm>
          <a:off x="0" y="0"/>
          <a:ext cx="0" cy="0"/>
          <a:chOff x="0" y="0"/>
          <a:chExt cx="0" cy="0"/>
        </a:xfrm>
      </p:grpSpPr>
      <p:pic>
        <p:nvPicPr>
          <p:cNvPr id="4" name="Picture 3" descr="A blurry image of a person's hand&#10;&#10;Description automatically generated">
            <a:extLst>
              <a:ext uri="{FF2B5EF4-FFF2-40B4-BE49-F238E27FC236}">
                <a16:creationId xmlns:a16="http://schemas.microsoft.com/office/drawing/2014/main" id="{3F20055C-12D9-5C48-BC85-FE7DCECB46C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5" name="Title 4">
            <a:extLst>
              <a:ext uri="{FF2B5EF4-FFF2-40B4-BE49-F238E27FC236}">
                <a16:creationId xmlns:a16="http://schemas.microsoft.com/office/drawing/2014/main" id="{90A9B380-75A5-7CED-05A1-1EC949DF36A8}"/>
              </a:ext>
            </a:extLst>
          </p:cNvPr>
          <p:cNvSpPr>
            <a:spLocks noGrp="1"/>
          </p:cNvSpPr>
          <p:nvPr userDrawn="1">
            <p:ph type="title"/>
          </p:nvPr>
        </p:nvSpPr>
        <p:spPr>
          <a:xfrm>
            <a:off x="574816" y="2998113"/>
            <a:ext cx="5063984" cy="984885"/>
          </a:xfrm>
        </p:spPr>
        <p:txBody>
          <a:bodyPr/>
          <a:lstStyle>
            <a:lvl1pPr>
              <a:defRPr sz="3200">
                <a:solidFill>
                  <a:schemeClr val="accent2"/>
                </a:solidFill>
              </a:defRPr>
            </a:lvl1pPr>
          </a:lstStyle>
          <a:p>
            <a:r>
              <a:rPr lang="en-US"/>
              <a:t>Click to edit Master title style</a:t>
            </a:r>
          </a:p>
        </p:txBody>
      </p:sp>
      <p:pic>
        <p:nvPicPr>
          <p:cNvPr id="19" name="Picture Placeholder 12" descr="Smiling woman using laptop">
            <a:extLst>
              <a:ext uri="{FF2B5EF4-FFF2-40B4-BE49-F238E27FC236}">
                <a16:creationId xmlns:a16="http://schemas.microsoft.com/office/drawing/2014/main" id="{A2DBEBFD-A42A-83EF-20FD-B4DEA689B7EC}"/>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6096000" y="0"/>
            <a:ext cx="6096000" cy="6692899"/>
          </a:xfrm>
          <a:custGeom>
            <a:avLst/>
            <a:gdLst>
              <a:gd name="connsiteX0" fmla="*/ 0 w 6096000"/>
              <a:gd name="connsiteY0" fmla="*/ 0 h 6692899"/>
              <a:gd name="connsiteX1" fmla="*/ 6096000 w 6096000"/>
              <a:gd name="connsiteY1" fmla="*/ 0 h 6692899"/>
              <a:gd name="connsiteX2" fmla="*/ 6096000 w 6096000"/>
              <a:gd name="connsiteY2" fmla="*/ 6692899 h 6692899"/>
              <a:gd name="connsiteX3" fmla="*/ 1181405 w 6096000"/>
              <a:gd name="connsiteY3" fmla="*/ 6692899 h 6692899"/>
              <a:gd name="connsiteX4" fmla="*/ 0 w 6096000"/>
              <a:gd name="connsiteY4" fmla="*/ 5511494 h 669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692899">
                <a:moveTo>
                  <a:pt x="0" y="0"/>
                </a:moveTo>
                <a:lnTo>
                  <a:pt x="6096000" y="0"/>
                </a:lnTo>
                <a:lnTo>
                  <a:pt x="6096000" y="6692899"/>
                </a:lnTo>
                <a:lnTo>
                  <a:pt x="1181405" y="6692899"/>
                </a:lnTo>
                <a:cubicBezTo>
                  <a:pt x="528933" y="6692899"/>
                  <a:pt x="0" y="6163966"/>
                  <a:pt x="0" y="5511494"/>
                </a:cubicBezTo>
                <a:close/>
              </a:path>
            </a:pathLst>
          </a:custGeom>
        </p:spPr>
      </p:pic>
      <p:sp>
        <p:nvSpPr>
          <p:cNvPr id="7" name="Rectangle 6">
            <a:extLst>
              <a:ext uri="{FF2B5EF4-FFF2-40B4-BE49-F238E27FC236}">
                <a16:creationId xmlns:a16="http://schemas.microsoft.com/office/drawing/2014/main" id="{1F6D4A09-38E0-4150-617F-2150E0FAC774}"/>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3730398"/>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vider_2">
    <p:spTree>
      <p:nvGrpSpPr>
        <p:cNvPr id="1" name=""/>
        <p:cNvGrpSpPr/>
        <p:nvPr/>
      </p:nvGrpSpPr>
      <p:grpSpPr>
        <a:xfrm>
          <a:off x="0" y="0"/>
          <a:ext cx="0" cy="0"/>
          <a:chOff x="0" y="0"/>
          <a:chExt cx="0" cy="0"/>
        </a:xfrm>
      </p:grpSpPr>
      <p:pic>
        <p:nvPicPr>
          <p:cNvPr id="3" name="Picture 2" descr="A close up of a glass object&#10;&#10;Description automatically generated">
            <a:extLst>
              <a:ext uri="{FF2B5EF4-FFF2-40B4-BE49-F238E27FC236}">
                <a16:creationId xmlns:a16="http://schemas.microsoft.com/office/drawing/2014/main" id="{7FA841F1-8E81-2937-76CC-2118FF3FC43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11" t="10609" r="1529" b="6823"/>
          <a:stretch/>
        </p:blipFill>
        <p:spPr>
          <a:xfrm>
            <a:off x="0" y="0"/>
            <a:ext cx="12192000" cy="6858000"/>
          </a:xfrm>
          <a:prstGeom prst="rect">
            <a:avLst/>
          </a:prstGeom>
        </p:spPr>
      </p:pic>
      <p:sp>
        <p:nvSpPr>
          <p:cNvPr id="4" name="Freeform: Shape 3">
            <a:extLst>
              <a:ext uri="{FF2B5EF4-FFF2-40B4-BE49-F238E27FC236}">
                <a16:creationId xmlns:a16="http://schemas.microsoft.com/office/drawing/2014/main" id="{F3CCB3F9-433B-EA43-176B-A9B99587601E}"/>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gradFill flip="none" rotWithShape="1">
            <a:gsLst>
              <a:gs pos="89000">
                <a:schemeClr val="bg1">
                  <a:alpha val="69000"/>
                </a:schemeClr>
              </a:gs>
              <a:gs pos="100000">
                <a:schemeClr val="bg1">
                  <a:alpha val="92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5" name="Title 1">
            <a:extLst>
              <a:ext uri="{FF2B5EF4-FFF2-40B4-BE49-F238E27FC236}">
                <a16:creationId xmlns:a16="http://schemas.microsoft.com/office/drawing/2014/main" id="{45FBEF05-44CE-10D3-01F5-40B6347F4A39}"/>
              </a:ext>
            </a:extLst>
          </p:cNvPr>
          <p:cNvSpPr>
            <a:spLocks noGrp="1"/>
          </p:cNvSpPr>
          <p:nvPr>
            <p:ph type="title" hasCustomPrompt="1"/>
          </p:nvPr>
        </p:nvSpPr>
        <p:spPr>
          <a:xfrm>
            <a:off x="1248938" y="3182778"/>
            <a:ext cx="5229922" cy="492443"/>
          </a:xfrm>
        </p:spPr>
        <p:txBody>
          <a:bodyPr wrap="square" rIns="0" anchor="ctr" anchorCtr="0">
            <a:spAutoFit/>
          </a:bodyPr>
          <a:lstStyle>
            <a:lvl1pPr>
              <a:lnSpc>
                <a:spcPct val="100000"/>
              </a:lnSpc>
              <a:defRPr sz="3200" b="0" spc="-49" baseline="0">
                <a:solidFill>
                  <a:srgbClr val="000000"/>
                </a:solidFill>
                <a:latin typeface="+mj-lt"/>
                <a:cs typeface="Segoe UI Semilight" panose="020B0402040204020203" pitchFamily="34" charset="0"/>
              </a:defRPr>
            </a:lvl1pPr>
          </a:lstStyle>
          <a:p>
            <a:r>
              <a:rPr lang="en-US"/>
              <a:t>Divider slide</a:t>
            </a:r>
          </a:p>
        </p:txBody>
      </p:sp>
    </p:spTree>
    <p:custDataLst>
      <p:tags r:id="rId1"/>
    </p:custDataLst>
    <p:extLst>
      <p:ext uri="{BB962C8B-B14F-4D97-AF65-F5344CB8AC3E}">
        <p14:creationId xmlns:p14="http://schemas.microsoft.com/office/powerpoint/2010/main" val="110871805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slide">
    <p:bg>
      <p:bgPr>
        <a:solidFill>
          <a:srgbClr val="E8E6D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D1096F-1307-5006-527D-D3AF4C75C5EF}"/>
              </a:ext>
              <a:ext uri="{C183D7F6-B498-43B3-948B-1728B52AA6E4}">
                <adec:decorative xmlns:adec="http://schemas.microsoft.com/office/drawing/2017/decorative" val="1"/>
              </a:ext>
            </a:extLst>
          </p:cNvPr>
          <p:cNvPicPr>
            <a:picLocks noChangeAspect="1"/>
          </p:cNvPicPr>
          <p:nvPr userDrawn="1"/>
        </p:nvPicPr>
        <p:blipFill rotWithShape="1">
          <a:blip r:embed="rId2"/>
          <a:srcRect r="19824"/>
          <a:stretch/>
        </p:blipFill>
        <p:spPr>
          <a:xfrm>
            <a:off x="2417010" y="0"/>
            <a:ext cx="9774990" cy="6858000"/>
          </a:xfrm>
          <a:prstGeom prst="rect">
            <a:avLst/>
          </a:prstGeom>
        </p:spPr>
      </p:pic>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6345239"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Tree>
    <p:extLst>
      <p:ext uri="{BB962C8B-B14F-4D97-AF65-F5344CB8AC3E}">
        <p14:creationId xmlns:p14="http://schemas.microsoft.com/office/powerpoint/2010/main" val="5607589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column_Callou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11044938" cy="492443"/>
          </a:xfrm>
        </p:spPr>
        <p:txBody>
          <a:bodyPr/>
          <a:lstStyle>
            <a:lvl1pPr>
              <a:defRPr sz="3200" b="0" i="0">
                <a:solidFill>
                  <a:schemeClr val="tx1"/>
                </a:solidFill>
                <a:latin typeface="+mj-lt"/>
                <a:cs typeface="Segoe UI Semibold" panose="020B0502040204020203" pitchFamily="34" charset="0"/>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A07B0D1-31C1-C209-CE85-DD1D42B62A74}"/>
              </a:ext>
            </a:extLst>
          </p:cNvPr>
          <p:cNvSpPr>
            <a:spLocks noGrp="1"/>
          </p:cNvSpPr>
          <p:nvPr>
            <p:ph type="pic" sz="quarter" idx="20" hasCustomPrompt="1"/>
          </p:nvPr>
        </p:nvSpPr>
        <p:spPr bwMode="ltGray">
          <a:xfrm>
            <a:off x="4064000" y="1581150"/>
            <a:ext cx="7535862" cy="4430720"/>
          </a:xfrm>
          <a:prstGeom prst="rect">
            <a:avLst/>
          </a:prstGeom>
          <a:solidFill>
            <a:srgbClr val="F4F4F7"/>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6" name="Text Placeholder 11">
            <a:extLst>
              <a:ext uri="{FF2B5EF4-FFF2-40B4-BE49-F238E27FC236}">
                <a16:creationId xmlns:a16="http://schemas.microsoft.com/office/drawing/2014/main" id="{BA3E60F0-F025-04E8-0E46-71699A62E435}"/>
              </a:ext>
            </a:extLst>
          </p:cNvPr>
          <p:cNvSpPr>
            <a:spLocks noGrp="1"/>
          </p:cNvSpPr>
          <p:nvPr>
            <p:ph type="body" sz="quarter" idx="16"/>
          </p:nvPr>
        </p:nvSpPr>
        <p:spPr>
          <a:xfrm>
            <a:off x="584200" y="1594155"/>
            <a:ext cx="317414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8" name="Text Placeholder 3">
            <a:extLst>
              <a:ext uri="{FF2B5EF4-FFF2-40B4-BE49-F238E27FC236}">
                <a16:creationId xmlns:a16="http://schemas.microsoft.com/office/drawing/2014/main" id="{4D105096-7BC3-1383-8EE1-744002B706B2}"/>
              </a:ext>
            </a:extLst>
          </p:cNvPr>
          <p:cNvSpPr>
            <a:spLocks noGrp="1"/>
          </p:cNvSpPr>
          <p:nvPr>
            <p:ph type="body" sz="quarter" idx="15"/>
          </p:nvPr>
        </p:nvSpPr>
        <p:spPr>
          <a:xfrm>
            <a:off x="586389" y="2085764"/>
            <a:ext cx="31728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6431574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0">
          <p15:clr>
            <a:srgbClr val="954F72"/>
          </p15:clr>
        </p15:guide>
        <p15:guide id="6" pos="1372">
          <p15:clr>
            <a:srgbClr val="954F72"/>
          </p15:clr>
        </p15:guide>
        <p15:guide id="7" pos="1560">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20">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column_Text_with Subhead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11011600" cy="492443"/>
          </a:xfrm>
        </p:spPr>
        <p:txBody>
          <a:bodyPr/>
          <a:lstStyle>
            <a:lvl1pPr>
              <a:defRPr sz="3200" b="0" i="0">
                <a:solidFill>
                  <a:schemeClr val="tx1"/>
                </a:solidFill>
                <a:latin typeface="+mj-lt"/>
                <a:cs typeface="Segoe UI Semibold" panose="020B0502040204020203" pitchFamily="34" charset="0"/>
              </a:defRPr>
            </a:lvl1pPr>
          </a:lstStyle>
          <a:p>
            <a:r>
              <a:rPr lang="en-US"/>
              <a:t>Click to edit Master title style</a:t>
            </a:r>
          </a:p>
        </p:txBody>
      </p:sp>
      <p:sp>
        <p:nvSpPr>
          <p:cNvPr id="7" name="Text Placeholder 11">
            <a:extLst>
              <a:ext uri="{FF2B5EF4-FFF2-40B4-BE49-F238E27FC236}">
                <a16:creationId xmlns:a16="http://schemas.microsoft.com/office/drawing/2014/main" id="{B99DE518-C598-A940-A59E-AD0A05432BA4}"/>
              </a:ext>
            </a:extLst>
          </p:cNvPr>
          <p:cNvSpPr>
            <a:spLocks noGrp="1"/>
          </p:cNvSpPr>
          <p:nvPr>
            <p:ph type="body" sz="quarter" idx="16"/>
          </p:nvPr>
        </p:nvSpPr>
        <p:spPr>
          <a:xfrm>
            <a:off x="584200" y="1594155"/>
            <a:ext cx="5219700" cy="338554"/>
          </a:xfrm>
          <a:prstGeom prst="rect">
            <a:avLst/>
          </a:prstGeo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24E25ABE-71E1-BA48-6C8C-383755934901}"/>
              </a:ext>
            </a:extLst>
          </p:cNvPr>
          <p:cNvSpPr>
            <a:spLocks noGrp="1"/>
          </p:cNvSpPr>
          <p:nvPr>
            <p:ph type="body" sz="quarter" idx="15"/>
          </p:nvPr>
        </p:nvSpPr>
        <p:spPr>
          <a:xfrm>
            <a:off x="586390" y="2085764"/>
            <a:ext cx="5217510"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8" name="Text Placeholder 11">
            <a:extLst>
              <a:ext uri="{FF2B5EF4-FFF2-40B4-BE49-F238E27FC236}">
                <a16:creationId xmlns:a16="http://schemas.microsoft.com/office/drawing/2014/main" id="{1B7E7F6E-4D9D-5F8C-A5F0-526CA973BE99}"/>
              </a:ext>
            </a:extLst>
          </p:cNvPr>
          <p:cNvSpPr>
            <a:spLocks noGrp="1"/>
          </p:cNvSpPr>
          <p:nvPr>
            <p:ph type="body" sz="quarter" idx="19"/>
          </p:nvPr>
        </p:nvSpPr>
        <p:spPr>
          <a:xfrm>
            <a:off x="6244220" y="1594155"/>
            <a:ext cx="5219700" cy="338554"/>
          </a:xfrm>
          <a:prstGeom prst="rect">
            <a:avLst/>
          </a:prstGeo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13" name="Text Placeholder 3">
            <a:extLst>
              <a:ext uri="{FF2B5EF4-FFF2-40B4-BE49-F238E27FC236}">
                <a16:creationId xmlns:a16="http://schemas.microsoft.com/office/drawing/2014/main" id="{37DAE155-2008-5357-51E8-E6B1FA7558C2}"/>
              </a:ext>
            </a:extLst>
          </p:cNvPr>
          <p:cNvSpPr>
            <a:spLocks noGrp="1"/>
          </p:cNvSpPr>
          <p:nvPr>
            <p:ph type="body" sz="quarter" idx="20"/>
          </p:nvPr>
        </p:nvSpPr>
        <p:spPr>
          <a:xfrm>
            <a:off x="6253664" y="2085764"/>
            <a:ext cx="5187106"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5547420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8">
          <p15:clr>
            <a:srgbClr val="954F72"/>
          </p15:clr>
        </p15:guide>
        <p15:guide id="9" pos="2150">
          <p15:clr>
            <a:srgbClr val="954F72"/>
          </p15:clr>
        </p15:guide>
        <p15:guide id="10" pos="2544">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11011600" cy="492443"/>
          </a:xfrm>
        </p:spPr>
        <p:txBody>
          <a:bodyPr vert="horz" wrap="square" lIns="0" tIns="0" rIns="0" bIns="0" rtlCol="0" anchor="t">
            <a:spAutoFit/>
          </a:bodyPr>
          <a:lstStyle>
            <a:lvl1pPr>
              <a:defRPr lang="en-US" i="0" dirty="0">
                <a:cs typeface="Segoe UI Semibold" panose="020B0502040204020203" pitchFamily="34" charset="0"/>
              </a:defRPr>
            </a:lvl1pPr>
          </a:lstStyle>
          <a:p>
            <a:pPr lvl="0"/>
            <a:r>
              <a:rPr lang="en-US"/>
              <a:t>Click to edit Master title style</a:t>
            </a:r>
          </a:p>
        </p:txBody>
      </p:sp>
    </p:spTree>
    <p:extLst>
      <p:ext uri="{BB962C8B-B14F-4D97-AF65-F5344CB8AC3E}">
        <p14:creationId xmlns:p14="http://schemas.microsoft.com/office/powerpoint/2010/main" val="177767497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sub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492443"/>
          </a:xfrm>
        </p:spPr>
        <p:txBody>
          <a:bodyPr/>
          <a:lstStyle>
            <a:lvl1pPr>
              <a:defRPr sz="32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11">
            <a:extLst>
              <a:ext uri="{FF2B5EF4-FFF2-40B4-BE49-F238E27FC236}">
                <a16:creationId xmlns:a16="http://schemas.microsoft.com/office/drawing/2014/main" id="{CA4E92E8-A50E-5AB4-8891-983AC58DB6A9}"/>
              </a:ext>
            </a:extLst>
          </p:cNvPr>
          <p:cNvSpPr>
            <a:spLocks noGrp="1"/>
          </p:cNvSpPr>
          <p:nvPr>
            <p:ph type="body" sz="quarter" idx="17"/>
          </p:nvPr>
        </p:nvSpPr>
        <p:spPr>
          <a:xfrm>
            <a:off x="584199" y="1386766"/>
            <a:ext cx="11011601" cy="338554"/>
          </a:xfrm>
          <a:prstGeom prst="rect">
            <a:avLst/>
          </a:prstGeo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Tree>
    <p:extLst>
      <p:ext uri="{BB962C8B-B14F-4D97-AF65-F5344CB8AC3E}">
        <p14:creationId xmlns:p14="http://schemas.microsoft.com/office/powerpoint/2010/main" val="283606470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op horizontal photo and title">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367F0464-FA9D-1DC7-827A-17DF799B90E9}"/>
              </a:ext>
            </a:extLst>
          </p:cNvPr>
          <p:cNvSpPr>
            <a:spLocks noGrp="1"/>
          </p:cNvSpPr>
          <p:nvPr>
            <p:ph type="body" sz="quarter" idx="15"/>
          </p:nvPr>
        </p:nvSpPr>
        <p:spPr>
          <a:xfrm>
            <a:off x="586390" y="4978881"/>
            <a:ext cx="5217510"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74320" indent="-137160">
              <a:spcAft>
                <a:spcPts val="0"/>
              </a:spcAft>
              <a:buFont typeface="Arial" panose="020B0604020202020204" pitchFamily="34" charset="0"/>
              <a:buChar char="•"/>
              <a:defRPr>
                <a:solidFill>
                  <a:schemeClr val="tx1"/>
                </a:solidFill>
              </a:defRPr>
            </a:lvl2pPr>
            <a:lvl3pPr marL="411480" indent="-137160">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8" name="Text Placeholder 3">
            <a:extLst>
              <a:ext uri="{FF2B5EF4-FFF2-40B4-BE49-F238E27FC236}">
                <a16:creationId xmlns:a16="http://schemas.microsoft.com/office/drawing/2014/main" id="{51FB34ED-A66E-89F2-95F6-C0038B49554C}"/>
              </a:ext>
            </a:extLst>
          </p:cNvPr>
          <p:cNvSpPr>
            <a:spLocks noGrp="1"/>
          </p:cNvSpPr>
          <p:nvPr>
            <p:ph type="body" sz="quarter" idx="20"/>
          </p:nvPr>
        </p:nvSpPr>
        <p:spPr>
          <a:xfrm>
            <a:off x="6253664" y="4978881"/>
            <a:ext cx="5187106"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74320" indent="-137160">
              <a:spcAft>
                <a:spcPts val="0"/>
              </a:spcAft>
              <a:buFont typeface="Arial" panose="020B0604020202020204" pitchFamily="34" charset="0"/>
              <a:buChar char="•"/>
              <a:defRPr>
                <a:solidFill>
                  <a:schemeClr val="tx1"/>
                </a:solidFill>
              </a:defRPr>
            </a:lvl2pPr>
            <a:lvl3pPr marL="411480" indent="-137160">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D54F7E24-0716-000F-A23E-D45713ECDD7E}"/>
              </a:ext>
            </a:extLst>
          </p:cNvPr>
          <p:cNvSpPr>
            <a:spLocks noGrp="1"/>
          </p:cNvSpPr>
          <p:nvPr>
            <p:ph type="pic" sz="quarter" idx="21" hasCustomPrompt="1"/>
          </p:nvPr>
        </p:nvSpPr>
        <p:spPr bwMode="ltGray">
          <a:xfrm>
            <a:off x="0" y="1152766"/>
            <a:ext cx="12192000" cy="3444634"/>
          </a:xfrm>
          <a:prstGeom prst="rect">
            <a:avLst/>
          </a:prstGeom>
          <a:solidFill>
            <a:srgbClr val="F4F4F7"/>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2" name="Title 1">
            <a:extLst>
              <a:ext uri="{FF2B5EF4-FFF2-40B4-BE49-F238E27FC236}">
                <a16:creationId xmlns:a16="http://schemas.microsoft.com/office/drawing/2014/main" id="{64830DA7-1CDF-18F6-E151-AAB776959AA8}"/>
              </a:ext>
            </a:extLst>
          </p:cNvPr>
          <p:cNvSpPr>
            <a:spLocks noGrp="1"/>
          </p:cNvSpPr>
          <p:nvPr>
            <p:ph type="title"/>
          </p:nvPr>
        </p:nvSpPr>
        <p:spPr>
          <a:xfrm>
            <a:off x="588262" y="585216"/>
            <a:ext cx="11011600" cy="492443"/>
          </a:xfrm>
        </p:spPr>
        <p:txBody>
          <a:bodyPr/>
          <a:lstStyle>
            <a:lvl1pPr>
              <a:defRPr sz="32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009117095"/>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SP Masters Program - Copilot titl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D88F72-9E5E-E54F-FF24-1FA052D608B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78355" y="-1"/>
            <a:ext cx="9613645" cy="6858000"/>
          </a:xfrm>
          <a:prstGeom prst="rect">
            <a:avLst/>
          </a:prstGeom>
        </p:spPr>
      </p:pic>
      <p:sp>
        <p:nvSpPr>
          <p:cNvPr id="11" name="Cutout">
            <a:extLst>
              <a:ext uri="{FF2B5EF4-FFF2-40B4-BE49-F238E27FC236}">
                <a16:creationId xmlns:a16="http://schemas.microsoft.com/office/drawing/2014/main" id="{DD82A0A3-899A-8692-44AF-1DC6A15EDFA7}"/>
              </a:ext>
              <a:ext uri="{C183D7F6-B498-43B3-948B-1728B52AA6E4}">
                <adec:decorative xmlns:adec="http://schemas.microsoft.com/office/drawing/2017/decorative" val="1"/>
              </a:ext>
            </a:extLst>
          </p:cNvPr>
          <p:cNvSpPr txBox="1">
            <a:spLocks/>
          </p:cNvSpPr>
          <p:nvPr/>
        </p:nvSpPr>
        <p:spPr>
          <a:xfrm>
            <a:off x="0" y="-1"/>
            <a:ext cx="8638094" cy="6858000"/>
          </a:xfrm>
          <a:custGeom>
            <a:avLst/>
            <a:gdLst>
              <a:gd name="connsiteX0" fmla="*/ 0 w 8638094"/>
              <a:gd name="connsiteY0" fmla="*/ 0 h 6858000"/>
              <a:gd name="connsiteX1" fmla="*/ 8638094 w 8638094"/>
              <a:gd name="connsiteY1" fmla="*/ 0 h 6858000"/>
              <a:gd name="connsiteX2" fmla="*/ 5227281 w 8638094"/>
              <a:gd name="connsiteY2" fmla="*/ 3078405 h 6858000"/>
              <a:gd name="connsiteX3" fmla="*/ 5209581 w 8638094"/>
              <a:gd name="connsiteY3" fmla="*/ 3429001 h 6858000"/>
              <a:gd name="connsiteX4" fmla="*/ 5209580 w 8638094"/>
              <a:gd name="connsiteY4" fmla="*/ 3429000 h 6858000"/>
              <a:gd name="connsiteX5" fmla="*/ 5209580 w 8638094"/>
              <a:gd name="connsiteY5" fmla="*/ 3429001 h 6858000"/>
              <a:gd name="connsiteX6" fmla="*/ 5209581 w 8638094"/>
              <a:gd name="connsiteY6" fmla="*/ 3429001 h 6858000"/>
              <a:gd name="connsiteX7" fmla="*/ 5227281 w 8638094"/>
              <a:gd name="connsiteY7" fmla="*/ 3779595 h 6858000"/>
              <a:gd name="connsiteX8" fmla="*/ 8638094 w 8638094"/>
              <a:gd name="connsiteY8" fmla="*/ 6858000 h 6858000"/>
              <a:gd name="connsiteX9" fmla="*/ 0 w 8638094"/>
              <a:gd name="connsiteY9" fmla="*/ 6858000 h 6858000"/>
              <a:gd name="connsiteX10" fmla="*/ 0 w 8638094"/>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38094" h="6858000">
                <a:moveTo>
                  <a:pt x="0" y="0"/>
                </a:moveTo>
                <a:lnTo>
                  <a:pt x="8638094" y="0"/>
                </a:lnTo>
                <a:cubicBezTo>
                  <a:pt x="6862923" y="0"/>
                  <a:pt x="5402856" y="1349311"/>
                  <a:pt x="5227281" y="3078405"/>
                </a:cubicBezTo>
                <a:lnTo>
                  <a:pt x="5209581" y="3429001"/>
                </a:lnTo>
                <a:lnTo>
                  <a:pt x="5209580" y="3429000"/>
                </a:lnTo>
                <a:lnTo>
                  <a:pt x="5209580" y="3429001"/>
                </a:lnTo>
                <a:lnTo>
                  <a:pt x="5209581" y="3429001"/>
                </a:lnTo>
                <a:lnTo>
                  <a:pt x="5227281" y="3779595"/>
                </a:lnTo>
                <a:cubicBezTo>
                  <a:pt x="5402856" y="5508690"/>
                  <a:pt x="6862923" y="6858000"/>
                  <a:pt x="8638094" y="6858000"/>
                </a:cubicBezTo>
                <a:lnTo>
                  <a:pt x="0" y="6858000"/>
                </a:lnTo>
                <a:lnTo>
                  <a:pt x="0" y="0"/>
                </a:lnTo>
                <a:close/>
              </a:path>
            </a:pathLst>
          </a:custGeom>
          <a:blipFill dpi="0" rotWithShape="1">
            <a:blip r:embed="rId3"/>
            <a:srcRect/>
            <a:tile tx="0" ty="0" sx="100000" sy="100000" flip="none" algn="tl"/>
          </a:blipFill>
        </p:spPr>
        <p:txBody>
          <a:bodyPr vert="horz" wrap="square" lIns="0" tIns="2011680" rIns="0" bIns="0" rtlCol="0" anchor="t" anchorCtr="0">
            <a:noAutofit/>
          </a:bodyPr>
          <a:lst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lang="en-US" sz="1600" b="1" kern="1200" spc="0" baseline="0">
                <a:solidFill>
                  <a:srgbClr val="000000"/>
                </a:solidFill>
                <a:latin typeface="+mn-lt"/>
                <a:ea typeface="+mn-ea"/>
                <a:cs typeface="Segoe UI" panose="020B0502040204020203" pitchFamily="34" charset="0"/>
              </a:defRPr>
            </a:lvl1pPr>
            <a:lvl2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200025" marR="0" indent="-200025" algn="l" defTabSz="932742" rtl="0" eaLnBrk="1" fontAlgn="auto" latinLnBrk="0" hangingPunct="1">
              <a:lnSpc>
                <a:spcPct val="100000"/>
              </a:lnSpc>
              <a:spcBef>
                <a:spcPts val="6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402336"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4pPr>
            <a:lvl5pPr marL="603504" marR="0" indent="-20116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defRPr/>
            </a:pPr>
            <a:endParaRPr lang="en-US"/>
          </a:p>
        </p:txBody>
      </p:sp>
      <p:sp>
        <p:nvSpPr>
          <p:cNvPr id="9" name="Title 1">
            <a:extLst>
              <a:ext uri="{FF2B5EF4-FFF2-40B4-BE49-F238E27FC236}">
                <a16:creationId xmlns:a16="http://schemas.microsoft.com/office/drawing/2014/main" id="{0B916564-33C2-CD0E-E05A-76907EB69EDD}"/>
              </a:ext>
            </a:extLst>
          </p:cNvPr>
          <p:cNvSpPr>
            <a:spLocks noGrp="1"/>
          </p:cNvSpPr>
          <p:nvPr>
            <p:ph type="title" hasCustomPrompt="1"/>
          </p:nvPr>
        </p:nvSpPr>
        <p:spPr>
          <a:xfrm>
            <a:off x="588263" y="2425541"/>
            <a:ext cx="4167887" cy="1107996"/>
          </a:xfrm>
        </p:spPr>
        <p:txBody>
          <a:bodyPr anchor="b" anchorCtr="0">
            <a:spAutoFit/>
          </a:bodyPr>
          <a:lstStyle>
            <a:lvl1pPr>
              <a:defRPr sz="3600">
                <a:solidFill>
                  <a:schemeClr val="tx1"/>
                </a:solidFill>
              </a:defRPr>
            </a:lvl1pPr>
          </a:lstStyle>
          <a:p>
            <a:r>
              <a:rPr lang="en-US"/>
              <a:t>Event name or presentation title </a:t>
            </a:r>
          </a:p>
        </p:txBody>
      </p:sp>
      <p:sp>
        <p:nvSpPr>
          <p:cNvPr id="10" name="Text Placeholder 4">
            <a:extLst>
              <a:ext uri="{FF2B5EF4-FFF2-40B4-BE49-F238E27FC236}">
                <a16:creationId xmlns:a16="http://schemas.microsoft.com/office/drawing/2014/main" id="{3DE2905F-5DD9-A6E6-9622-A302EC289098}"/>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285565075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1" descr="A close up of a glass object&#10;&#10;Description automatically generated">
            <a:extLst>
              <a:ext uri="{FF2B5EF4-FFF2-40B4-BE49-F238E27FC236}">
                <a16:creationId xmlns:a16="http://schemas.microsoft.com/office/drawing/2014/main" id="{2AAB10B9-A5B4-8EE9-A35E-0DD6619B87F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A close up of a glass object&#10;&#10;Description automatically generated">
            <a:extLst>
              <a:ext uri="{FF2B5EF4-FFF2-40B4-BE49-F238E27FC236}">
                <a16:creationId xmlns:a16="http://schemas.microsoft.com/office/drawing/2014/main" id="{6AA1AC67-13BA-ADC6-4602-1C5E14B1595C}"/>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artisticBlur radius="27"/>
                    </a14:imgEffect>
                  </a14:imgLayer>
                </a14:imgProps>
              </a:ext>
              <a:ext uri="{28A0092B-C50C-407E-A947-70E740481C1C}">
                <a14:useLocalDpi xmlns:a14="http://schemas.microsoft.com/office/drawing/2010/main"/>
              </a:ext>
            </a:extLst>
          </a:blip>
          <a:srcRect/>
          <a:stretch/>
        </p:blipFill>
        <p:spPr>
          <a:xfrm>
            <a:off x="565148" y="2422963"/>
            <a:ext cx="8534401" cy="2012073"/>
          </a:xfrm>
          <a:prstGeom prst="roundRect">
            <a:avLst>
              <a:gd name="adj" fmla="val 12880"/>
            </a:avLst>
          </a:prstGeom>
        </p:spPr>
      </p:pic>
      <p:sp>
        <p:nvSpPr>
          <p:cNvPr id="4" name="Rectangle: Rounded Corners 3">
            <a:extLst>
              <a:ext uri="{FF2B5EF4-FFF2-40B4-BE49-F238E27FC236}">
                <a16:creationId xmlns:a16="http://schemas.microsoft.com/office/drawing/2014/main" id="{08F5EDB2-62CD-FCD3-37F1-2EA7B51C3CF8}"/>
              </a:ext>
            </a:extLst>
          </p:cNvPr>
          <p:cNvSpPr/>
          <p:nvPr userDrawn="1"/>
        </p:nvSpPr>
        <p:spPr>
          <a:xfrm>
            <a:off x="565150" y="2422048"/>
            <a:ext cx="8534400" cy="2012073"/>
          </a:xfrm>
          <a:prstGeom prst="roundRect">
            <a:avLst>
              <a:gd name="adj" fmla="val 12640"/>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4C02737-1995-7747-7303-F1115CC1989C}"/>
              </a:ext>
            </a:extLst>
          </p:cNvPr>
          <p:cNvSpPr/>
          <p:nvPr userDrawn="1"/>
        </p:nvSpPr>
        <p:spPr>
          <a:xfrm>
            <a:off x="1026037" y="2844801"/>
            <a:ext cx="7552813" cy="1223846"/>
          </a:xfrm>
          <a:prstGeom prst="roundRect">
            <a:avLst>
              <a:gd name="adj" fmla="val 1037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16E714C5-EE7A-4758-F77D-9AD34E9A3868}"/>
              </a:ext>
            </a:extLst>
          </p:cNvPr>
          <p:cNvSpPr>
            <a:spLocks noGrp="1"/>
          </p:cNvSpPr>
          <p:nvPr>
            <p:ph type="body" sz="quarter" idx="10"/>
          </p:nvPr>
        </p:nvSpPr>
        <p:spPr>
          <a:xfrm>
            <a:off x="1255713" y="3241280"/>
            <a:ext cx="7097258" cy="430887"/>
          </a:xfrm>
        </p:spPr>
        <p:txBody>
          <a:bodyPr anchor="ctr" anchorCtr="0"/>
          <a:lstStyle>
            <a:lvl1pPr marL="631825" indent="-631825">
              <a:defRPr kumimoji="0" lang="en-US" sz="2800" b="0" i="0" u="none" strike="noStrike" kern="1200" cap="none" spc="-50" normalizeH="0" baseline="0" dirty="0" smtClean="0">
                <a:ln w="3175">
                  <a:noFill/>
                </a:ln>
                <a:gradFill>
                  <a:gsLst>
                    <a:gs pos="21000">
                      <a:srgbClr val="0078D4"/>
                    </a:gs>
                    <a:gs pos="100000">
                      <a:srgbClr val="C03BC4"/>
                    </a:gs>
                  </a:gsLst>
                  <a:lin ang="2400000" scaled="0"/>
                </a:gradFill>
                <a:effectLst/>
                <a:uLnTx/>
                <a:uFillTx/>
                <a:latin typeface="+mj-lt"/>
                <a:ea typeface="+mn-ea"/>
                <a:cs typeface="Segoe UI Semibold" panose="020B0702040204020203" pitchFamily="34" charset="0"/>
              </a:defRPr>
            </a:lvl1pPr>
          </a:lstStyle>
          <a:p>
            <a:pPr lvl="0"/>
            <a:r>
              <a:rPr lang="en-US"/>
              <a:t>Click to edit Master text styles</a:t>
            </a:r>
          </a:p>
        </p:txBody>
      </p:sp>
    </p:spTree>
    <p:extLst>
      <p:ext uri="{BB962C8B-B14F-4D97-AF65-F5344CB8AC3E}">
        <p14:creationId xmlns:p14="http://schemas.microsoft.com/office/powerpoint/2010/main" val="644992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mo">
    <p:spTree>
      <p:nvGrpSpPr>
        <p:cNvPr id="1" name=""/>
        <p:cNvGrpSpPr/>
        <p:nvPr/>
      </p:nvGrpSpPr>
      <p:grpSpPr>
        <a:xfrm>
          <a:off x="0" y="0"/>
          <a:ext cx="0" cy="0"/>
          <a:chOff x="0" y="0"/>
          <a:chExt cx="0" cy="0"/>
        </a:xfrm>
      </p:grpSpPr>
      <p:pic>
        <p:nvPicPr>
          <p:cNvPr id="2" name="Picture 1" descr="A close up of a glass object&#10;&#10;Description automatically generated">
            <a:extLst>
              <a:ext uri="{FF2B5EF4-FFF2-40B4-BE49-F238E27FC236}">
                <a16:creationId xmlns:a16="http://schemas.microsoft.com/office/drawing/2014/main" id="{2AAB10B9-A5B4-8EE9-A35E-0DD6619B87F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6" name="Picture 5" descr="A close up of a glass object&#10;&#10;Description automatically generated">
            <a:extLst>
              <a:ext uri="{FF2B5EF4-FFF2-40B4-BE49-F238E27FC236}">
                <a16:creationId xmlns:a16="http://schemas.microsoft.com/office/drawing/2014/main" id="{721E07E1-FDEA-E098-17EA-259DC8625F11}"/>
              </a:ext>
            </a:extLst>
          </p:cNvPr>
          <p:cNvPicPr>
            <a:picLocks/>
          </p:cNvPicPr>
          <p:nvPr userDrawn="1"/>
        </p:nvPicPr>
        <p:blipFill rotWithShape="1">
          <a:blip r:embed="rId3" cstate="screen">
            <a:extLst>
              <a:ext uri="{BEBA8EAE-BF5A-486C-A8C5-ECC9F3942E4B}">
                <a14:imgProps xmlns:a14="http://schemas.microsoft.com/office/drawing/2010/main">
                  <a14:imgLayer r:embed="rId4">
                    <a14:imgEffect>
                      <a14:artisticBlur radius="27"/>
                    </a14:imgEffect>
                  </a14:imgLayer>
                </a14:imgProps>
              </a:ext>
              <a:ext uri="{28A0092B-C50C-407E-A947-70E740481C1C}">
                <a14:useLocalDpi xmlns:a14="http://schemas.microsoft.com/office/drawing/2010/main"/>
              </a:ext>
            </a:extLst>
          </a:blip>
          <a:srcRect/>
          <a:stretch/>
        </p:blipFill>
        <p:spPr>
          <a:xfrm>
            <a:off x="1828799" y="1595689"/>
            <a:ext cx="8534401" cy="3643472"/>
          </a:xfrm>
          <a:prstGeom prst="roundRect">
            <a:avLst>
              <a:gd name="adj" fmla="val 12880"/>
            </a:avLst>
          </a:prstGeom>
        </p:spPr>
      </p:pic>
      <p:sp>
        <p:nvSpPr>
          <p:cNvPr id="7" name="Rectangle: Rounded Corners 6">
            <a:extLst>
              <a:ext uri="{FF2B5EF4-FFF2-40B4-BE49-F238E27FC236}">
                <a16:creationId xmlns:a16="http://schemas.microsoft.com/office/drawing/2014/main" id="{204E1BCB-6588-0B8E-9627-FD6B4D7A00A4}"/>
              </a:ext>
            </a:extLst>
          </p:cNvPr>
          <p:cNvSpPr>
            <a:spLocks/>
          </p:cNvSpPr>
          <p:nvPr userDrawn="1"/>
        </p:nvSpPr>
        <p:spPr>
          <a:xfrm>
            <a:off x="1828799" y="1595689"/>
            <a:ext cx="8534401" cy="3643472"/>
          </a:xfrm>
          <a:prstGeom prst="roundRect">
            <a:avLst>
              <a:gd name="adj" fmla="val 12757"/>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C8D4E2A7-BED1-DAE7-84FF-B449A467D5CB}"/>
              </a:ext>
            </a:extLst>
          </p:cNvPr>
          <p:cNvSpPr/>
          <p:nvPr userDrawn="1"/>
        </p:nvSpPr>
        <p:spPr>
          <a:xfrm>
            <a:off x="2319593" y="2413486"/>
            <a:ext cx="7552813" cy="2007878"/>
          </a:xfrm>
          <a:prstGeom prst="roundRect">
            <a:avLst>
              <a:gd name="adj" fmla="val 1037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8">
            <a:extLst>
              <a:ext uri="{FF2B5EF4-FFF2-40B4-BE49-F238E27FC236}">
                <a16:creationId xmlns:a16="http://schemas.microsoft.com/office/drawing/2014/main" id="{EBC5F7F6-3787-662E-0880-F9E0EACD252D}"/>
              </a:ext>
            </a:extLst>
          </p:cNvPr>
          <p:cNvSpPr>
            <a:spLocks noGrp="1"/>
          </p:cNvSpPr>
          <p:nvPr>
            <p:ph type="body" sz="quarter" idx="10"/>
          </p:nvPr>
        </p:nvSpPr>
        <p:spPr>
          <a:xfrm>
            <a:off x="2519364" y="3225132"/>
            <a:ext cx="7097258" cy="430887"/>
          </a:xfrm>
        </p:spPr>
        <p:txBody>
          <a:bodyPr anchor="ctr" anchorCtr="0"/>
          <a:lstStyle>
            <a:lvl1pPr marL="0" indent="0" algn="l">
              <a:defRPr kumimoji="0" lang="en-US" sz="2800" b="0" i="0" u="none" strike="noStrike" kern="1200" cap="none" spc="-50" normalizeH="0" baseline="0" dirty="0" smtClean="0">
                <a:ln w="3175">
                  <a:noFill/>
                </a:ln>
                <a:gradFill>
                  <a:gsLst>
                    <a:gs pos="21000">
                      <a:srgbClr val="0078D4"/>
                    </a:gs>
                    <a:gs pos="100000">
                      <a:srgbClr val="C03BC4"/>
                    </a:gs>
                  </a:gsLst>
                  <a:lin ang="2400000" scaled="0"/>
                </a:gradFill>
                <a:effectLst/>
                <a:uLnTx/>
                <a:uFillTx/>
                <a:latin typeface="+mj-lt"/>
                <a:ea typeface="+mn-ea"/>
                <a:cs typeface="Segoe UI Semibold" panose="020B0702040204020203" pitchFamily="34" charset="0"/>
              </a:defRPr>
            </a:lvl1pPr>
          </a:lstStyle>
          <a:p>
            <a:pPr lvl="0"/>
            <a:r>
              <a:rPr lang="en-US"/>
              <a:t>Click to edit Master text styles</a:t>
            </a:r>
          </a:p>
        </p:txBody>
      </p:sp>
    </p:spTree>
    <p:extLst>
      <p:ext uri="{BB962C8B-B14F-4D97-AF65-F5344CB8AC3E}">
        <p14:creationId xmlns:p14="http://schemas.microsoft.com/office/powerpoint/2010/main" val="71180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DF1E218-2AA9-E59E-CD79-58EC82F9A527}"/>
              </a:ext>
            </a:extLst>
          </p:cNvPr>
          <p:cNvGrpSpPr/>
          <p:nvPr userDrawn="1"/>
        </p:nvGrpSpPr>
        <p:grpSpPr>
          <a:xfrm>
            <a:off x="0" y="0"/>
            <a:ext cx="12192000" cy="6858000"/>
            <a:chOff x="0" y="0"/>
            <a:chExt cx="12192000" cy="6858000"/>
          </a:xfrm>
        </p:grpSpPr>
        <p:pic>
          <p:nvPicPr>
            <p:cNvPr id="2" name="Picture 1" descr="A blurry image of a person's hand&#10;&#10;Description automatically generated">
              <a:extLst>
                <a:ext uri="{FF2B5EF4-FFF2-40B4-BE49-F238E27FC236}">
                  <a16:creationId xmlns:a16="http://schemas.microsoft.com/office/drawing/2014/main" id="{D5AAD626-0FF6-FBA0-BA7F-1E92B7248346}"/>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5" name="Rectangle 4">
              <a:extLst>
                <a:ext uri="{FF2B5EF4-FFF2-40B4-BE49-F238E27FC236}">
                  <a16:creationId xmlns:a16="http://schemas.microsoft.com/office/drawing/2014/main" id="{9664BF0F-965B-5914-4627-2C9273E020F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tle 2">
            <a:extLst>
              <a:ext uri="{FF2B5EF4-FFF2-40B4-BE49-F238E27FC236}">
                <a16:creationId xmlns:a16="http://schemas.microsoft.com/office/drawing/2014/main" id="{3A2DD64C-91AA-0F9F-782C-C9626477CBF5}"/>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B9DAEE96-3FBA-ED5E-8648-B6963189A336}"/>
              </a:ext>
            </a:extLst>
          </p:cNvPr>
          <p:cNvSpPr>
            <a:spLocks noGrp="1"/>
          </p:cNvSpPr>
          <p:nvPr>
            <p:ph type="body" sz="quarter" idx="10"/>
          </p:nvPr>
        </p:nvSpPr>
        <p:spPr>
          <a:xfrm>
            <a:off x="584200" y="1435100"/>
            <a:ext cx="11025188" cy="3146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36395484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B337E0A-AA0A-563E-746F-88DFDBD46F6A}"/>
              </a:ext>
            </a:extLst>
          </p:cNvPr>
          <p:cNvGrpSpPr/>
          <p:nvPr userDrawn="1"/>
        </p:nvGrpSpPr>
        <p:grpSpPr>
          <a:xfrm>
            <a:off x="0" y="0"/>
            <a:ext cx="12192000" cy="6858000"/>
            <a:chOff x="0" y="0"/>
            <a:chExt cx="12192000" cy="6858000"/>
          </a:xfrm>
        </p:grpSpPr>
        <p:pic>
          <p:nvPicPr>
            <p:cNvPr id="4" name="Picture 3" descr="A blurry image of a person's hand&#10;&#10;Description automatically generated">
              <a:extLst>
                <a:ext uri="{FF2B5EF4-FFF2-40B4-BE49-F238E27FC236}">
                  <a16:creationId xmlns:a16="http://schemas.microsoft.com/office/drawing/2014/main" id="{981B8DF7-34EC-6688-A88F-ED8C3597D696}"/>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6" name="Rectangle 5">
              <a:extLst>
                <a:ext uri="{FF2B5EF4-FFF2-40B4-BE49-F238E27FC236}">
                  <a16:creationId xmlns:a16="http://schemas.microsoft.com/office/drawing/2014/main" id="{7F178E1B-908A-F34D-06CD-1931EB203EC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p:txBody>
          <a:bodyPr/>
          <a:lstStyle/>
          <a:p>
            <a:r>
              <a:rPr lang="en-US"/>
              <a:t>Click to edit Master title style</a:t>
            </a:r>
          </a:p>
        </p:txBody>
      </p:sp>
      <p:sp>
        <p:nvSpPr>
          <p:cNvPr id="2" name="Footer Placeholder 10">
            <a:extLst>
              <a:ext uri="{FF2B5EF4-FFF2-40B4-BE49-F238E27FC236}">
                <a16:creationId xmlns:a16="http://schemas.microsoft.com/office/drawing/2014/main" id="{2F0B32A3-39CB-22FB-7D7C-4A7C773B0A95}"/>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custDataLst>
      <p:tags r:id="rId1"/>
    </p:custDataLst>
    <p:extLst>
      <p:ext uri="{BB962C8B-B14F-4D97-AF65-F5344CB8AC3E}">
        <p14:creationId xmlns:p14="http://schemas.microsoft.com/office/powerpoint/2010/main" val="1623155292"/>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only ">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C4A7036-07F3-B266-6945-ADE081D4B86C}"/>
              </a:ext>
            </a:extLst>
          </p:cNvPr>
          <p:cNvGrpSpPr/>
          <p:nvPr userDrawn="1"/>
        </p:nvGrpSpPr>
        <p:grpSpPr>
          <a:xfrm>
            <a:off x="0" y="0"/>
            <a:ext cx="12192000" cy="6858000"/>
            <a:chOff x="0" y="0"/>
            <a:chExt cx="12192000" cy="6858000"/>
          </a:xfrm>
        </p:grpSpPr>
        <p:pic>
          <p:nvPicPr>
            <p:cNvPr id="4" name="Picture 3" descr="A blurry image of a person's hand&#10;&#10;Description automatically generated">
              <a:extLst>
                <a:ext uri="{FF2B5EF4-FFF2-40B4-BE49-F238E27FC236}">
                  <a16:creationId xmlns:a16="http://schemas.microsoft.com/office/drawing/2014/main" id="{F5C40B06-A260-9D9D-4EAD-700D31A9650F}"/>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5" name="Rectangle 4">
              <a:extLst>
                <a:ext uri="{FF2B5EF4-FFF2-40B4-BE49-F238E27FC236}">
                  <a16:creationId xmlns:a16="http://schemas.microsoft.com/office/drawing/2014/main" id="{ADC6D69F-71B6-0477-FC5D-60C21E517FCC}"/>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94584EB2-E663-4E79-1330-9D1AE176D89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7054975-9B72-B5D8-DC2C-2A1B1887D311}"/>
              </a:ext>
            </a:extLst>
          </p:cNvPr>
          <p:cNvSpPr>
            <a:spLocks noGrp="1"/>
          </p:cNvSpPr>
          <p:nvPr>
            <p:ph type="body" sz="quarter" idx="11" hasCustomPrompt="1"/>
          </p:nvPr>
        </p:nvSpPr>
        <p:spPr>
          <a:xfrm>
            <a:off x="574675" y="941388"/>
            <a:ext cx="11018520" cy="341632"/>
          </a:xfrm>
        </p:spPr>
        <p:txBody>
          <a:bodyPr tIns="64008"/>
          <a:lstStyle>
            <a:lvl1pPr>
              <a:defRPr sz="180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242309591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yebrow and title only">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FDF0EE6-10BF-3375-600E-D7D82456A675}"/>
              </a:ext>
            </a:extLst>
          </p:cNvPr>
          <p:cNvGrpSpPr/>
          <p:nvPr userDrawn="1"/>
        </p:nvGrpSpPr>
        <p:grpSpPr>
          <a:xfrm>
            <a:off x="0" y="0"/>
            <a:ext cx="12192000" cy="6858000"/>
            <a:chOff x="0" y="0"/>
            <a:chExt cx="12192000" cy="6858000"/>
          </a:xfrm>
        </p:grpSpPr>
        <p:pic>
          <p:nvPicPr>
            <p:cNvPr id="5" name="Picture 4" descr="A blurry image of a person's hand&#10;&#10;Description automatically generated">
              <a:extLst>
                <a:ext uri="{FF2B5EF4-FFF2-40B4-BE49-F238E27FC236}">
                  <a16:creationId xmlns:a16="http://schemas.microsoft.com/office/drawing/2014/main" id="{5594B1F8-FC13-CF06-C949-7E92A50B1644}"/>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7" name="Rectangle 6">
              <a:extLst>
                <a:ext uri="{FF2B5EF4-FFF2-40B4-BE49-F238E27FC236}">
                  <a16:creationId xmlns:a16="http://schemas.microsoft.com/office/drawing/2014/main" id="{F3218ED4-3869-4937-C6A4-76DB2C1B9A43}"/>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75C45BD7-3F2C-830D-5256-48E37AFC511B}"/>
              </a:ext>
            </a:extLst>
          </p:cNvPr>
          <p:cNvSpPr>
            <a:spLocks noGrp="1"/>
          </p:cNvSpPr>
          <p:nvPr>
            <p:ph type="title"/>
          </p:nvPr>
        </p:nvSpPr>
        <p:spPr>
          <a:xfrm>
            <a:off x="574816" y="510988"/>
            <a:ext cx="11018520" cy="430887"/>
          </a:xfrm>
        </p:spPr>
        <p:txBody>
          <a:bodyPr/>
          <a:lstStyle/>
          <a:p>
            <a:r>
              <a:rPr lang="en-US"/>
              <a:t>Click to edit Master title style</a:t>
            </a:r>
          </a:p>
        </p:txBody>
      </p:sp>
      <p:sp>
        <p:nvSpPr>
          <p:cNvPr id="3" name="Eyebrow placeholder">
            <a:extLst>
              <a:ext uri="{FF2B5EF4-FFF2-40B4-BE49-F238E27FC236}">
                <a16:creationId xmlns:a16="http://schemas.microsoft.com/office/drawing/2014/main" id="{23E98592-EE2D-456F-76E2-F8BED7A0F24B}"/>
              </a:ext>
            </a:extLst>
          </p:cNvPr>
          <p:cNvSpPr>
            <a:spLocks noGrp="1"/>
          </p:cNvSpPr>
          <p:nvPr>
            <p:ph type="body" sz="quarter" idx="10"/>
          </p:nvPr>
        </p:nvSpPr>
        <p:spPr>
          <a:xfrm>
            <a:off x="574816" y="246888"/>
            <a:ext cx="11018838" cy="246221"/>
          </a:xfrm>
        </p:spPr>
        <p:txBody>
          <a:bodyPr/>
          <a:lstStyle>
            <a:lvl1pPr marL="0" indent="0">
              <a:buNone/>
              <a:defRPr sz="1600">
                <a:solidFill>
                  <a:schemeClr val="accent2"/>
                </a:solidFill>
                <a:latin typeface="+mj-lt"/>
              </a:defRPr>
            </a:lvl1pPr>
          </a:lstStyle>
          <a:p>
            <a:pPr lvl="0"/>
            <a:r>
              <a:rPr lang="en-US"/>
              <a:t>Click to edit Master text styles</a:t>
            </a:r>
          </a:p>
        </p:txBody>
      </p:sp>
    </p:spTree>
    <p:extLst>
      <p:ext uri="{BB962C8B-B14F-4D97-AF65-F5344CB8AC3E}">
        <p14:creationId xmlns:p14="http://schemas.microsoft.com/office/powerpoint/2010/main" val="3358606664"/>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alf white half gradi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3B630B-98F0-A558-44D6-C08F95FB3C1E}"/>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Rectangle 1">
            <a:extLst>
              <a:ext uri="{FF2B5EF4-FFF2-40B4-BE49-F238E27FC236}">
                <a16:creationId xmlns:a16="http://schemas.microsoft.com/office/drawing/2014/main" id="{173B2449-29BC-FA3D-8E8C-DCCEE8B99D26}"/>
              </a:ext>
              <a:ext uri="{C183D7F6-B498-43B3-948B-1728B52AA6E4}">
                <adec:decorative xmlns:adec="http://schemas.microsoft.com/office/drawing/2017/decorative" val="1"/>
              </a:ext>
            </a:extLst>
          </p:cNvPr>
          <p:cNvSpPr/>
          <p:nvPr userDrawn="1"/>
        </p:nvSpPr>
        <p:spPr>
          <a:xfrm>
            <a:off x="-5081" y="0"/>
            <a:ext cx="5883367" cy="6775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p:nvPr>
        </p:nvSpPr>
        <p:spPr>
          <a:xfrm>
            <a:off x="574816" y="1828801"/>
            <a:ext cx="4599528" cy="4171950"/>
          </a:xfrm>
        </p:spPr>
        <p:txBody>
          <a:bodyPr>
            <a:noAutofit/>
          </a:bodyPr>
          <a:lstStyle>
            <a:lvl1pPr marL="0" indent="0">
              <a:lnSpc>
                <a:spcPct val="100000"/>
              </a:lnSpc>
              <a:spcBef>
                <a:spcPts val="1600"/>
              </a:spcBef>
              <a:buNone/>
              <a:defRPr sz="1600">
                <a:solidFill>
                  <a:schemeClr val="accent2"/>
                </a:solidFill>
                <a:latin typeface="+mj-lt"/>
              </a:defRPr>
            </a:lvl1pPr>
            <a:lvl2pPr marL="0" indent="0">
              <a:lnSpc>
                <a:spcPct val="100000"/>
              </a:lnSpc>
              <a:spcBef>
                <a:spcPts val="900"/>
              </a:spcBef>
              <a:buNone/>
              <a:defRPr sz="1400">
                <a:solidFill>
                  <a:srgbClr val="000000"/>
                </a:solidFill>
              </a:defRPr>
            </a:lvl2pPr>
            <a:lvl3pPr>
              <a:lnSpc>
                <a:spcPct val="100000"/>
              </a:lnSpc>
              <a:defRPr sz="1401">
                <a:solidFill>
                  <a:srgbClr val="000000"/>
                </a:solidFill>
              </a:defRPr>
            </a:lvl3pPr>
            <a:lvl4pPr>
              <a:lnSpc>
                <a:spcPct val="100000"/>
              </a:lnSpc>
              <a:defRPr sz="1200">
                <a:solidFill>
                  <a:srgbClr val="000000"/>
                </a:solidFill>
              </a:defRPr>
            </a:lvl4pPr>
            <a:lvl5pPr>
              <a:lnSpc>
                <a:spcPct val="100000"/>
              </a:lnSpc>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 uri="{C183D7F6-B498-43B3-948B-1728B52AA6E4}">
                <adec:decorative xmlns:adec="http://schemas.microsoft.com/office/drawing/2017/decorative" val="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0B9A94C-F8F8-2A22-B125-7808DDC912F3}"/>
              </a:ext>
            </a:extLst>
          </p:cNvPr>
          <p:cNvSpPr>
            <a:spLocks noGrp="1"/>
          </p:cNvSpPr>
          <p:nvPr>
            <p:ph type="title"/>
          </p:nvPr>
        </p:nvSpPr>
        <p:spPr>
          <a:xfrm>
            <a:off x="574816" y="510988"/>
            <a:ext cx="4744670" cy="430887"/>
          </a:xfrm>
        </p:spPr>
        <p:txBody>
          <a:bodyPr/>
          <a:lstStyle/>
          <a:p>
            <a:r>
              <a:rPr lang="en-US"/>
              <a:t>Click to edit Master title style</a:t>
            </a:r>
          </a:p>
        </p:txBody>
      </p:sp>
    </p:spTree>
    <p:extLst>
      <p:ext uri="{BB962C8B-B14F-4D97-AF65-F5344CB8AC3E}">
        <p14:creationId xmlns:p14="http://schemas.microsoft.com/office/powerpoint/2010/main" val="229114280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517338"/>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12325718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5" r:id="rId13"/>
    <p:sldLayoutId id="2147483676" r:id="rId14"/>
    <p:sldLayoutId id="2147483677" r:id="rId15"/>
    <p:sldLayoutId id="2147483678" r:id="rId16"/>
    <p:sldLayoutId id="2147483679" r:id="rId17"/>
    <p:sldLayoutId id="2147483680" r:id="rId18"/>
    <p:sldLayoutId id="2147483681" r:id="rId19"/>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1800" kern="1200" spc="0" baseline="0">
          <a:solidFill>
            <a:srgbClr val="000000"/>
          </a:solidFill>
          <a:latin typeface="+mj-lt"/>
          <a:ea typeface="+mn-ea"/>
          <a:cs typeface="Segoe UI Semilight" panose="020B0402040204020203" pitchFamily="34" charset="0"/>
        </a:defRPr>
      </a:lvl1pPr>
      <a:lvl2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200025" marR="0" indent="-200025" algn="l" defTabSz="932742" rtl="0" eaLnBrk="1" fontAlgn="auto" latinLnBrk="0" hangingPunct="1">
        <a:lnSpc>
          <a:spcPct val="100000"/>
        </a:lnSpc>
        <a:spcBef>
          <a:spcPts val="6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402336"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4pPr>
      <a:lvl5pPr marL="603504" marR="0" indent="-20116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540">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xml"/><Relationship Id="rId1" Type="http://schemas.openxmlformats.org/officeDocument/2006/relationships/tags" Target="../tags/tag12.xml"/></Relationships>
</file>

<file path=ppt/slides/_rels/slide1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ags" Target="../tags/tag4.xml"/><Relationship Id="rId5" Type="http://schemas.openxmlformats.org/officeDocument/2006/relationships/image" Target="../media/image13.png"/><Relationship Id="rId4" Type="http://schemas.openxmlformats.org/officeDocument/2006/relationships/hyperlink" Target="http://www.also.si/"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3.xml"/><Relationship Id="rId7" Type="http://schemas.openxmlformats.org/officeDocument/2006/relationships/image" Target="../media/image17.svg"/><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4.xml"/><Relationship Id="rId7" Type="http://schemas.openxmlformats.org/officeDocument/2006/relationships/image" Target="../media/image22.png"/><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notesSlide" Target="../notesSlides/notesSlide5.xml"/><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hyperlink" Target="https://aka.ms/Copilot/StarterKitDownload" TargetMode="External"/><Relationship Id="rId2" Type="http://schemas.openxmlformats.org/officeDocument/2006/relationships/slideLayout" Target="../slideLayouts/slideLayout8.xml"/><Relationship Id="rId1" Type="http://schemas.openxmlformats.org/officeDocument/2006/relationships/tags" Target="../tags/tag8.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tags" Target="../tags/tag9.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xml"/><Relationship Id="rId1" Type="http://schemas.openxmlformats.org/officeDocument/2006/relationships/tags" Target="../tags/tag1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xml"/><Relationship Id="rId1" Type="http://schemas.openxmlformats.org/officeDocument/2006/relationships/tags" Target="../tags/tag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7A0F43A-CBCF-77CE-2CE5-7BF6C4F86A29}"/>
              </a:ext>
              <a:ext uri="{C183D7F6-B498-43B3-948B-1728B52AA6E4}">
                <adec:decorative xmlns:adec="http://schemas.microsoft.com/office/drawing/2017/decorative" val="1"/>
              </a:ext>
            </a:extLst>
          </p:cNvPr>
          <p:cNvSpPr>
            <a:spLocks/>
          </p:cNvSpPr>
          <p:nvPr/>
        </p:nvSpPr>
        <p:spPr bwMode="auto">
          <a:xfrm>
            <a:off x="1219200" y="577017"/>
            <a:ext cx="9753599" cy="5703966"/>
          </a:xfrm>
          <a:prstGeom prst="roundRect">
            <a:avLst>
              <a:gd name="adj" fmla="val 2787"/>
            </a:avLst>
          </a:prstGeom>
          <a:solidFill>
            <a:schemeClr val="bg1">
              <a:alpha val="53000"/>
            </a:schemeClr>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300"/>
              </a:spcBef>
              <a:spcAft>
                <a:spcPts val="600"/>
              </a:spcAft>
              <a:buClr>
                <a:srgbClr val="243A5E"/>
              </a:buClr>
              <a:buSzPct val="110000"/>
              <a:buFontTx/>
              <a:buNone/>
              <a:tabLst/>
              <a:defRPr/>
            </a:pPr>
            <a:endParaRPr kumimoji="0" lang="en-US" sz="1600" b="0" i="0" u="none" strike="noStrike" kern="1200" cap="none" spc="0" normalizeH="0" baseline="0" noProof="0">
              <a:ln>
                <a:noFill/>
              </a:ln>
              <a:solidFill>
                <a:srgbClr val="7030A0"/>
              </a:solidFill>
              <a:effectLst/>
              <a:uLnTx/>
              <a:uFillTx/>
              <a:latin typeface="Segoe Sans Display Semibold"/>
              <a:ea typeface="+mn-ea"/>
              <a:cs typeface="Segoe UI" panose="020B0502040204020203" pitchFamily="34" charset="0"/>
            </a:endParaRPr>
          </a:p>
        </p:txBody>
      </p:sp>
      <p:sp>
        <p:nvSpPr>
          <p:cNvPr id="15" name="Title 12">
            <a:extLst>
              <a:ext uri="{FF2B5EF4-FFF2-40B4-BE49-F238E27FC236}">
                <a16:creationId xmlns:a16="http://schemas.microsoft.com/office/drawing/2014/main" id="{35F201EC-4C02-579B-5AFB-CF42F4CB4CB1}"/>
              </a:ext>
            </a:extLst>
          </p:cNvPr>
          <p:cNvSpPr txBox="1">
            <a:spLocks noGrp="1"/>
          </p:cNvSpPr>
          <p:nvPr>
            <p:ph type="title"/>
          </p:nvPr>
        </p:nvSpPr>
        <p:spPr>
          <a:xfrm>
            <a:off x="574816" y="1341329"/>
            <a:ext cx="1101852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a:ln w="3175">
                  <a:noFill/>
                </a:ln>
                <a:effectLst/>
                <a:uLnTx/>
                <a:uFillTx/>
                <a:latin typeface="Segoe UI Variable Display Semib" pitchFamily="2" charset="0"/>
                <a:ea typeface="+mn-ea"/>
                <a:cs typeface="Segoe UI" pitchFamily="34" charset="0"/>
              </a:rPr>
              <a:t>Copilot za Microsoft 365 </a:t>
            </a:r>
          </a:p>
        </p:txBody>
      </p:sp>
      <p:pic>
        <p:nvPicPr>
          <p:cNvPr id="16" name="!Copilot">
            <a:extLst>
              <a:ext uri="{FF2B5EF4-FFF2-40B4-BE49-F238E27FC236}">
                <a16:creationId xmlns:a16="http://schemas.microsoft.com/office/drawing/2014/main" id="{22AE5ACF-483C-FBFC-8B4C-1FB4E9CCB99A}"/>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97427" y="2330428"/>
            <a:ext cx="2197146" cy="2197144"/>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17" name="Rectangle 16">
            <a:extLst>
              <a:ext uri="{FF2B5EF4-FFF2-40B4-BE49-F238E27FC236}">
                <a16:creationId xmlns:a16="http://schemas.microsoft.com/office/drawing/2014/main" id="{F68EE38D-9095-CC8C-485A-AC60F4EA3736}"/>
              </a:ext>
            </a:extLst>
          </p:cNvPr>
          <p:cNvSpPr/>
          <p:nvPr/>
        </p:nvSpPr>
        <p:spPr bwMode="auto">
          <a:xfrm>
            <a:off x="2667000" y="4931404"/>
            <a:ext cx="6858000" cy="585267"/>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742">
              <a:spcBef>
                <a:spcPct val="0"/>
              </a:spcBef>
              <a:defRPr/>
            </a:pPr>
            <a:r>
              <a:rPr lang="en-US" sz="3200" spc="-50">
                <a:ln w="3175">
                  <a:noFill/>
                </a:ln>
                <a:gradFill>
                  <a:gsLst>
                    <a:gs pos="100000">
                      <a:srgbClr val="8678D6"/>
                    </a:gs>
                    <a:gs pos="971">
                      <a:srgbClr val="2897CE"/>
                    </a:gs>
                  </a:gsLst>
                  <a:lin ang="2700000" scaled="0"/>
                </a:gradFill>
                <a:latin typeface="Segoe UI Semibold"/>
                <a:cs typeface="Segoe UI Semibold" panose="020B0702040204020203" pitchFamily="34" charset="0"/>
              </a:rPr>
              <a:t>AI Asistent</a:t>
            </a:r>
            <a:endParaRPr kumimoji="0" lang="en-US" sz="3200" b="0" i="0" u="none" strike="noStrike" kern="1200" cap="none" spc="-50" normalizeH="0" baseline="0" noProof="0">
              <a:ln w="3175">
                <a:noFill/>
              </a:ln>
              <a:gradFill>
                <a:gsLst>
                  <a:gs pos="100000">
                    <a:srgbClr val="8678D6"/>
                  </a:gs>
                  <a:gs pos="971">
                    <a:srgbClr val="2897CE"/>
                  </a:gs>
                </a:gsLst>
                <a:lin ang="2700000" scaled="0"/>
              </a:gradFill>
              <a:effectLst/>
              <a:uLnTx/>
              <a:uFillTx/>
              <a:latin typeface="Segoe UI Semibold"/>
              <a:ea typeface="+mn-ea"/>
              <a:cs typeface="Segoe UI Semibold" panose="020B0702040204020203" pitchFamily="34" charset="0"/>
            </a:endParaRPr>
          </a:p>
        </p:txBody>
      </p:sp>
    </p:spTree>
    <p:custDataLst>
      <p:tags r:id="rId1"/>
    </p:custDataLst>
    <p:extLst>
      <p:ext uri="{BB962C8B-B14F-4D97-AF65-F5344CB8AC3E}">
        <p14:creationId xmlns:p14="http://schemas.microsoft.com/office/powerpoint/2010/main" val="37142608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par>
                                <p:cTn id="8" presetID="42" presetClass="path" presetSubtype="0" decel="100000" fill="hold" grpId="1" nodeType="withEffect">
                                  <p:stCondLst>
                                    <p:cond delay="0"/>
                                  </p:stCondLst>
                                  <p:childTnLst>
                                    <p:animMotion origin="layout" path="M 1.66667E-6 -1.48148E-6 L 1.66667E-6 0.03542 " pathEditMode="relative" rAng="0" ptsTypes="AA">
                                      <p:cBhvr>
                                        <p:cTn id="9" dur="1000" spd="-100000" fill="hold"/>
                                        <p:tgtEl>
                                          <p:spTgt spid="15"/>
                                        </p:tgtEl>
                                        <p:attrNameLst>
                                          <p:attrName>ppt_x</p:attrName>
                                          <p:attrName>ppt_y</p:attrName>
                                        </p:attrNameLst>
                                      </p:cBhvr>
                                      <p:rCtr x="0" y="1759"/>
                                    </p:animMotion>
                                  </p:childTnLst>
                                </p:cTn>
                              </p:par>
                              <p:par>
                                <p:cTn id="10" presetID="10" presetClass="entr" presetSubtype="0" fill="hold" nodeType="withEffect">
                                  <p:stCondLst>
                                    <p:cond delay="75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125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A606C-E1A1-6F50-CB50-AEB2EFAB2EE3}"/>
              </a:ext>
            </a:extLst>
          </p:cNvPr>
          <p:cNvSpPr>
            <a:spLocks noGrp="1"/>
          </p:cNvSpPr>
          <p:nvPr>
            <p:ph type="title"/>
          </p:nvPr>
        </p:nvSpPr>
        <p:spPr>
          <a:xfrm>
            <a:off x="574816" y="510988"/>
            <a:ext cx="4744670" cy="430887"/>
          </a:xfrm>
        </p:spPr>
        <p:txBody>
          <a:bodyPr/>
          <a:lstStyle/>
          <a:p>
            <a:r>
              <a:rPr lang="en-US"/>
              <a:t>Copilot: pod črto</a:t>
            </a:r>
          </a:p>
        </p:txBody>
      </p:sp>
      <p:sp>
        <p:nvSpPr>
          <p:cNvPr id="3" name="Text Placeholder 2">
            <a:extLst>
              <a:ext uri="{FF2B5EF4-FFF2-40B4-BE49-F238E27FC236}">
                <a16:creationId xmlns:a16="http://schemas.microsoft.com/office/drawing/2014/main" id="{73840FCB-8F66-11FC-E7F9-0BAD60F5FD10}"/>
              </a:ext>
            </a:extLst>
          </p:cNvPr>
          <p:cNvSpPr>
            <a:spLocks noGrp="1"/>
          </p:cNvSpPr>
          <p:nvPr>
            <p:ph type="body" sz="quarter" idx="10"/>
          </p:nvPr>
        </p:nvSpPr>
        <p:spPr>
          <a:xfrm>
            <a:off x="574816" y="2100596"/>
            <a:ext cx="4599528" cy="4148096"/>
          </a:xfrm>
        </p:spPr>
        <p:txBody>
          <a:bodyPr/>
          <a:lstStyle/>
          <a:p>
            <a:r>
              <a:rPr lang="en-US" sz="1800"/>
              <a:t>AI asistent, vgrajen v programe Office</a:t>
            </a:r>
          </a:p>
          <a:p>
            <a:r>
              <a:rPr lang="en-US" sz="1800"/>
              <a:t>Generiranje in razlaga besedil</a:t>
            </a:r>
          </a:p>
          <a:p>
            <a:r>
              <a:rPr lang="en-US" sz="1800"/>
              <a:t>Deluje v oblaku </a:t>
            </a:r>
          </a:p>
          <a:p>
            <a:r>
              <a:rPr lang="en-US" sz="1800"/>
              <a:t>Skrb za zasebnost &amp; varnost</a:t>
            </a:r>
          </a:p>
          <a:p>
            <a:r>
              <a:rPr lang="en-US" sz="1800"/>
              <a:t>Dodatek k paketom Microsoft 365</a:t>
            </a:r>
          </a:p>
          <a:p>
            <a:r>
              <a:rPr lang="en-US" sz="1800"/>
              <a:t>Na voljo preko Microsoft partnerjev</a:t>
            </a:r>
          </a:p>
          <a:p>
            <a:r>
              <a:rPr lang="en-US" sz="1800"/>
              <a:t>Copilot, ne pilot – odgovornost na strani uporabnika</a:t>
            </a:r>
          </a:p>
        </p:txBody>
      </p:sp>
      <p:sp>
        <p:nvSpPr>
          <p:cNvPr id="4" name="Text Placeholder 2">
            <a:extLst>
              <a:ext uri="{FF2B5EF4-FFF2-40B4-BE49-F238E27FC236}">
                <a16:creationId xmlns:a16="http://schemas.microsoft.com/office/drawing/2014/main" id="{05A485AF-200E-C56D-B8FC-0EAA40BE219B}"/>
              </a:ext>
            </a:extLst>
          </p:cNvPr>
          <p:cNvSpPr txBox="1">
            <a:spLocks/>
          </p:cNvSpPr>
          <p:nvPr/>
        </p:nvSpPr>
        <p:spPr>
          <a:xfrm>
            <a:off x="6431333" y="2090764"/>
            <a:ext cx="5183726" cy="3396342"/>
          </a:xfrm>
          <a:prstGeom prst="rect">
            <a:avLst/>
          </a:prstGeom>
        </p:spPr>
        <p:txBody>
          <a:bodyPr vert="horz" wrap="square" lIns="0" tIns="0" rIns="0" bIns="0" rtlCol="0">
            <a:noAutofit/>
          </a:bodyPr>
          <a:lstStyle>
            <a:lvl1pPr marL="0" marR="0" indent="0" algn="l" defTabSz="932742" rtl="0" eaLnBrk="1" fontAlgn="auto" latinLnBrk="0" hangingPunct="1">
              <a:lnSpc>
                <a:spcPct val="100000"/>
              </a:lnSpc>
              <a:spcBef>
                <a:spcPts val="1600"/>
              </a:spcBef>
              <a:spcAft>
                <a:spcPts val="0"/>
              </a:spcAft>
              <a:buClrTx/>
              <a:buSzPct val="90000"/>
              <a:buFont typeface="Wingdings" panose="05000000000000000000" pitchFamily="2" charset="2"/>
              <a:buNone/>
              <a:tabLst/>
              <a:defRPr sz="1600" kern="1200" spc="0" baseline="0">
                <a:solidFill>
                  <a:schemeClr val="accent2"/>
                </a:solidFill>
                <a:latin typeface="+mj-lt"/>
                <a:ea typeface="+mn-ea"/>
                <a:cs typeface="Segoe UI Semilight" panose="020B0402040204020203" pitchFamily="34" charset="0"/>
              </a:defRPr>
            </a:lvl1pPr>
            <a:lvl2pPr marL="0" marR="0" indent="0" algn="l" defTabSz="932742" rtl="0" eaLnBrk="1" fontAlgn="auto" latinLnBrk="0" hangingPunct="1">
              <a:lnSpc>
                <a:spcPct val="100000"/>
              </a:lnSpc>
              <a:spcBef>
                <a:spcPts val="90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2pPr>
            <a:lvl3pPr marL="200025" marR="0" indent="-200025" algn="l" defTabSz="932742" rtl="0" eaLnBrk="1" fontAlgn="auto" latinLnBrk="0" hangingPunct="1">
              <a:lnSpc>
                <a:spcPct val="100000"/>
              </a:lnSpc>
              <a:spcBef>
                <a:spcPts val="600"/>
              </a:spcBef>
              <a:spcAft>
                <a:spcPts val="0"/>
              </a:spcAft>
              <a:buClrTx/>
              <a:buSzPct val="90000"/>
              <a:buFont typeface="Wingdings" panose="05000000000000000000" pitchFamily="2" charset="2"/>
              <a:buChar char=""/>
              <a:tabLst/>
              <a:defRPr sz="1401" kern="1200" spc="0" baseline="0">
                <a:solidFill>
                  <a:srgbClr val="000000"/>
                </a:solidFill>
                <a:latin typeface="+mn-lt"/>
                <a:ea typeface="+mn-ea"/>
                <a:cs typeface="+mn-cs"/>
              </a:defRPr>
            </a:lvl3pPr>
            <a:lvl4pPr marL="402336"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603504" marR="0" indent="-20116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1"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16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8661C5"/>
                </a:solidFill>
                <a:effectLst/>
                <a:uLnTx/>
                <a:uFillTx/>
                <a:latin typeface="Segoe Sans Display Semibold"/>
                <a:ea typeface="+mn-ea"/>
                <a:cs typeface="Segoe UI Semilight" panose="020B0402040204020203" pitchFamily="34" charset="0"/>
              </a:rPr>
              <a:t>V prihodnje:</a:t>
            </a:r>
          </a:p>
          <a:p>
            <a:pPr marL="285750" marR="0" lvl="1" indent="-285750" algn="l" defTabSz="932742" rtl="0" eaLnBrk="1" fontAlgn="auto" latinLnBrk="0" hangingPunct="1">
              <a:lnSpc>
                <a:spcPct val="100000"/>
              </a:lnSpc>
              <a:spcBef>
                <a:spcPts val="900"/>
              </a:spcBef>
              <a:spcAft>
                <a:spcPts val="0"/>
              </a:spcAft>
              <a:buClrTx/>
              <a:buSzPct val="100000"/>
              <a:buFont typeface="Arial" panose="020B0604020202020204" pitchFamily="34" charset="0"/>
              <a:buChar char="•"/>
              <a:tabLst/>
              <a:defRPr/>
            </a:pPr>
            <a:r>
              <a:rPr lang="en-US" sz="1600">
                <a:latin typeface="Segoe Sans Display"/>
              </a:rPr>
              <a:t>Kmalu podpora slovenščini</a:t>
            </a:r>
            <a:endParaRPr kumimoji="0" lang="en-US" sz="1600" b="0" i="0" u="none" strike="noStrike" kern="1200" cap="none" spc="0" normalizeH="0" baseline="0" noProof="0">
              <a:ln>
                <a:noFill/>
              </a:ln>
              <a:solidFill>
                <a:srgbClr val="000000"/>
              </a:solidFill>
              <a:effectLst/>
              <a:uLnTx/>
              <a:uFillTx/>
              <a:latin typeface="Segoe Sans Display"/>
              <a:ea typeface="+mn-ea"/>
              <a:cs typeface="+mn-cs"/>
            </a:endParaRPr>
          </a:p>
          <a:p>
            <a:pPr marL="285750" marR="0" lvl="1" indent="-285750" algn="l" defTabSz="932742" rtl="0" eaLnBrk="1" fontAlgn="auto" latinLnBrk="0" hangingPunct="1">
              <a:lnSpc>
                <a:spcPct val="100000"/>
              </a:lnSpc>
              <a:spcBef>
                <a:spcPts val="900"/>
              </a:spcBef>
              <a:spcAft>
                <a:spcPts val="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mn-cs"/>
              </a:rPr>
              <a:t>Prihajajo vtičniki (plugins – SAP, Salesforce, Adobe…)</a:t>
            </a:r>
          </a:p>
          <a:p>
            <a:pPr marL="285750" marR="0" lvl="1" indent="-285750" algn="l" defTabSz="932742" rtl="0" eaLnBrk="1" fontAlgn="auto" latinLnBrk="0" hangingPunct="1">
              <a:lnSpc>
                <a:spcPct val="100000"/>
              </a:lnSpc>
              <a:spcBef>
                <a:spcPts val="900"/>
              </a:spcBef>
              <a:spcAft>
                <a:spcPts val="0"/>
              </a:spcAft>
              <a:buClrTx/>
              <a:buSzPct val="100000"/>
              <a:buFont typeface="Arial" panose="020B0604020202020204" pitchFamily="34" charset="0"/>
              <a:buChar char="•"/>
              <a:tabLst/>
              <a:defRPr/>
            </a:pPr>
            <a:r>
              <a:rPr lang="en-US" sz="1600">
                <a:latin typeface="Segoe Sans Display"/>
              </a:rPr>
              <a:t>Izboljšave pri generiranje besedil</a:t>
            </a:r>
            <a:endParaRPr kumimoji="0" lang="en-US" sz="1600" b="0" i="0" u="none" strike="noStrike" kern="1200" cap="none" spc="0" normalizeH="0" baseline="0" noProof="0">
              <a:ln>
                <a:noFill/>
              </a:ln>
              <a:solidFill>
                <a:srgbClr val="000000"/>
              </a:solidFill>
              <a:effectLst/>
              <a:uLnTx/>
              <a:uFillTx/>
              <a:latin typeface="Segoe Sans Display"/>
              <a:ea typeface="+mn-ea"/>
              <a:cs typeface="+mn-cs"/>
            </a:endParaRPr>
          </a:p>
          <a:p>
            <a:pPr marL="285750" marR="0" lvl="1" indent="-285750" algn="l" defTabSz="932742" rtl="0" eaLnBrk="1" fontAlgn="auto" latinLnBrk="0" hangingPunct="1">
              <a:lnSpc>
                <a:spcPct val="100000"/>
              </a:lnSpc>
              <a:spcBef>
                <a:spcPts val="900"/>
              </a:spcBef>
              <a:spcAft>
                <a:spcPts val="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mn-cs"/>
              </a:rPr>
              <a:t>Razširitev zmogljivosti (več akcij, več programov)</a:t>
            </a:r>
          </a:p>
          <a:p>
            <a:pPr marL="285750" marR="0" lvl="1" indent="-285750" algn="l" defTabSz="932742" rtl="0" eaLnBrk="1" fontAlgn="auto" latinLnBrk="0" hangingPunct="1">
              <a:lnSpc>
                <a:spcPct val="100000"/>
              </a:lnSpc>
              <a:spcBef>
                <a:spcPts val="900"/>
              </a:spcBef>
              <a:spcAft>
                <a:spcPts val="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mn-cs"/>
              </a:rPr>
              <a:t>Prihajajo dodatni Copiloti</a:t>
            </a:r>
          </a:p>
          <a:p>
            <a:pPr marL="285750" marR="0" lvl="1" indent="-285750" algn="l" defTabSz="932742" rtl="0" eaLnBrk="1" fontAlgn="auto" latinLnBrk="0" hangingPunct="1">
              <a:lnSpc>
                <a:spcPct val="100000"/>
              </a:lnSpc>
              <a:spcBef>
                <a:spcPts val="900"/>
              </a:spcBef>
              <a:spcAft>
                <a:spcPts val="0"/>
              </a:spcAft>
              <a:buClrTx/>
              <a:buSzPct val="100000"/>
              <a:buFont typeface="Arial" panose="020B0604020202020204" pitchFamily="34" charset="0"/>
              <a:buChar char="•"/>
              <a:tabLst/>
              <a:defRPr/>
            </a:pPr>
            <a:r>
              <a:rPr lang="en-US" sz="1600">
                <a:latin typeface="Segoe Sans Display"/>
              </a:rPr>
              <a:t>Različne možnosti namenskih AI sistemov</a:t>
            </a:r>
            <a:endParaRPr kumimoji="0" lang="en-US" sz="1600" b="0" i="0" u="none" strike="noStrike" kern="1200" cap="none" spc="0" normalizeH="0" baseline="0" noProof="0">
              <a:ln>
                <a:noFill/>
              </a:ln>
              <a:solidFill>
                <a:srgbClr val="000000"/>
              </a:solidFill>
              <a:effectLst/>
              <a:uLnTx/>
              <a:uFillTx/>
              <a:latin typeface="Segoe Sans Display"/>
              <a:ea typeface="+mn-ea"/>
              <a:cs typeface="+mn-cs"/>
            </a:endParaRPr>
          </a:p>
          <a:p>
            <a:pPr marL="285750" marR="0" lvl="1" indent="-285750" algn="l" defTabSz="932742" rtl="0" eaLnBrk="1" fontAlgn="auto" latinLnBrk="0" hangingPunct="1">
              <a:lnSpc>
                <a:spcPct val="100000"/>
              </a:lnSpc>
              <a:spcBef>
                <a:spcPts val="900"/>
              </a:spcBef>
              <a:spcAft>
                <a:spcPts val="0"/>
              </a:spcAft>
              <a:buClrTx/>
              <a:buSzPct val="100000"/>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Segoe Sans Display"/>
              <a:ea typeface="+mn-ea"/>
              <a:cs typeface="+mn-cs"/>
            </a:endParaRPr>
          </a:p>
        </p:txBody>
      </p:sp>
    </p:spTree>
    <p:custDataLst>
      <p:tags r:id="rId1"/>
    </p:custDataLst>
    <p:extLst>
      <p:ext uri="{BB962C8B-B14F-4D97-AF65-F5344CB8AC3E}">
        <p14:creationId xmlns:p14="http://schemas.microsoft.com/office/powerpoint/2010/main" val="250122311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46891-E674-DE4E-FD0E-54150163DC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5CD6C3-9CD7-EC56-02B5-503111DD0847}"/>
              </a:ext>
            </a:extLst>
          </p:cNvPr>
          <p:cNvSpPr>
            <a:spLocks noGrp="1"/>
          </p:cNvSpPr>
          <p:nvPr>
            <p:ph type="title"/>
          </p:nvPr>
        </p:nvSpPr>
        <p:spPr/>
        <p:txBody>
          <a:bodyPr/>
          <a:lstStyle/>
          <a:p>
            <a:r>
              <a:rPr lang="en-GB"/>
              <a:t>Vprašanja?</a:t>
            </a:r>
            <a:endParaRPr lang="en-SI"/>
          </a:p>
        </p:txBody>
      </p:sp>
      <p:pic>
        <p:nvPicPr>
          <p:cNvPr id="4" name="Picture 3">
            <a:extLst>
              <a:ext uri="{FF2B5EF4-FFF2-40B4-BE49-F238E27FC236}">
                <a16:creationId xmlns:a16="http://schemas.microsoft.com/office/drawing/2014/main" id="{C4F4BC4C-4883-51D9-3172-3F53D821AB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49228" y="1347623"/>
            <a:ext cx="3093543" cy="3093543"/>
          </a:xfrm>
          <a:prstGeom prst="rect">
            <a:avLst/>
          </a:prstGeom>
          <a:ln>
            <a:noFill/>
          </a:ln>
          <a:effectLst>
            <a:softEdge rad="112500"/>
          </a:effectLst>
        </p:spPr>
      </p:pic>
      <p:sp>
        <p:nvSpPr>
          <p:cNvPr id="3" name="TextBox 2">
            <a:extLst>
              <a:ext uri="{FF2B5EF4-FFF2-40B4-BE49-F238E27FC236}">
                <a16:creationId xmlns:a16="http://schemas.microsoft.com/office/drawing/2014/main" id="{88A77522-9D54-8AEE-DBA7-0010485F6C96}"/>
              </a:ext>
            </a:extLst>
          </p:cNvPr>
          <p:cNvSpPr txBox="1"/>
          <p:nvPr/>
        </p:nvSpPr>
        <p:spPr>
          <a:xfrm>
            <a:off x="4676503" y="4846914"/>
            <a:ext cx="2838991" cy="9848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8661C5"/>
                </a:solidFill>
                <a:effectLst/>
                <a:uLnTx/>
                <a:uFillTx/>
                <a:latin typeface="Segoe Sans Display Semibold"/>
                <a:ea typeface="+mn-ea"/>
                <a:cs typeface="Segoe UI Semilight" panose="020B0402040204020203" pitchFamily="34" charset="0"/>
              </a:rPr>
              <a:t>Jure Forstnerič</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8661C5"/>
                </a:solidFill>
                <a:effectLst/>
                <a:uLnTx/>
                <a:uFillTx/>
                <a:latin typeface="Segoe Sans Display Semibold"/>
                <a:ea typeface="+mn-ea"/>
                <a:cs typeface="Segoe UI Semilight" panose="020B0402040204020203" pitchFamily="34" charset="0"/>
              </a:rPr>
              <a:t>www.also.si</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8661C5"/>
                </a:solidFill>
                <a:effectLst/>
                <a:uLnTx/>
                <a:uFillTx/>
                <a:latin typeface="Segoe Sans Display Semibold"/>
                <a:ea typeface="+mn-ea"/>
                <a:cs typeface="Segoe UI Semilight" panose="020B0402040204020203" pitchFamily="34" charset="0"/>
              </a:rPr>
              <a:t>Jure.forstneric@also.com</a:t>
            </a:r>
          </a:p>
        </p:txBody>
      </p:sp>
    </p:spTree>
    <p:extLst>
      <p:ext uri="{BB962C8B-B14F-4D97-AF65-F5344CB8AC3E}">
        <p14:creationId xmlns:p14="http://schemas.microsoft.com/office/powerpoint/2010/main" val="230704798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A606C-E1A1-6F50-CB50-AEB2EFAB2EE3}"/>
              </a:ext>
            </a:extLst>
          </p:cNvPr>
          <p:cNvSpPr>
            <a:spLocks noGrp="1"/>
          </p:cNvSpPr>
          <p:nvPr>
            <p:ph type="title"/>
          </p:nvPr>
        </p:nvSpPr>
        <p:spPr>
          <a:xfrm>
            <a:off x="574816" y="510988"/>
            <a:ext cx="4744670" cy="430887"/>
          </a:xfrm>
        </p:spPr>
        <p:txBody>
          <a:bodyPr/>
          <a:lstStyle/>
          <a:p>
            <a:r>
              <a:rPr lang="en-US"/>
              <a:t>Microsoft Copilot: AI Asistent</a:t>
            </a:r>
          </a:p>
        </p:txBody>
      </p:sp>
      <p:sp>
        <p:nvSpPr>
          <p:cNvPr id="3" name="Text Placeholder 2">
            <a:extLst>
              <a:ext uri="{FF2B5EF4-FFF2-40B4-BE49-F238E27FC236}">
                <a16:creationId xmlns:a16="http://schemas.microsoft.com/office/drawing/2014/main" id="{73840FCB-8F66-11FC-E7F9-0BAD60F5FD10}"/>
              </a:ext>
            </a:extLst>
          </p:cNvPr>
          <p:cNvSpPr>
            <a:spLocks noGrp="1"/>
          </p:cNvSpPr>
          <p:nvPr>
            <p:ph type="body" sz="quarter" idx="10"/>
          </p:nvPr>
        </p:nvSpPr>
        <p:spPr>
          <a:xfrm>
            <a:off x="574816" y="4648623"/>
            <a:ext cx="4599528" cy="1698389"/>
          </a:xfrm>
        </p:spPr>
        <p:txBody>
          <a:bodyPr/>
          <a:lstStyle/>
          <a:p>
            <a:pPr>
              <a:spcBef>
                <a:spcPts val="400"/>
              </a:spcBef>
            </a:pPr>
            <a:r>
              <a:rPr lang="en-US" sz="1800"/>
              <a:t>Jure Forstnerič</a:t>
            </a:r>
          </a:p>
          <a:p>
            <a:pPr>
              <a:spcBef>
                <a:spcPts val="400"/>
              </a:spcBef>
            </a:pPr>
            <a:r>
              <a:rPr lang="en-US" sz="1800"/>
              <a:t>Pre-sales engineer</a:t>
            </a:r>
          </a:p>
          <a:p>
            <a:pPr>
              <a:spcBef>
                <a:spcPts val="400"/>
              </a:spcBef>
            </a:pPr>
            <a:r>
              <a:rPr lang="en-US" sz="1800"/>
              <a:t>ALSO Technology Ljubljana</a:t>
            </a:r>
          </a:p>
          <a:p>
            <a:pPr>
              <a:spcBef>
                <a:spcPts val="400"/>
              </a:spcBef>
            </a:pPr>
            <a:r>
              <a:rPr lang="en-US" sz="1800">
                <a:hlinkClick r:id="rId4"/>
              </a:rPr>
              <a:t>www.also.si</a:t>
            </a:r>
            <a:endParaRPr lang="en-US" sz="1800"/>
          </a:p>
          <a:p>
            <a:endParaRPr lang="en-US" sz="1800"/>
          </a:p>
        </p:txBody>
      </p:sp>
      <p:sp>
        <p:nvSpPr>
          <p:cNvPr id="4" name="Text Placeholder 2">
            <a:extLst>
              <a:ext uri="{FF2B5EF4-FFF2-40B4-BE49-F238E27FC236}">
                <a16:creationId xmlns:a16="http://schemas.microsoft.com/office/drawing/2014/main" id="{05A485AF-200E-C56D-B8FC-0EAA40BE219B}"/>
              </a:ext>
            </a:extLst>
          </p:cNvPr>
          <p:cNvSpPr txBox="1">
            <a:spLocks/>
          </p:cNvSpPr>
          <p:nvPr/>
        </p:nvSpPr>
        <p:spPr>
          <a:xfrm>
            <a:off x="6431333" y="2198916"/>
            <a:ext cx="5183726" cy="3396342"/>
          </a:xfrm>
          <a:prstGeom prst="rect">
            <a:avLst/>
          </a:prstGeom>
        </p:spPr>
        <p:txBody>
          <a:bodyPr vert="horz" wrap="square" lIns="0" tIns="0" rIns="0" bIns="0" rtlCol="0">
            <a:noAutofit/>
          </a:bodyPr>
          <a:lstStyle>
            <a:lvl1pPr marL="0" marR="0" indent="0" algn="l" defTabSz="932742" rtl="0" eaLnBrk="1" fontAlgn="auto" latinLnBrk="0" hangingPunct="1">
              <a:lnSpc>
                <a:spcPct val="100000"/>
              </a:lnSpc>
              <a:spcBef>
                <a:spcPts val="1600"/>
              </a:spcBef>
              <a:spcAft>
                <a:spcPts val="0"/>
              </a:spcAft>
              <a:buClrTx/>
              <a:buSzPct val="90000"/>
              <a:buFont typeface="Wingdings" panose="05000000000000000000" pitchFamily="2" charset="2"/>
              <a:buNone/>
              <a:tabLst/>
              <a:defRPr sz="1600" kern="1200" spc="0" baseline="0">
                <a:solidFill>
                  <a:schemeClr val="accent2"/>
                </a:solidFill>
                <a:latin typeface="+mj-lt"/>
                <a:ea typeface="+mn-ea"/>
                <a:cs typeface="Segoe UI Semilight" panose="020B0402040204020203" pitchFamily="34" charset="0"/>
              </a:defRPr>
            </a:lvl1pPr>
            <a:lvl2pPr marL="0" marR="0" indent="0" algn="l" defTabSz="932742" rtl="0" eaLnBrk="1" fontAlgn="auto" latinLnBrk="0" hangingPunct="1">
              <a:lnSpc>
                <a:spcPct val="100000"/>
              </a:lnSpc>
              <a:spcBef>
                <a:spcPts val="90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2pPr>
            <a:lvl3pPr marL="200025" marR="0" indent="-200025" algn="l" defTabSz="932742" rtl="0" eaLnBrk="1" fontAlgn="auto" latinLnBrk="0" hangingPunct="1">
              <a:lnSpc>
                <a:spcPct val="100000"/>
              </a:lnSpc>
              <a:spcBef>
                <a:spcPts val="600"/>
              </a:spcBef>
              <a:spcAft>
                <a:spcPts val="0"/>
              </a:spcAft>
              <a:buClrTx/>
              <a:buSzPct val="90000"/>
              <a:buFont typeface="Wingdings" panose="05000000000000000000" pitchFamily="2" charset="2"/>
              <a:buChar char=""/>
              <a:tabLst/>
              <a:defRPr sz="1401" kern="1200" spc="0" baseline="0">
                <a:solidFill>
                  <a:srgbClr val="000000"/>
                </a:solidFill>
                <a:latin typeface="+mn-lt"/>
                <a:ea typeface="+mn-ea"/>
                <a:cs typeface="+mn-cs"/>
              </a:defRPr>
            </a:lvl3pPr>
            <a:lvl4pPr marL="402336"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603504" marR="0" indent="-20116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1"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16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8661C5"/>
                </a:solidFill>
                <a:effectLst/>
                <a:uLnTx/>
                <a:uFillTx/>
                <a:latin typeface="Segoe Sans Display Semibold"/>
                <a:ea typeface="+mn-ea"/>
                <a:cs typeface="Segoe UI Semilight" panose="020B0402040204020203" pitchFamily="34" charset="0"/>
              </a:rPr>
              <a:t>Vsebina:</a:t>
            </a:r>
          </a:p>
          <a:p>
            <a:pPr marL="285750" marR="0" lvl="1" indent="-285750" algn="l" defTabSz="932742" rtl="0" eaLnBrk="1" fontAlgn="auto" latinLnBrk="0" hangingPunct="1">
              <a:lnSpc>
                <a:spcPct val="100000"/>
              </a:lnSpc>
              <a:spcBef>
                <a:spcPts val="900"/>
              </a:spcBef>
              <a:spcAft>
                <a:spcPts val="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mn-cs"/>
              </a:rPr>
              <a:t>Osnova Generativnega AI &amp; ChatGPT</a:t>
            </a:r>
          </a:p>
          <a:p>
            <a:pPr marL="285750" marR="0" lvl="1" indent="-285750" algn="l" defTabSz="932742" rtl="0" eaLnBrk="1" fontAlgn="auto" latinLnBrk="0" hangingPunct="1">
              <a:lnSpc>
                <a:spcPct val="100000"/>
              </a:lnSpc>
              <a:spcBef>
                <a:spcPts val="900"/>
              </a:spcBef>
              <a:spcAft>
                <a:spcPts val="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mn-cs"/>
              </a:rPr>
              <a:t>Kaj je Copilot in kako deluje?</a:t>
            </a:r>
          </a:p>
          <a:p>
            <a:pPr marL="285750" marR="0" lvl="1" indent="-285750" algn="l" defTabSz="932742" rtl="0" eaLnBrk="1" fontAlgn="auto" latinLnBrk="0" hangingPunct="1">
              <a:lnSpc>
                <a:spcPct val="100000"/>
              </a:lnSpc>
              <a:spcBef>
                <a:spcPts val="900"/>
              </a:spcBef>
              <a:spcAft>
                <a:spcPts val="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mn-cs"/>
              </a:rPr>
              <a:t>So moji podatki varni?</a:t>
            </a:r>
          </a:p>
          <a:p>
            <a:pPr marL="285750" marR="0" lvl="1" indent="-285750" algn="l" defTabSz="932742" rtl="0" eaLnBrk="1" fontAlgn="auto" latinLnBrk="0" hangingPunct="1">
              <a:lnSpc>
                <a:spcPct val="100000"/>
              </a:lnSpc>
              <a:spcBef>
                <a:spcPts val="900"/>
              </a:spcBef>
              <a:spcAft>
                <a:spcPts val="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mn-cs"/>
              </a:rPr>
              <a:t>Predpogoj za učinkovito rabo</a:t>
            </a:r>
          </a:p>
          <a:p>
            <a:pPr marL="285750" marR="0" lvl="1" indent="-285750" algn="l" defTabSz="932742" rtl="0" eaLnBrk="1" fontAlgn="auto" latinLnBrk="0" hangingPunct="1">
              <a:lnSpc>
                <a:spcPct val="100000"/>
              </a:lnSpc>
              <a:spcBef>
                <a:spcPts val="900"/>
              </a:spcBef>
              <a:spcAft>
                <a:spcPts val="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mn-cs"/>
              </a:rPr>
              <a:t>Trenutne omejitve</a:t>
            </a:r>
          </a:p>
          <a:p>
            <a:pPr marL="285750" marR="0" lvl="1" indent="-285750" algn="l" defTabSz="932742" rtl="0" eaLnBrk="1" fontAlgn="auto" latinLnBrk="0" hangingPunct="1">
              <a:lnSpc>
                <a:spcPct val="100000"/>
              </a:lnSpc>
              <a:spcBef>
                <a:spcPts val="900"/>
              </a:spcBef>
              <a:spcAft>
                <a:spcPts val="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mn-cs"/>
              </a:rPr>
              <a:t>Demo</a:t>
            </a:r>
          </a:p>
        </p:txBody>
      </p:sp>
      <p:pic>
        <p:nvPicPr>
          <p:cNvPr id="8" name="Picture 7" descr="A colorful text with a black background&#10;&#10;Description automatically generated">
            <a:extLst>
              <a:ext uri="{FF2B5EF4-FFF2-40B4-BE49-F238E27FC236}">
                <a16:creationId xmlns:a16="http://schemas.microsoft.com/office/drawing/2014/main" id="{1F3BD5FC-3DF7-59B2-0158-B14202951D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816" y="3391002"/>
            <a:ext cx="2306073" cy="1300942"/>
          </a:xfrm>
          <a:prstGeom prst="rect">
            <a:avLst/>
          </a:prstGeom>
        </p:spPr>
      </p:pic>
    </p:spTree>
    <p:custDataLst>
      <p:tags r:id="rId1"/>
    </p:custDataLst>
    <p:extLst>
      <p:ext uri="{BB962C8B-B14F-4D97-AF65-F5344CB8AC3E}">
        <p14:creationId xmlns:p14="http://schemas.microsoft.com/office/powerpoint/2010/main" val="20838450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E6537-4C9E-110C-594B-F9C40DC30EF3}"/>
            </a:ext>
          </a:extLst>
        </p:cNvPr>
        <p:cNvGrpSpPr/>
        <p:nvPr/>
      </p:nvGrpSpPr>
      <p:grpSpPr>
        <a:xfrm>
          <a:off x="0" y="0"/>
          <a:ext cx="0" cy="0"/>
          <a:chOff x="0" y="0"/>
          <a:chExt cx="0" cy="0"/>
        </a:xfrm>
      </p:grpSpPr>
      <p:sp>
        <p:nvSpPr>
          <p:cNvPr id="7" name="Rectangle: Rounded Corners 30">
            <a:extLst>
              <a:ext uri="{FF2B5EF4-FFF2-40B4-BE49-F238E27FC236}">
                <a16:creationId xmlns:a16="http://schemas.microsoft.com/office/drawing/2014/main" id="{3FC9E973-4DC4-5497-EC36-F204DEE6B3C3}"/>
              </a:ext>
              <a:ext uri="{C183D7F6-B498-43B3-948B-1728B52AA6E4}">
                <adec:decorative xmlns:adec="http://schemas.microsoft.com/office/drawing/2017/decorative" val="1"/>
              </a:ext>
            </a:extLst>
          </p:cNvPr>
          <p:cNvSpPr>
            <a:spLocks/>
          </p:cNvSpPr>
          <p:nvPr/>
        </p:nvSpPr>
        <p:spPr bwMode="auto">
          <a:xfrm>
            <a:off x="8146892" y="2029526"/>
            <a:ext cx="3462496" cy="3147294"/>
          </a:xfrm>
          <a:prstGeom prst="roundRect">
            <a:avLst>
              <a:gd name="adj" fmla="val 6382"/>
            </a:avLst>
          </a:prstGeom>
          <a:solidFill>
            <a:schemeClr val="bg1">
              <a:alpha val="53000"/>
            </a:schemeClr>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
                <a:srgbClr val="243A5E"/>
              </a:buClr>
              <a:buSzPct val="110000"/>
              <a:buFontTx/>
              <a:buNone/>
              <a:tabLst/>
              <a:defRPr/>
            </a:pP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Semibold" panose="020B0702040204020203" pitchFamily="34" charset="0"/>
            </a:endParaRPr>
          </a:p>
        </p:txBody>
      </p:sp>
      <p:pic>
        <p:nvPicPr>
          <p:cNvPr id="13" name="Graphic 12">
            <a:extLst>
              <a:ext uri="{FF2B5EF4-FFF2-40B4-BE49-F238E27FC236}">
                <a16:creationId xmlns:a16="http://schemas.microsoft.com/office/drawing/2014/main" id="{D275F849-5637-620A-6D0C-1FF4421B09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33702" y="2229076"/>
            <a:ext cx="723900" cy="695325"/>
          </a:xfrm>
          <a:prstGeom prst="rect">
            <a:avLst/>
          </a:prstGeom>
        </p:spPr>
      </p:pic>
      <p:sp>
        <p:nvSpPr>
          <p:cNvPr id="6" name="Rectangle: Rounded Corners 30">
            <a:extLst>
              <a:ext uri="{FF2B5EF4-FFF2-40B4-BE49-F238E27FC236}">
                <a16:creationId xmlns:a16="http://schemas.microsoft.com/office/drawing/2014/main" id="{9974BF03-DE96-EF34-7938-C02E01B3FB3B}"/>
              </a:ext>
              <a:ext uri="{C183D7F6-B498-43B3-948B-1728B52AA6E4}">
                <adec:decorative xmlns:adec="http://schemas.microsoft.com/office/drawing/2017/decorative" val="1"/>
              </a:ext>
            </a:extLst>
          </p:cNvPr>
          <p:cNvSpPr>
            <a:spLocks/>
          </p:cNvSpPr>
          <p:nvPr/>
        </p:nvSpPr>
        <p:spPr bwMode="auto">
          <a:xfrm>
            <a:off x="4367848" y="2029526"/>
            <a:ext cx="3462496" cy="3147294"/>
          </a:xfrm>
          <a:prstGeom prst="roundRect">
            <a:avLst>
              <a:gd name="adj" fmla="val 6382"/>
            </a:avLst>
          </a:prstGeom>
          <a:solidFill>
            <a:schemeClr val="bg1">
              <a:alpha val="53000"/>
            </a:schemeClr>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
                <a:srgbClr val="243A5E"/>
              </a:buClr>
              <a:buSzPct val="110000"/>
              <a:buFontTx/>
              <a:buNone/>
              <a:tabLst/>
              <a:defRPr/>
            </a:pP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Semibold" panose="020B0702040204020203" pitchFamily="34" charset="0"/>
            </a:endParaRPr>
          </a:p>
        </p:txBody>
      </p:sp>
      <p:pic>
        <p:nvPicPr>
          <p:cNvPr id="10" name="Graphic 9">
            <a:extLst>
              <a:ext uri="{FF2B5EF4-FFF2-40B4-BE49-F238E27FC236}">
                <a16:creationId xmlns:a16="http://schemas.microsoft.com/office/drawing/2014/main" id="{C640101A-7C23-55B6-E888-5AA3A3A82D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38800" y="2128417"/>
            <a:ext cx="914400" cy="914400"/>
          </a:xfrm>
          <a:prstGeom prst="rect">
            <a:avLst/>
          </a:prstGeom>
        </p:spPr>
      </p:pic>
      <p:sp>
        <p:nvSpPr>
          <p:cNvPr id="5" name="Rectangle: Rounded Corners 30">
            <a:extLst>
              <a:ext uri="{FF2B5EF4-FFF2-40B4-BE49-F238E27FC236}">
                <a16:creationId xmlns:a16="http://schemas.microsoft.com/office/drawing/2014/main" id="{8656DADF-08E7-CC3A-BC73-68F508679FEA}"/>
              </a:ext>
              <a:ext uri="{C183D7F6-B498-43B3-948B-1728B52AA6E4}">
                <adec:decorative xmlns:adec="http://schemas.microsoft.com/office/drawing/2017/decorative" val="1"/>
              </a:ext>
            </a:extLst>
          </p:cNvPr>
          <p:cNvSpPr>
            <a:spLocks/>
          </p:cNvSpPr>
          <p:nvPr/>
        </p:nvSpPr>
        <p:spPr bwMode="auto">
          <a:xfrm>
            <a:off x="588804" y="2029526"/>
            <a:ext cx="3462496" cy="3147294"/>
          </a:xfrm>
          <a:prstGeom prst="roundRect">
            <a:avLst>
              <a:gd name="adj" fmla="val 6037"/>
            </a:avLst>
          </a:prstGeom>
          <a:solidFill>
            <a:schemeClr val="bg1">
              <a:alpha val="53000"/>
            </a:schemeClr>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
                <a:srgbClr val="243A5E"/>
              </a:buClr>
              <a:buSzPct val="110000"/>
              <a:buFontTx/>
              <a:buNone/>
              <a:tabLst/>
              <a:defRPr/>
            </a:pP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Semibold" panose="020B0702040204020203" pitchFamily="34" charset="0"/>
            </a:endParaRPr>
          </a:p>
        </p:txBody>
      </p:sp>
      <p:pic>
        <p:nvPicPr>
          <p:cNvPr id="3" name="Picture 2" descr="A blue and purple square with a pen&#10;&#10;Description automatically generated">
            <a:extLst>
              <a:ext uri="{FF2B5EF4-FFF2-40B4-BE49-F238E27FC236}">
                <a16:creationId xmlns:a16="http://schemas.microsoft.com/office/drawing/2014/main" id="{683C2E9E-A45F-8C2E-F9D0-6BC84D8C50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21311" y="2319460"/>
            <a:ext cx="745382" cy="745382"/>
          </a:xfrm>
          <a:prstGeom prst="rect">
            <a:avLst/>
          </a:prstGeom>
        </p:spPr>
      </p:pic>
      <p:sp>
        <p:nvSpPr>
          <p:cNvPr id="12" name="Title 11">
            <a:extLst>
              <a:ext uri="{FF2B5EF4-FFF2-40B4-BE49-F238E27FC236}">
                <a16:creationId xmlns:a16="http://schemas.microsoft.com/office/drawing/2014/main" id="{4BB55D4A-BB6F-2546-2410-58D5E85D195A}"/>
              </a:ext>
            </a:extLst>
          </p:cNvPr>
          <p:cNvSpPr>
            <a:spLocks noGrp="1"/>
          </p:cNvSpPr>
          <p:nvPr>
            <p:ph type="title"/>
          </p:nvPr>
        </p:nvSpPr>
        <p:spPr>
          <a:xfrm>
            <a:off x="574816" y="510988"/>
            <a:ext cx="11018520" cy="430887"/>
          </a:xfrm>
        </p:spPr>
        <p:txBody>
          <a:bodyPr/>
          <a:lstStyle/>
          <a:p>
            <a:r>
              <a:rPr lang="en-GB"/>
              <a:t>Generatvni AI &amp; Chat GPT</a:t>
            </a:r>
          </a:p>
        </p:txBody>
      </p:sp>
      <p:sp>
        <p:nvSpPr>
          <p:cNvPr id="86" name="TextBox 85">
            <a:extLst>
              <a:ext uri="{FF2B5EF4-FFF2-40B4-BE49-F238E27FC236}">
                <a16:creationId xmlns:a16="http://schemas.microsoft.com/office/drawing/2014/main" id="{1F8200D8-FCAD-040F-2705-867A0801A3DB}"/>
              </a:ext>
            </a:extLst>
          </p:cNvPr>
          <p:cNvSpPr txBox="1"/>
          <p:nvPr/>
        </p:nvSpPr>
        <p:spPr>
          <a:xfrm>
            <a:off x="718599" y="3299875"/>
            <a:ext cx="3202906" cy="307777"/>
          </a:xfrm>
          <a:prstGeom prst="rect">
            <a:avLst/>
          </a:prstGeom>
          <a:noFill/>
        </p:spPr>
        <p:txBody>
          <a:bodyPr wrap="square" lIns="0" tIns="0" rIns="0" bIns="0">
            <a:spAutoFit/>
          </a:bodyPr>
          <a:lstStyle/>
          <a:p>
            <a:pPr marL="0" marR="0" lvl="0" indent="0" algn="ctr" defTabSz="914225"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w="3175">
                  <a:noFill/>
                </a:ln>
                <a:solidFill>
                  <a:srgbClr val="091F2C"/>
                </a:solidFill>
                <a:effectLst/>
                <a:uLnTx/>
                <a:uFillTx/>
                <a:latin typeface="Segoe UI Semibold"/>
                <a:ea typeface="+mj-lt"/>
                <a:cs typeface="Segoe UI Semibold"/>
              </a:rPr>
              <a:t>Generativni AI</a:t>
            </a:r>
          </a:p>
        </p:txBody>
      </p:sp>
      <p:sp>
        <p:nvSpPr>
          <p:cNvPr id="87" name="Grey oval containing warning">
            <a:extLst>
              <a:ext uri="{FF2B5EF4-FFF2-40B4-BE49-F238E27FC236}">
                <a16:creationId xmlns:a16="http://schemas.microsoft.com/office/drawing/2014/main" id="{5612715B-7F8C-543D-5D41-DA4E31C526B3}"/>
              </a:ext>
              <a:ext uri="{C183D7F6-B498-43B3-948B-1728B52AA6E4}">
                <adec:decorative xmlns:adec="http://schemas.microsoft.com/office/drawing/2017/decorative" val="1"/>
              </a:ext>
            </a:extLst>
          </p:cNvPr>
          <p:cNvSpPr/>
          <p:nvPr/>
        </p:nvSpPr>
        <p:spPr>
          <a:xfrm>
            <a:off x="1771412" y="3142225"/>
            <a:ext cx="1097280" cy="44821"/>
          </a:xfrm>
          <a:prstGeom prst="roundRect">
            <a:avLst>
              <a:gd name="adj" fmla="val 50000"/>
            </a:avLst>
          </a:prstGeom>
          <a:gradFill flip="none" rotWithShape="1">
            <a:gsLst>
              <a:gs pos="100000">
                <a:srgbClr val="CD9AD0"/>
              </a:gs>
              <a:gs pos="0">
                <a:srgbClr val="2897CE"/>
              </a:gs>
            </a:gsLst>
            <a:lin ang="0" scaled="1"/>
            <a:tileRect/>
          </a:gradFill>
          <a:ln w="12700">
            <a:miter lim="400000"/>
          </a:ln>
          <a:effectLst>
            <a:outerShdw blurRad="254000" dist="50800" dir="2700000" sx="103000" sy="103000" rotWithShape="0">
              <a:srgbClr val="000000">
                <a:alpha val="20000"/>
              </a:srgbClr>
            </a:outerShdw>
          </a:effectLst>
        </p:spPr>
        <p:txBody>
          <a:bodyPr lIns="44819" tIns="44819" rIns="44819" bIns="44819" anchor="ctr"/>
          <a:lstStyle/>
          <a:p>
            <a:pPr marL="0" marR="0" lvl="0" indent="0" algn="ctr" defTabSz="913751" rtl="0" eaLnBrk="1" fontAlgn="auto" latinLnBrk="0" hangingPunct="0">
              <a:lnSpc>
                <a:spcPct val="100000"/>
              </a:lnSpc>
              <a:spcBef>
                <a:spcPts val="0"/>
              </a:spcBef>
              <a:spcAft>
                <a:spcPts val="0"/>
              </a:spcAft>
              <a:buClrTx/>
              <a:buSzTx/>
              <a:buFontTx/>
              <a:buNone/>
              <a:tabLst/>
              <a:defRPr sz="2000">
                <a:gradFill flip="none" rotWithShape="1">
                  <a:gsLst>
                    <a:gs pos="0">
                      <a:srgbClr val="FFFFFF"/>
                    </a:gs>
                    <a:gs pos="100000">
                      <a:srgbClr val="FFFFFF"/>
                    </a:gs>
                  </a:gsLst>
                  <a:lin ang="5400000" scaled="0"/>
                </a:gradFill>
                <a:latin typeface="Segoe UI Semilight"/>
                <a:ea typeface="Segoe UI Semilight"/>
                <a:cs typeface="Segoe UI Semilight"/>
                <a:sym typeface="Segoe UI Semilight"/>
              </a:defRPr>
            </a:pPr>
            <a:endParaRPr kumimoji="0" lang="en-US" sz="1961" b="0" i="0" u="none" strike="noStrike" kern="0" cap="none" spc="0" normalizeH="0" baseline="0" noProof="0">
              <a:ln>
                <a:noFill/>
              </a:ln>
              <a:gradFill flip="none" rotWithShape="1">
                <a:gsLst>
                  <a:gs pos="0">
                    <a:srgbClr val="FFFFFF"/>
                  </a:gs>
                  <a:gs pos="100000">
                    <a:srgbClr val="FFFFFF"/>
                  </a:gs>
                </a:gsLst>
                <a:lin ang="5400000" scaled="0"/>
              </a:gradFill>
              <a:effectLst/>
              <a:uLnTx/>
              <a:uFillTx/>
              <a:latin typeface="Segoe UI Semibold"/>
              <a:cs typeface="Segoe UI Semilight"/>
              <a:sym typeface="Segoe UI Semilight"/>
            </a:endParaRPr>
          </a:p>
        </p:txBody>
      </p:sp>
      <p:sp>
        <p:nvSpPr>
          <p:cNvPr id="89" name="TextBox 88">
            <a:extLst>
              <a:ext uri="{FF2B5EF4-FFF2-40B4-BE49-F238E27FC236}">
                <a16:creationId xmlns:a16="http://schemas.microsoft.com/office/drawing/2014/main" id="{265706FC-9C87-3846-BAB4-03296F34CF48}"/>
              </a:ext>
            </a:extLst>
          </p:cNvPr>
          <p:cNvSpPr txBox="1"/>
          <p:nvPr/>
        </p:nvSpPr>
        <p:spPr>
          <a:xfrm>
            <a:off x="891449" y="4023659"/>
            <a:ext cx="2857207" cy="553998"/>
          </a:xfrm>
          <a:prstGeom prst="rect">
            <a:avLst/>
          </a:prstGeom>
          <a:noFill/>
        </p:spPr>
        <p:txBody>
          <a:bodyPr wrap="square" lIns="0" tIns="0" rIns="0" bIns="0">
            <a:spAutoFit/>
          </a:bodyPr>
          <a:lstStyle/>
          <a:p>
            <a:pPr marL="0" marR="0" lvl="0" indent="0" algn="ctr" defTabSz="914225"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w="3175">
                  <a:noFill/>
                </a:ln>
                <a:solidFill>
                  <a:srgbClr val="091F2C"/>
                </a:solidFill>
                <a:effectLst/>
                <a:uLnTx/>
                <a:uFillTx/>
                <a:latin typeface="Segoe UI"/>
                <a:ea typeface="+mj-lt"/>
                <a:cs typeface="Segoe UI Semibold"/>
              </a:rPr>
              <a:t>Ustvarjanje novih vsebin na podlagi podatkov</a:t>
            </a:r>
          </a:p>
        </p:txBody>
      </p:sp>
      <p:sp>
        <p:nvSpPr>
          <p:cNvPr id="90" name="TextBox 89">
            <a:extLst>
              <a:ext uri="{FF2B5EF4-FFF2-40B4-BE49-F238E27FC236}">
                <a16:creationId xmlns:a16="http://schemas.microsoft.com/office/drawing/2014/main" id="{99E1C987-1841-1751-59A9-D043E2E3FCA4}"/>
              </a:ext>
            </a:extLst>
          </p:cNvPr>
          <p:cNvSpPr txBox="1"/>
          <p:nvPr/>
        </p:nvSpPr>
        <p:spPr>
          <a:xfrm>
            <a:off x="4497643" y="3299875"/>
            <a:ext cx="3202906" cy="615553"/>
          </a:xfrm>
          <a:prstGeom prst="rect">
            <a:avLst/>
          </a:prstGeom>
          <a:noFill/>
        </p:spPr>
        <p:txBody>
          <a:bodyPr wrap="square" lIns="0" tIns="0" rIns="0" bIns="0">
            <a:spAutoFit/>
          </a:bodyPr>
          <a:lstStyle/>
          <a:p>
            <a:pPr marL="0" marR="0" lvl="0" indent="0" algn="ctr" defTabSz="914225" rtl="0" eaLnBrk="1" fontAlgn="base" latinLnBrk="0" hangingPunct="1">
              <a:lnSpc>
                <a:spcPct val="100000"/>
              </a:lnSpc>
              <a:spcBef>
                <a:spcPct val="0"/>
              </a:spcBef>
              <a:spcAft>
                <a:spcPct val="0"/>
              </a:spcAft>
              <a:buClrTx/>
              <a:buSzTx/>
              <a:buFontTx/>
              <a:buNone/>
              <a:tabLst/>
              <a:defRPr/>
            </a:pPr>
            <a:r>
              <a:rPr lang="en-US" sz="2000">
                <a:ln w="3175">
                  <a:noFill/>
                </a:ln>
                <a:solidFill>
                  <a:srgbClr val="091F2C"/>
                </a:solidFill>
                <a:latin typeface="Segoe UI Semibold"/>
                <a:ea typeface="+mj-lt"/>
                <a:cs typeface="Segoe UI Semibold"/>
              </a:rPr>
              <a:t>Veliki jezikovni model</a:t>
            </a:r>
          </a:p>
          <a:p>
            <a:pPr marL="0" marR="0" lvl="0" indent="0" algn="ctr" defTabSz="914225" rtl="0" eaLnBrk="1" fontAlgn="base" latinLnBrk="0" hangingPunct="1">
              <a:lnSpc>
                <a:spcPct val="100000"/>
              </a:lnSpc>
              <a:spcBef>
                <a:spcPct val="0"/>
              </a:spcBef>
              <a:spcAft>
                <a:spcPct val="0"/>
              </a:spcAft>
              <a:buClrTx/>
              <a:buSzTx/>
              <a:buFontTx/>
              <a:buNone/>
              <a:tabLst/>
              <a:defRPr/>
            </a:pPr>
            <a:r>
              <a:rPr lang="en-US" sz="2000">
                <a:ln w="3175">
                  <a:noFill/>
                </a:ln>
                <a:solidFill>
                  <a:srgbClr val="091F2C"/>
                </a:solidFill>
                <a:latin typeface="Segoe UI Semibold"/>
                <a:ea typeface="+mj-lt"/>
                <a:cs typeface="Segoe UI Semibold"/>
              </a:rPr>
              <a:t>“LLM”</a:t>
            </a:r>
            <a:endParaRPr kumimoji="0" lang="en-US" sz="2000" b="0" i="0" u="none" strike="noStrike" kern="1200" cap="none" spc="0" normalizeH="0" baseline="0" noProof="0">
              <a:ln w="3175">
                <a:noFill/>
              </a:ln>
              <a:solidFill>
                <a:srgbClr val="091F2C"/>
              </a:solidFill>
              <a:effectLst/>
              <a:uLnTx/>
              <a:uFillTx/>
              <a:latin typeface="Segoe UI Semibold"/>
              <a:ea typeface="+mj-lt"/>
              <a:cs typeface="Segoe UI Semibold"/>
            </a:endParaRPr>
          </a:p>
        </p:txBody>
      </p:sp>
      <p:sp>
        <p:nvSpPr>
          <p:cNvPr id="91" name="Grey oval containing warning">
            <a:extLst>
              <a:ext uri="{FF2B5EF4-FFF2-40B4-BE49-F238E27FC236}">
                <a16:creationId xmlns:a16="http://schemas.microsoft.com/office/drawing/2014/main" id="{0D2EB8A0-FF5B-84D1-E104-30441D2D1D19}"/>
              </a:ext>
              <a:ext uri="{C183D7F6-B498-43B3-948B-1728B52AA6E4}">
                <adec:decorative xmlns:adec="http://schemas.microsoft.com/office/drawing/2017/decorative" val="1"/>
              </a:ext>
            </a:extLst>
          </p:cNvPr>
          <p:cNvSpPr/>
          <p:nvPr/>
        </p:nvSpPr>
        <p:spPr>
          <a:xfrm>
            <a:off x="5550456" y="3142225"/>
            <a:ext cx="1097280" cy="44821"/>
          </a:xfrm>
          <a:prstGeom prst="roundRect">
            <a:avLst>
              <a:gd name="adj" fmla="val 50000"/>
            </a:avLst>
          </a:prstGeom>
          <a:gradFill flip="none" rotWithShape="1">
            <a:gsLst>
              <a:gs pos="100000">
                <a:srgbClr val="CD9AD0"/>
              </a:gs>
              <a:gs pos="0">
                <a:srgbClr val="2897CE"/>
              </a:gs>
            </a:gsLst>
            <a:lin ang="0" scaled="1"/>
            <a:tileRect/>
          </a:gradFill>
          <a:ln w="12700">
            <a:miter lim="400000"/>
          </a:ln>
          <a:effectLst>
            <a:outerShdw blurRad="254000" dist="50800" dir="2700000" sx="103000" sy="103000" rotWithShape="0">
              <a:srgbClr val="000000">
                <a:alpha val="20000"/>
              </a:srgbClr>
            </a:outerShdw>
          </a:effectLst>
        </p:spPr>
        <p:txBody>
          <a:bodyPr lIns="44819" tIns="44819" rIns="44819" bIns="44819" anchor="ctr"/>
          <a:lstStyle/>
          <a:p>
            <a:pPr marL="0" marR="0" lvl="0" indent="0" algn="ctr" defTabSz="913751" rtl="0" eaLnBrk="1" fontAlgn="auto" latinLnBrk="0" hangingPunct="0">
              <a:lnSpc>
                <a:spcPct val="100000"/>
              </a:lnSpc>
              <a:spcBef>
                <a:spcPts val="0"/>
              </a:spcBef>
              <a:spcAft>
                <a:spcPts val="0"/>
              </a:spcAft>
              <a:buClrTx/>
              <a:buSzTx/>
              <a:buFontTx/>
              <a:buNone/>
              <a:tabLst/>
              <a:defRPr sz="2000">
                <a:gradFill flip="none" rotWithShape="1">
                  <a:gsLst>
                    <a:gs pos="0">
                      <a:srgbClr val="FFFFFF"/>
                    </a:gs>
                    <a:gs pos="100000">
                      <a:srgbClr val="FFFFFF"/>
                    </a:gs>
                  </a:gsLst>
                  <a:lin ang="5400000" scaled="0"/>
                </a:gradFill>
                <a:latin typeface="Segoe UI Semilight"/>
                <a:ea typeface="Segoe UI Semilight"/>
                <a:cs typeface="Segoe UI Semilight"/>
                <a:sym typeface="Segoe UI Semilight"/>
              </a:defRPr>
            </a:pPr>
            <a:endParaRPr kumimoji="0" lang="en-US" sz="1961" b="0" i="0" u="none" strike="noStrike" kern="0" cap="none" spc="0" normalizeH="0" baseline="0" noProof="0">
              <a:ln>
                <a:noFill/>
              </a:ln>
              <a:gradFill flip="none" rotWithShape="1">
                <a:gsLst>
                  <a:gs pos="0">
                    <a:srgbClr val="FFFFFF"/>
                  </a:gs>
                  <a:gs pos="100000">
                    <a:srgbClr val="FFFFFF"/>
                  </a:gs>
                </a:gsLst>
                <a:lin ang="5400000" scaled="0"/>
              </a:gradFill>
              <a:effectLst/>
              <a:uLnTx/>
              <a:uFillTx/>
              <a:latin typeface="Segoe UI Semibold"/>
              <a:cs typeface="Segoe UI Semilight"/>
              <a:sym typeface="Segoe UI Semilight"/>
            </a:endParaRPr>
          </a:p>
        </p:txBody>
      </p:sp>
      <p:sp>
        <p:nvSpPr>
          <p:cNvPr id="93" name="TextBox 92">
            <a:extLst>
              <a:ext uri="{FF2B5EF4-FFF2-40B4-BE49-F238E27FC236}">
                <a16:creationId xmlns:a16="http://schemas.microsoft.com/office/drawing/2014/main" id="{6B6CCCA3-68DC-0DBD-ECAE-A45C684B43EC}"/>
              </a:ext>
            </a:extLst>
          </p:cNvPr>
          <p:cNvSpPr txBox="1"/>
          <p:nvPr/>
        </p:nvSpPr>
        <p:spPr>
          <a:xfrm>
            <a:off x="4670493" y="4023659"/>
            <a:ext cx="2857207" cy="830997"/>
          </a:xfrm>
          <a:prstGeom prst="rect">
            <a:avLst/>
          </a:prstGeom>
          <a:noFill/>
        </p:spPr>
        <p:txBody>
          <a:bodyPr wrap="square" lIns="0" tIns="0" rIns="0" bIns="0">
            <a:spAutoFit/>
          </a:bodyPr>
          <a:lstStyle/>
          <a:p>
            <a:pPr marL="0" marR="0" lvl="0" indent="0" algn="ctr" defTabSz="914225" rtl="0" eaLnBrk="1" fontAlgn="base" latinLnBrk="0" hangingPunct="1">
              <a:lnSpc>
                <a:spcPct val="100000"/>
              </a:lnSpc>
              <a:spcBef>
                <a:spcPct val="0"/>
              </a:spcBef>
              <a:spcAft>
                <a:spcPct val="0"/>
              </a:spcAft>
              <a:buClrTx/>
              <a:buSzTx/>
              <a:buFontTx/>
              <a:buNone/>
              <a:tabLst/>
              <a:defRPr/>
            </a:pPr>
            <a:r>
              <a:rPr lang="en-US">
                <a:ln w="3175">
                  <a:noFill/>
                </a:ln>
                <a:solidFill>
                  <a:srgbClr val="091F2C"/>
                </a:solidFill>
                <a:latin typeface="Segoe UI"/>
                <a:ea typeface="+mj-lt"/>
                <a:cs typeface="Segoe UI Semibold"/>
              </a:rPr>
              <a:t>Samodejni trening</a:t>
            </a:r>
            <a:r>
              <a:rPr kumimoji="0" lang="en-US" sz="1800" b="0" i="0" u="none" strike="noStrike" kern="1200" cap="none" spc="0" normalizeH="0" noProof="0">
                <a:ln w="3175">
                  <a:noFill/>
                </a:ln>
                <a:solidFill>
                  <a:srgbClr val="091F2C"/>
                </a:solidFill>
                <a:effectLst/>
                <a:uLnTx/>
                <a:uFillTx/>
                <a:latin typeface="Segoe UI"/>
                <a:ea typeface="+mj-lt"/>
                <a:cs typeface="Segoe UI Semibold"/>
              </a:rPr>
              <a:t>,</a:t>
            </a:r>
          </a:p>
          <a:p>
            <a:pPr marL="0" marR="0" lvl="0" indent="0" algn="ctr" defTabSz="914225" rtl="0" eaLnBrk="1" fontAlgn="base" latinLnBrk="0" hangingPunct="1">
              <a:lnSpc>
                <a:spcPct val="100000"/>
              </a:lnSpc>
              <a:spcBef>
                <a:spcPct val="0"/>
              </a:spcBef>
              <a:spcAft>
                <a:spcPct val="0"/>
              </a:spcAft>
              <a:buClrTx/>
              <a:buSzTx/>
              <a:buFontTx/>
              <a:buNone/>
              <a:tabLst/>
              <a:defRPr/>
            </a:pPr>
            <a:r>
              <a:rPr lang="en-US">
                <a:ln w="3175">
                  <a:noFill/>
                </a:ln>
                <a:solidFill>
                  <a:srgbClr val="091F2C"/>
                </a:solidFill>
                <a:latin typeface="Segoe UI"/>
                <a:ea typeface="+mj-lt"/>
                <a:cs typeface="Segoe UI Semibold"/>
              </a:rPr>
              <a:t>Okrepljeno učenje s povratnimi informacijami</a:t>
            </a:r>
            <a:endParaRPr kumimoji="0" lang="en-US" sz="1800" b="0" i="0" u="none" strike="noStrike" kern="1200" cap="none" spc="0" normalizeH="0" baseline="0" noProof="0">
              <a:ln w="3175">
                <a:noFill/>
              </a:ln>
              <a:solidFill>
                <a:srgbClr val="091F2C"/>
              </a:solidFill>
              <a:effectLst/>
              <a:uLnTx/>
              <a:uFillTx/>
              <a:latin typeface="Segoe UI"/>
              <a:ea typeface="+mj-lt"/>
              <a:cs typeface="Segoe UI Semibold"/>
            </a:endParaRPr>
          </a:p>
        </p:txBody>
      </p:sp>
      <p:sp>
        <p:nvSpPr>
          <p:cNvPr id="94" name="TextBox 93">
            <a:extLst>
              <a:ext uri="{FF2B5EF4-FFF2-40B4-BE49-F238E27FC236}">
                <a16:creationId xmlns:a16="http://schemas.microsoft.com/office/drawing/2014/main" id="{D7576798-4E99-AA73-28CB-FB6A73E2CA41}"/>
              </a:ext>
            </a:extLst>
          </p:cNvPr>
          <p:cNvSpPr txBox="1"/>
          <p:nvPr/>
        </p:nvSpPr>
        <p:spPr>
          <a:xfrm>
            <a:off x="8276687" y="3299875"/>
            <a:ext cx="3202906" cy="307777"/>
          </a:xfrm>
          <a:prstGeom prst="rect">
            <a:avLst/>
          </a:prstGeom>
          <a:noFill/>
        </p:spPr>
        <p:txBody>
          <a:bodyPr wrap="square" lIns="0" tIns="0" rIns="0" bIns="0">
            <a:spAutoFit/>
          </a:bodyPr>
          <a:lstStyle/>
          <a:p>
            <a:pPr marL="0" marR="0" lvl="0" indent="0" algn="ctr" defTabSz="914225"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w="3175">
                  <a:noFill/>
                </a:ln>
                <a:solidFill>
                  <a:srgbClr val="091F2C"/>
                </a:solidFill>
                <a:effectLst/>
                <a:uLnTx/>
                <a:uFillTx/>
                <a:latin typeface="Segoe UI Semibold"/>
                <a:ea typeface="+mj-lt"/>
                <a:cs typeface="Segoe UI Semibold"/>
              </a:rPr>
              <a:t>Chat GPT</a:t>
            </a:r>
          </a:p>
        </p:txBody>
      </p:sp>
      <p:sp>
        <p:nvSpPr>
          <p:cNvPr id="95" name="Grey oval containing warning">
            <a:extLst>
              <a:ext uri="{FF2B5EF4-FFF2-40B4-BE49-F238E27FC236}">
                <a16:creationId xmlns:a16="http://schemas.microsoft.com/office/drawing/2014/main" id="{E82A5D00-CD7B-9014-EC9E-538E1E599565}"/>
              </a:ext>
              <a:ext uri="{C183D7F6-B498-43B3-948B-1728B52AA6E4}">
                <adec:decorative xmlns:adec="http://schemas.microsoft.com/office/drawing/2017/decorative" val="1"/>
              </a:ext>
            </a:extLst>
          </p:cNvPr>
          <p:cNvSpPr/>
          <p:nvPr/>
        </p:nvSpPr>
        <p:spPr>
          <a:xfrm>
            <a:off x="9329500" y="3142225"/>
            <a:ext cx="1097280" cy="44821"/>
          </a:xfrm>
          <a:prstGeom prst="roundRect">
            <a:avLst>
              <a:gd name="adj" fmla="val 50000"/>
            </a:avLst>
          </a:prstGeom>
          <a:gradFill flip="none" rotWithShape="1">
            <a:gsLst>
              <a:gs pos="100000">
                <a:srgbClr val="CD9AD0"/>
              </a:gs>
              <a:gs pos="0">
                <a:srgbClr val="2897CE"/>
              </a:gs>
            </a:gsLst>
            <a:lin ang="0" scaled="1"/>
            <a:tileRect/>
          </a:gradFill>
          <a:ln w="12700">
            <a:miter lim="400000"/>
          </a:ln>
          <a:effectLst>
            <a:outerShdw blurRad="254000" dist="50800" dir="2700000" sx="103000" sy="103000" rotWithShape="0">
              <a:srgbClr val="000000">
                <a:alpha val="20000"/>
              </a:srgbClr>
            </a:outerShdw>
          </a:effectLst>
        </p:spPr>
        <p:txBody>
          <a:bodyPr lIns="44819" tIns="44819" rIns="44819" bIns="44819" anchor="ctr"/>
          <a:lstStyle/>
          <a:p>
            <a:pPr marL="0" marR="0" lvl="0" indent="0" algn="ctr" defTabSz="913751" rtl="0" eaLnBrk="1" fontAlgn="auto" latinLnBrk="0" hangingPunct="0">
              <a:lnSpc>
                <a:spcPct val="100000"/>
              </a:lnSpc>
              <a:spcBef>
                <a:spcPts val="0"/>
              </a:spcBef>
              <a:spcAft>
                <a:spcPts val="0"/>
              </a:spcAft>
              <a:buClrTx/>
              <a:buSzTx/>
              <a:buFontTx/>
              <a:buNone/>
              <a:tabLst/>
              <a:defRPr sz="2000">
                <a:gradFill flip="none" rotWithShape="1">
                  <a:gsLst>
                    <a:gs pos="0">
                      <a:srgbClr val="FFFFFF"/>
                    </a:gs>
                    <a:gs pos="100000">
                      <a:srgbClr val="FFFFFF"/>
                    </a:gs>
                  </a:gsLst>
                  <a:lin ang="5400000" scaled="0"/>
                </a:gradFill>
                <a:latin typeface="Segoe UI Semilight"/>
                <a:ea typeface="Segoe UI Semilight"/>
                <a:cs typeface="Segoe UI Semilight"/>
                <a:sym typeface="Segoe UI Semilight"/>
              </a:defRPr>
            </a:pPr>
            <a:endParaRPr kumimoji="0" lang="en-US" sz="1961" b="0" i="0" u="none" strike="noStrike" kern="0" cap="none" spc="0" normalizeH="0" baseline="0" noProof="0">
              <a:ln>
                <a:noFill/>
              </a:ln>
              <a:gradFill flip="none" rotWithShape="1">
                <a:gsLst>
                  <a:gs pos="0">
                    <a:srgbClr val="FFFFFF"/>
                  </a:gs>
                  <a:gs pos="100000">
                    <a:srgbClr val="FFFFFF"/>
                  </a:gs>
                </a:gsLst>
                <a:lin ang="5400000" scaled="0"/>
              </a:gradFill>
              <a:effectLst/>
              <a:uLnTx/>
              <a:uFillTx/>
              <a:latin typeface="Segoe UI Semibold"/>
              <a:cs typeface="Segoe UI Semilight"/>
              <a:sym typeface="Segoe UI Semilight"/>
            </a:endParaRPr>
          </a:p>
        </p:txBody>
      </p:sp>
      <p:sp>
        <p:nvSpPr>
          <p:cNvPr id="97" name="TextBox 96">
            <a:extLst>
              <a:ext uri="{FF2B5EF4-FFF2-40B4-BE49-F238E27FC236}">
                <a16:creationId xmlns:a16="http://schemas.microsoft.com/office/drawing/2014/main" id="{F3EB20D0-982D-8767-2761-66A3FA299FB2}"/>
              </a:ext>
            </a:extLst>
          </p:cNvPr>
          <p:cNvSpPr txBox="1"/>
          <p:nvPr/>
        </p:nvSpPr>
        <p:spPr>
          <a:xfrm>
            <a:off x="8449537" y="4023659"/>
            <a:ext cx="2857207" cy="553998"/>
          </a:xfrm>
          <a:prstGeom prst="rect">
            <a:avLst/>
          </a:prstGeom>
          <a:noFill/>
        </p:spPr>
        <p:txBody>
          <a:bodyPr wrap="square" lIns="0" tIns="0" rIns="0" bIns="0">
            <a:spAutoFit/>
          </a:bodyPr>
          <a:lstStyle/>
          <a:p>
            <a:pPr marL="0" marR="0" lvl="0" indent="0" algn="ctr" defTabSz="914225"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w="3175">
                  <a:noFill/>
                </a:ln>
                <a:solidFill>
                  <a:srgbClr val="091F2C"/>
                </a:solidFill>
                <a:effectLst/>
                <a:uLnTx/>
                <a:uFillTx/>
                <a:latin typeface="Segoe UI"/>
                <a:ea typeface="+mj-lt"/>
                <a:cs typeface="Segoe UI Semibold"/>
              </a:rPr>
              <a:t>Generative Pre-trained</a:t>
            </a:r>
            <a:r>
              <a:rPr kumimoji="0" lang="en-US" sz="1800" b="0" i="0" u="none" strike="noStrike" kern="1200" cap="none" spc="0" normalizeH="0" noProof="0">
                <a:ln w="3175">
                  <a:noFill/>
                </a:ln>
                <a:solidFill>
                  <a:srgbClr val="091F2C"/>
                </a:solidFill>
                <a:effectLst/>
                <a:uLnTx/>
                <a:uFillTx/>
                <a:latin typeface="Segoe UI"/>
                <a:ea typeface="+mj-lt"/>
                <a:cs typeface="Segoe UI Semibold"/>
              </a:rPr>
              <a:t> Transformer</a:t>
            </a:r>
            <a:endParaRPr kumimoji="0" lang="en-US" sz="1800" b="0" i="0" u="none" strike="noStrike" kern="1200" cap="none" spc="0" normalizeH="0" baseline="0" noProof="0">
              <a:ln w="3175">
                <a:noFill/>
              </a:ln>
              <a:solidFill>
                <a:srgbClr val="091F2C"/>
              </a:solidFill>
              <a:effectLst/>
              <a:uLnTx/>
              <a:uFillTx/>
              <a:latin typeface="Segoe UI"/>
              <a:ea typeface="+mj-lt"/>
              <a:cs typeface="Segoe UI Semibold"/>
            </a:endParaRPr>
          </a:p>
        </p:txBody>
      </p:sp>
    </p:spTree>
    <p:custDataLst>
      <p:tags r:id="rId1"/>
    </p:custDataLst>
    <p:extLst>
      <p:ext uri="{BB962C8B-B14F-4D97-AF65-F5344CB8AC3E}">
        <p14:creationId xmlns:p14="http://schemas.microsoft.com/office/powerpoint/2010/main" val="1499551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750"/>
                                        <p:tgtEl>
                                          <p:spTgt spid="86"/>
                                        </p:tgtEl>
                                      </p:cBhvr>
                                    </p:animEffect>
                                    <p:anim calcmode="lin" valueType="num">
                                      <p:cBhvr>
                                        <p:cTn id="13" dur="750" fill="hold"/>
                                        <p:tgtEl>
                                          <p:spTgt spid="86"/>
                                        </p:tgtEl>
                                        <p:attrNameLst>
                                          <p:attrName>ppt_x</p:attrName>
                                        </p:attrNameLst>
                                      </p:cBhvr>
                                      <p:tavLst>
                                        <p:tav tm="0">
                                          <p:val>
                                            <p:strVal val="#ppt_x"/>
                                          </p:val>
                                        </p:tav>
                                        <p:tav tm="100000">
                                          <p:val>
                                            <p:strVal val="#ppt_x"/>
                                          </p:val>
                                        </p:tav>
                                      </p:tavLst>
                                    </p:anim>
                                    <p:anim calcmode="lin" valueType="num">
                                      <p:cBhvr>
                                        <p:cTn id="14" dur="750" fill="hold"/>
                                        <p:tgtEl>
                                          <p:spTgt spid="8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7"/>
                                        </p:tgtEl>
                                        <p:attrNameLst>
                                          <p:attrName>style.visibility</p:attrName>
                                        </p:attrNameLst>
                                      </p:cBhvr>
                                      <p:to>
                                        <p:strVal val="visible"/>
                                      </p:to>
                                    </p:set>
                                    <p:animEffect transition="in" filter="fade">
                                      <p:cBhvr>
                                        <p:cTn id="17" dur="750"/>
                                        <p:tgtEl>
                                          <p:spTgt spid="87"/>
                                        </p:tgtEl>
                                      </p:cBhvr>
                                    </p:animEffect>
                                    <p:anim calcmode="lin" valueType="num">
                                      <p:cBhvr>
                                        <p:cTn id="18" dur="750" fill="hold"/>
                                        <p:tgtEl>
                                          <p:spTgt spid="87"/>
                                        </p:tgtEl>
                                        <p:attrNameLst>
                                          <p:attrName>ppt_x</p:attrName>
                                        </p:attrNameLst>
                                      </p:cBhvr>
                                      <p:tavLst>
                                        <p:tav tm="0">
                                          <p:val>
                                            <p:strVal val="#ppt_x"/>
                                          </p:val>
                                        </p:tav>
                                        <p:tav tm="100000">
                                          <p:val>
                                            <p:strVal val="#ppt_x"/>
                                          </p:val>
                                        </p:tav>
                                      </p:tavLst>
                                    </p:anim>
                                    <p:anim calcmode="lin" valueType="num">
                                      <p:cBhvr>
                                        <p:cTn id="19" dur="750" fill="hold"/>
                                        <p:tgtEl>
                                          <p:spTgt spid="8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9"/>
                                        </p:tgtEl>
                                        <p:attrNameLst>
                                          <p:attrName>style.visibility</p:attrName>
                                        </p:attrNameLst>
                                      </p:cBhvr>
                                      <p:to>
                                        <p:strVal val="visible"/>
                                      </p:to>
                                    </p:set>
                                    <p:animEffect transition="in" filter="fade">
                                      <p:cBhvr>
                                        <p:cTn id="22" dur="750"/>
                                        <p:tgtEl>
                                          <p:spTgt spid="89"/>
                                        </p:tgtEl>
                                      </p:cBhvr>
                                    </p:animEffect>
                                    <p:anim calcmode="lin" valueType="num">
                                      <p:cBhvr>
                                        <p:cTn id="23" dur="750" fill="hold"/>
                                        <p:tgtEl>
                                          <p:spTgt spid="89"/>
                                        </p:tgtEl>
                                        <p:attrNameLst>
                                          <p:attrName>ppt_x</p:attrName>
                                        </p:attrNameLst>
                                      </p:cBhvr>
                                      <p:tavLst>
                                        <p:tav tm="0">
                                          <p:val>
                                            <p:strVal val="#ppt_x"/>
                                          </p:val>
                                        </p:tav>
                                        <p:tav tm="100000">
                                          <p:val>
                                            <p:strVal val="#ppt_x"/>
                                          </p:val>
                                        </p:tav>
                                      </p:tavLst>
                                    </p:anim>
                                    <p:anim calcmode="lin" valueType="num">
                                      <p:cBhvr>
                                        <p:cTn id="24" dur="750" fill="hold"/>
                                        <p:tgtEl>
                                          <p:spTgt spid="8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00"/>
                                  </p:stCondLst>
                                  <p:childTnLst>
                                    <p:set>
                                      <p:cBhvr>
                                        <p:cTn id="26" dur="1" fill="hold">
                                          <p:stCondLst>
                                            <p:cond delay="0"/>
                                          </p:stCondLst>
                                        </p:cTn>
                                        <p:tgtEl>
                                          <p:spTgt spid="90"/>
                                        </p:tgtEl>
                                        <p:attrNameLst>
                                          <p:attrName>style.visibility</p:attrName>
                                        </p:attrNameLst>
                                      </p:cBhvr>
                                      <p:to>
                                        <p:strVal val="visible"/>
                                      </p:to>
                                    </p:set>
                                    <p:animEffect transition="in" filter="fade">
                                      <p:cBhvr>
                                        <p:cTn id="27" dur="750"/>
                                        <p:tgtEl>
                                          <p:spTgt spid="90"/>
                                        </p:tgtEl>
                                      </p:cBhvr>
                                    </p:animEffect>
                                    <p:anim calcmode="lin" valueType="num">
                                      <p:cBhvr>
                                        <p:cTn id="28" dur="750" fill="hold"/>
                                        <p:tgtEl>
                                          <p:spTgt spid="90"/>
                                        </p:tgtEl>
                                        <p:attrNameLst>
                                          <p:attrName>ppt_x</p:attrName>
                                        </p:attrNameLst>
                                      </p:cBhvr>
                                      <p:tavLst>
                                        <p:tav tm="0">
                                          <p:val>
                                            <p:strVal val="#ppt_x"/>
                                          </p:val>
                                        </p:tav>
                                        <p:tav tm="100000">
                                          <p:val>
                                            <p:strVal val="#ppt_x"/>
                                          </p:val>
                                        </p:tav>
                                      </p:tavLst>
                                    </p:anim>
                                    <p:anim calcmode="lin" valueType="num">
                                      <p:cBhvr>
                                        <p:cTn id="29" dur="750" fill="hold"/>
                                        <p:tgtEl>
                                          <p:spTgt spid="9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100"/>
                                  </p:stCondLst>
                                  <p:childTnLst>
                                    <p:set>
                                      <p:cBhvr>
                                        <p:cTn id="31" dur="1" fill="hold">
                                          <p:stCondLst>
                                            <p:cond delay="0"/>
                                          </p:stCondLst>
                                        </p:cTn>
                                        <p:tgtEl>
                                          <p:spTgt spid="91"/>
                                        </p:tgtEl>
                                        <p:attrNameLst>
                                          <p:attrName>style.visibility</p:attrName>
                                        </p:attrNameLst>
                                      </p:cBhvr>
                                      <p:to>
                                        <p:strVal val="visible"/>
                                      </p:to>
                                    </p:set>
                                    <p:animEffect transition="in" filter="fade">
                                      <p:cBhvr>
                                        <p:cTn id="32" dur="750"/>
                                        <p:tgtEl>
                                          <p:spTgt spid="91"/>
                                        </p:tgtEl>
                                      </p:cBhvr>
                                    </p:animEffect>
                                    <p:anim calcmode="lin" valueType="num">
                                      <p:cBhvr>
                                        <p:cTn id="33" dur="750" fill="hold"/>
                                        <p:tgtEl>
                                          <p:spTgt spid="91"/>
                                        </p:tgtEl>
                                        <p:attrNameLst>
                                          <p:attrName>ppt_x</p:attrName>
                                        </p:attrNameLst>
                                      </p:cBhvr>
                                      <p:tavLst>
                                        <p:tav tm="0">
                                          <p:val>
                                            <p:strVal val="#ppt_x"/>
                                          </p:val>
                                        </p:tav>
                                        <p:tav tm="100000">
                                          <p:val>
                                            <p:strVal val="#ppt_x"/>
                                          </p:val>
                                        </p:tav>
                                      </p:tavLst>
                                    </p:anim>
                                    <p:anim calcmode="lin" valueType="num">
                                      <p:cBhvr>
                                        <p:cTn id="34" dur="750" fill="hold"/>
                                        <p:tgtEl>
                                          <p:spTgt spid="9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100"/>
                                  </p:stCondLst>
                                  <p:childTnLst>
                                    <p:set>
                                      <p:cBhvr>
                                        <p:cTn id="36" dur="1" fill="hold">
                                          <p:stCondLst>
                                            <p:cond delay="0"/>
                                          </p:stCondLst>
                                        </p:cTn>
                                        <p:tgtEl>
                                          <p:spTgt spid="93"/>
                                        </p:tgtEl>
                                        <p:attrNameLst>
                                          <p:attrName>style.visibility</p:attrName>
                                        </p:attrNameLst>
                                      </p:cBhvr>
                                      <p:to>
                                        <p:strVal val="visible"/>
                                      </p:to>
                                    </p:set>
                                    <p:animEffect transition="in" filter="fade">
                                      <p:cBhvr>
                                        <p:cTn id="37" dur="750"/>
                                        <p:tgtEl>
                                          <p:spTgt spid="93"/>
                                        </p:tgtEl>
                                      </p:cBhvr>
                                    </p:animEffect>
                                    <p:anim calcmode="lin" valueType="num">
                                      <p:cBhvr>
                                        <p:cTn id="38" dur="750" fill="hold"/>
                                        <p:tgtEl>
                                          <p:spTgt spid="93"/>
                                        </p:tgtEl>
                                        <p:attrNameLst>
                                          <p:attrName>ppt_x</p:attrName>
                                        </p:attrNameLst>
                                      </p:cBhvr>
                                      <p:tavLst>
                                        <p:tav tm="0">
                                          <p:val>
                                            <p:strVal val="#ppt_x"/>
                                          </p:val>
                                        </p:tav>
                                        <p:tav tm="100000">
                                          <p:val>
                                            <p:strVal val="#ppt_x"/>
                                          </p:val>
                                        </p:tav>
                                      </p:tavLst>
                                    </p:anim>
                                    <p:anim calcmode="lin" valueType="num">
                                      <p:cBhvr>
                                        <p:cTn id="39" dur="750" fill="hold"/>
                                        <p:tgtEl>
                                          <p:spTgt spid="9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10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750"/>
                                        <p:tgtEl>
                                          <p:spTgt spid="6"/>
                                        </p:tgtEl>
                                      </p:cBhvr>
                                    </p:animEffect>
                                    <p:anim calcmode="lin" valueType="num">
                                      <p:cBhvr>
                                        <p:cTn id="43" dur="750" fill="hold"/>
                                        <p:tgtEl>
                                          <p:spTgt spid="6"/>
                                        </p:tgtEl>
                                        <p:attrNameLst>
                                          <p:attrName>ppt_x</p:attrName>
                                        </p:attrNameLst>
                                      </p:cBhvr>
                                      <p:tavLst>
                                        <p:tav tm="0">
                                          <p:val>
                                            <p:strVal val="#ppt_x"/>
                                          </p:val>
                                        </p:tav>
                                        <p:tav tm="100000">
                                          <p:val>
                                            <p:strVal val="#ppt_x"/>
                                          </p:val>
                                        </p:tav>
                                      </p:tavLst>
                                    </p:anim>
                                    <p:anim calcmode="lin" valueType="num">
                                      <p:cBhvr>
                                        <p:cTn id="44" dur="750" fill="hold"/>
                                        <p:tgtEl>
                                          <p:spTgt spid="6"/>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200"/>
                                  </p:stCondLst>
                                  <p:childTnLst>
                                    <p:set>
                                      <p:cBhvr>
                                        <p:cTn id="46" dur="1" fill="hold">
                                          <p:stCondLst>
                                            <p:cond delay="0"/>
                                          </p:stCondLst>
                                        </p:cTn>
                                        <p:tgtEl>
                                          <p:spTgt spid="94"/>
                                        </p:tgtEl>
                                        <p:attrNameLst>
                                          <p:attrName>style.visibility</p:attrName>
                                        </p:attrNameLst>
                                      </p:cBhvr>
                                      <p:to>
                                        <p:strVal val="visible"/>
                                      </p:to>
                                    </p:set>
                                    <p:animEffect transition="in" filter="fade">
                                      <p:cBhvr>
                                        <p:cTn id="47" dur="750"/>
                                        <p:tgtEl>
                                          <p:spTgt spid="94"/>
                                        </p:tgtEl>
                                      </p:cBhvr>
                                    </p:animEffect>
                                    <p:anim calcmode="lin" valueType="num">
                                      <p:cBhvr>
                                        <p:cTn id="48" dur="750" fill="hold"/>
                                        <p:tgtEl>
                                          <p:spTgt spid="94"/>
                                        </p:tgtEl>
                                        <p:attrNameLst>
                                          <p:attrName>ppt_x</p:attrName>
                                        </p:attrNameLst>
                                      </p:cBhvr>
                                      <p:tavLst>
                                        <p:tav tm="0">
                                          <p:val>
                                            <p:strVal val="#ppt_x"/>
                                          </p:val>
                                        </p:tav>
                                        <p:tav tm="100000">
                                          <p:val>
                                            <p:strVal val="#ppt_x"/>
                                          </p:val>
                                        </p:tav>
                                      </p:tavLst>
                                    </p:anim>
                                    <p:anim calcmode="lin" valueType="num">
                                      <p:cBhvr>
                                        <p:cTn id="49" dur="750" fill="hold"/>
                                        <p:tgtEl>
                                          <p:spTgt spid="9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00"/>
                                  </p:stCondLst>
                                  <p:childTnLst>
                                    <p:set>
                                      <p:cBhvr>
                                        <p:cTn id="51" dur="1" fill="hold">
                                          <p:stCondLst>
                                            <p:cond delay="0"/>
                                          </p:stCondLst>
                                        </p:cTn>
                                        <p:tgtEl>
                                          <p:spTgt spid="95"/>
                                        </p:tgtEl>
                                        <p:attrNameLst>
                                          <p:attrName>style.visibility</p:attrName>
                                        </p:attrNameLst>
                                      </p:cBhvr>
                                      <p:to>
                                        <p:strVal val="visible"/>
                                      </p:to>
                                    </p:set>
                                    <p:animEffect transition="in" filter="fade">
                                      <p:cBhvr>
                                        <p:cTn id="52" dur="750"/>
                                        <p:tgtEl>
                                          <p:spTgt spid="95"/>
                                        </p:tgtEl>
                                      </p:cBhvr>
                                    </p:animEffect>
                                    <p:anim calcmode="lin" valueType="num">
                                      <p:cBhvr>
                                        <p:cTn id="53" dur="750" fill="hold"/>
                                        <p:tgtEl>
                                          <p:spTgt spid="95"/>
                                        </p:tgtEl>
                                        <p:attrNameLst>
                                          <p:attrName>ppt_x</p:attrName>
                                        </p:attrNameLst>
                                      </p:cBhvr>
                                      <p:tavLst>
                                        <p:tav tm="0">
                                          <p:val>
                                            <p:strVal val="#ppt_x"/>
                                          </p:val>
                                        </p:tav>
                                        <p:tav tm="100000">
                                          <p:val>
                                            <p:strVal val="#ppt_x"/>
                                          </p:val>
                                        </p:tav>
                                      </p:tavLst>
                                    </p:anim>
                                    <p:anim calcmode="lin" valueType="num">
                                      <p:cBhvr>
                                        <p:cTn id="54" dur="750" fill="hold"/>
                                        <p:tgtEl>
                                          <p:spTgt spid="95"/>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200"/>
                                  </p:stCondLst>
                                  <p:childTnLst>
                                    <p:set>
                                      <p:cBhvr>
                                        <p:cTn id="56" dur="1" fill="hold">
                                          <p:stCondLst>
                                            <p:cond delay="0"/>
                                          </p:stCondLst>
                                        </p:cTn>
                                        <p:tgtEl>
                                          <p:spTgt spid="97"/>
                                        </p:tgtEl>
                                        <p:attrNameLst>
                                          <p:attrName>style.visibility</p:attrName>
                                        </p:attrNameLst>
                                      </p:cBhvr>
                                      <p:to>
                                        <p:strVal val="visible"/>
                                      </p:to>
                                    </p:set>
                                    <p:animEffect transition="in" filter="fade">
                                      <p:cBhvr>
                                        <p:cTn id="57" dur="750"/>
                                        <p:tgtEl>
                                          <p:spTgt spid="97"/>
                                        </p:tgtEl>
                                      </p:cBhvr>
                                    </p:animEffect>
                                    <p:anim calcmode="lin" valueType="num">
                                      <p:cBhvr>
                                        <p:cTn id="58" dur="750" fill="hold"/>
                                        <p:tgtEl>
                                          <p:spTgt spid="97"/>
                                        </p:tgtEl>
                                        <p:attrNameLst>
                                          <p:attrName>ppt_x</p:attrName>
                                        </p:attrNameLst>
                                      </p:cBhvr>
                                      <p:tavLst>
                                        <p:tav tm="0">
                                          <p:val>
                                            <p:strVal val="#ppt_x"/>
                                          </p:val>
                                        </p:tav>
                                        <p:tav tm="100000">
                                          <p:val>
                                            <p:strVal val="#ppt_x"/>
                                          </p:val>
                                        </p:tav>
                                      </p:tavLst>
                                    </p:anim>
                                    <p:anim calcmode="lin" valueType="num">
                                      <p:cBhvr>
                                        <p:cTn id="59" dur="750" fill="hold"/>
                                        <p:tgtEl>
                                          <p:spTgt spid="9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0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750"/>
                                        <p:tgtEl>
                                          <p:spTgt spid="7"/>
                                        </p:tgtEl>
                                      </p:cBhvr>
                                    </p:animEffect>
                                    <p:anim calcmode="lin" valueType="num">
                                      <p:cBhvr>
                                        <p:cTn id="63" dur="750" fill="hold"/>
                                        <p:tgtEl>
                                          <p:spTgt spid="7"/>
                                        </p:tgtEl>
                                        <p:attrNameLst>
                                          <p:attrName>ppt_x</p:attrName>
                                        </p:attrNameLst>
                                      </p:cBhvr>
                                      <p:tavLst>
                                        <p:tav tm="0">
                                          <p:val>
                                            <p:strVal val="#ppt_x"/>
                                          </p:val>
                                        </p:tav>
                                        <p:tav tm="100000">
                                          <p:val>
                                            <p:strVal val="#ppt_x"/>
                                          </p:val>
                                        </p:tav>
                                      </p:tavLst>
                                    </p:anim>
                                    <p:anim calcmode="lin" valueType="num">
                                      <p:cBhvr>
                                        <p:cTn id="64"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5" grpId="0" animBg="1"/>
      <p:bldP spid="86" grpId="0"/>
      <p:bldP spid="87" grpId="0" animBg="1"/>
      <p:bldP spid="89" grpId="0"/>
      <p:bldP spid="90" grpId="0"/>
      <p:bldP spid="91" grpId="0" animBg="1"/>
      <p:bldP spid="93" grpId="0"/>
      <p:bldP spid="94" grpId="0"/>
      <p:bldP spid="95" grpId="0" animBg="1"/>
      <p:bldP spid="9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E18C6-FA98-9D0D-BDE6-324CCB41FF8D}"/>
            </a:ext>
          </a:extLst>
        </p:cNvPr>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2349AE75-ECE8-6E5B-F48A-31B3D3CC04C2}"/>
              </a:ext>
              <a:ext uri="{C183D7F6-B498-43B3-948B-1728B52AA6E4}">
                <adec:decorative xmlns:adec="http://schemas.microsoft.com/office/drawing/2017/decorative" val="1"/>
              </a:ext>
            </a:extLst>
          </p:cNvPr>
          <p:cNvSpPr/>
          <p:nvPr/>
        </p:nvSpPr>
        <p:spPr bwMode="auto">
          <a:xfrm>
            <a:off x="1555173" y="3871227"/>
            <a:ext cx="9081654" cy="2078182"/>
          </a:xfrm>
          <a:prstGeom prst="roundRect">
            <a:avLst>
              <a:gd name="adj" fmla="val 7852"/>
            </a:avLst>
          </a:prstGeom>
          <a:solidFill>
            <a:schemeClr val="bg1">
              <a:alpha val="53000"/>
            </a:schemeClr>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300"/>
              </a:spcBef>
              <a:spcAft>
                <a:spcPts val="600"/>
              </a:spcAft>
              <a:buClr>
                <a:srgbClr val="243A5E"/>
              </a:buClr>
              <a:buSzPct val="110000"/>
              <a:buFontTx/>
              <a:buNone/>
              <a:tabLst/>
              <a:defRPr/>
            </a:pPr>
            <a:endParaRPr kumimoji="0" lang="en-US" sz="1600" b="0" i="0" u="none" strike="noStrike" kern="1200" cap="none" spc="0" normalizeH="0" baseline="0" noProof="0" err="1">
              <a:ln>
                <a:noFill/>
              </a:ln>
              <a:solidFill>
                <a:srgbClr val="7030A0"/>
              </a:solidFill>
              <a:effectLst/>
              <a:uLnTx/>
              <a:uFillTx/>
              <a:latin typeface="Segoe Sans Display Semibold"/>
              <a:ea typeface="+mn-ea"/>
              <a:cs typeface="Segoe UI" panose="020B0502040204020203" pitchFamily="34" charset="0"/>
            </a:endParaRPr>
          </a:p>
        </p:txBody>
      </p:sp>
      <p:sp>
        <p:nvSpPr>
          <p:cNvPr id="7" name="Title 1">
            <a:extLst>
              <a:ext uri="{FF2B5EF4-FFF2-40B4-BE49-F238E27FC236}">
                <a16:creationId xmlns:a16="http://schemas.microsoft.com/office/drawing/2014/main" id="{B3063497-03D1-0C66-CE3E-F6CCE7737C89}"/>
              </a:ext>
            </a:extLst>
          </p:cNvPr>
          <p:cNvSpPr txBox="1">
            <a:spLocks noGrp="1"/>
          </p:cNvSpPr>
          <p:nvPr>
            <p:ph type="title" idx="4294967295"/>
          </p:nvPr>
        </p:nvSpPr>
        <p:spPr>
          <a:xfrm>
            <a:off x="2791730" y="2091707"/>
            <a:ext cx="6608540" cy="52973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a:noFill/>
                </a:ln>
                <a:effectLst/>
                <a:uLnTx/>
                <a:uFillTx/>
                <a:latin typeface="Segoe UI Variable Display Semib" pitchFamily="2" charset="0"/>
                <a:ea typeface="+mn-ea"/>
                <a:cs typeface="+mn-cs"/>
              </a:rPr>
              <a:t>Copilot za </a:t>
            </a:r>
            <a:r>
              <a:rPr kumimoji="0" lang="en-US" sz="3600" b="0" i="0" u="none" strike="noStrike" kern="1200" cap="none" spc="-50" normalizeH="0" baseline="0" noProof="0">
                <a:ln>
                  <a:noFill/>
                </a:ln>
                <a:effectLst/>
                <a:uLnTx/>
                <a:uFillTx/>
                <a:latin typeface="Segoe UI Variable Display Semib" pitchFamily="2" charset="0"/>
                <a:ea typeface="+mn-ea"/>
              </a:rPr>
              <a:t>Microsoft 365 </a:t>
            </a:r>
            <a:endParaRPr kumimoji="0" lang="en-US" sz="3600" b="1" i="0" u="none" strike="noStrike" kern="1200" cap="none" spc="-50" normalizeH="0" baseline="0" noProof="0">
              <a:ln w="3175">
                <a:noFill/>
              </a:ln>
              <a:effectLst/>
              <a:uLnTx/>
              <a:uFillTx/>
              <a:latin typeface="Segoe UI Semibold" panose="020B0502040204020203" pitchFamily="34" charset="0"/>
              <a:ea typeface="+mn-ea"/>
              <a:cs typeface="Segoe UI Semibold" panose="020B0502040204020203" pitchFamily="34" charset="0"/>
            </a:endParaRPr>
          </a:p>
        </p:txBody>
      </p:sp>
      <p:sp>
        <p:nvSpPr>
          <p:cNvPr id="11" name="TextBox 10">
            <a:extLst>
              <a:ext uri="{FF2B5EF4-FFF2-40B4-BE49-F238E27FC236}">
                <a16:creationId xmlns:a16="http://schemas.microsoft.com/office/drawing/2014/main" id="{ADBD5E60-0EAE-DA02-C3DC-857BBB3BA265}"/>
              </a:ext>
            </a:extLst>
          </p:cNvPr>
          <p:cNvSpPr txBox="1"/>
          <p:nvPr/>
        </p:nvSpPr>
        <p:spPr>
          <a:xfrm>
            <a:off x="2688625" y="3063152"/>
            <a:ext cx="681475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Segoe UI"/>
                <a:ea typeface="+mn-ea"/>
                <a:cs typeface="+mn-cs"/>
              </a:rPr>
              <a:t>Generativni AI za programe Office</a:t>
            </a:r>
          </a:p>
        </p:txBody>
      </p:sp>
      <p:pic>
        <p:nvPicPr>
          <p:cNvPr id="23" name="Picture 22" descr="Copilot in Word">
            <a:extLst>
              <a:ext uri="{FF2B5EF4-FFF2-40B4-BE49-F238E27FC236}">
                <a16:creationId xmlns:a16="http://schemas.microsoft.com/office/drawing/2014/main" id="{475AB166-25A4-64F6-2A86-BE73C43448B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723955" y="4544756"/>
            <a:ext cx="658916" cy="617376"/>
          </a:xfrm>
          <a:prstGeom prst="rect">
            <a:avLst/>
          </a:prstGeom>
        </p:spPr>
      </p:pic>
      <p:pic>
        <p:nvPicPr>
          <p:cNvPr id="24" name="Picture 23" descr="Copilot in Excel">
            <a:extLst>
              <a:ext uri="{FF2B5EF4-FFF2-40B4-BE49-F238E27FC236}">
                <a16:creationId xmlns:a16="http://schemas.microsoft.com/office/drawing/2014/main" id="{5058F381-9685-114F-C14F-573A8921AFB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997501" y="4544756"/>
            <a:ext cx="658916" cy="617376"/>
          </a:xfrm>
          <a:prstGeom prst="rect">
            <a:avLst/>
          </a:prstGeom>
        </p:spPr>
      </p:pic>
      <p:pic>
        <p:nvPicPr>
          <p:cNvPr id="22" name="Picture 21" descr="Copilot in PowerPoint">
            <a:extLst>
              <a:ext uri="{FF2B5EF4-FFF2-40B4-BE49-F238E27FC236}">
                <a16:creationId xmlns:a16="http://schemas.microsoft.com/office/drawing/2014/main" id="{F231A6CC-A185-16DF-D9CA-A9F9039C010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271046" y="4544756"/>
            <a:ext cx="658916" cy="617376"/>
          </a:xfrm>
          <a:prstGeom prst="rect">
            <a:avLst/>
          </a:prstGeom>
        </p:spPr>
      </p:pic>
      <p:pic>
        <p:nvPicPr>
          <p:cNvPr id="21" name="Picture 20" descr="Copilot in Outlook">
            <a:extLst>
              <a:ext uri="{FF2B5EF4-FFF2-40B4-BE49-F238E27FC236}">
                <a16:creationId xmlns:a16="http://schemas.microsoft.com/office/drawing/2014/main" id="{E40C7317-00D2-0402-3047-9DDAB16ED66B}"/>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544592" y="4544756"/>
            <a:ext cx="658916" cy="617376"/>
          </a:xfrm>
          <a:prstGeom prst="rect">
            <a:avLst/>
          </a:prstGeom>
        </p:spPr>
      </p:pic>
      <p:pic>
        <p:nvPicPr>
          <p:cNvPr id="27" name="Picture 26" descr="Copilot in Teams">
            <a:extLst>
              <a:ext uri="{FF2B5EF4-FFF2-40B4-BE49-F238E27FC236}">
                <a16:creationId xmlns:a16="http://schemas.microsoft.com/office/drawing/2014/main" id="{A6489AFD-4B52-D249-8AA1-E4B13B9705A8}"/>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7818139" y="4544756"/>
            <a:ext cx="658916" cy="617376"/>
          </a:xfrm>
          <a:prstGeom prst="rect">
            <a:avLst/>
          </a:prstGeom>
        </p:spPr>
      </p:pic>
      <p:pic>
        <p:nvPicPr>
          <p:cNvPr id="42" name="Picture 41" descr="Copilot in Loop">
            <a:extLst>
              <a:ext uri="{FF2B5EF4-FFF2-40B4-BE49-F238E27FC236}">
                <a16:creationId xmlns:a16="http://schemas.microsoft.com/office/drawing/2014/main" id="{98955DF1-D01C-9116-A361-BF4A9401E71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97920" y="4544756"/>
            <a:ext cx="617376" cy="617376"/>
          </a:xfrm>
          <a:prstGeom prst="rect">
            <a:avLst/>
          </a:prstGeom>
        </p:spPr>
      </p:pic>
      <p:sp>
        <p:nvSpPr>
          <p:cNvPr id="30" name="TextBox 29">
            <a:extLst>
              <a:ext uri="{FF2B5EF4-FFF2-40B4-BE49-F238E27FC236}">
                <a16:creationId xmlns:a16="http://schemas.microsoft.com/office/drawing/2014/main" id="{B0F9BF97-34D0-CAB6-E450-F77E8E358C55}"/>
              </a:ext>
            </a:extLst>
          </p:cNvPr>
          <p:cNvSpPr txBox="1"/>
          <p:nvPr/>
        </p:nvSpPr>
        <p:spPr>
          <a:xfrm>
            <a:off x="3896947" y="5684320"/>
            <a:ext cx="4398107" cy="523679"/>
          </a:xfrm>
          <a:prstGeom prst="roundRect">
            <a:avLst>
              <a:gd name="adj" fmla="val 50000"/>
            </a:avLst>
          </a:prstGeom>
          <a:solidFill>
            <a:schemeClr val="accent2"/>
          </a:solidFill>
          <a:ln w="9525" cap="flat" cmpd="sng" algn="ctr">
            <a:noFill/>
            <a:prstDash val="solid"/>
            <a:headEnd type="none" w="med" len="med"/>
            <a:tailEnd type="none" w="med" len="med"/>
          </a:ln>
          <a:effectLst>
            <a:outerShdw blurRad="63500" dist="63500" dir="8100000" algn="tr" rotWithShape="0">
              <a:prstClr val="black">
                <a:alpha val="10000"/>
              </a:prstClr>
            </a:outerShdw>
          </a:effectLst>
        </p:spPr>
        <p:txBody>
          <a:bodyPr rot="0" spcFirstLastPara="0" vertOverflow="overflow" horzOverflow="overflow" vert="horz" wrap="none" lIns="144000" tIns="18288" rIns="144000" bIns="45720" numCol="1" spcCol="0" rtlCol="0" fromWordArt="0" anchor="ctr" anchorCtr="0" forceAA="0" compatLnSpc="1">
            <a:prstTxWarp prst="textNoShape">
              <a:avLst/>
            </a:prstTxWarp>
            <a:noAutofit/>
          </a:bodyPr>
          <a:lstStyle>
            <a:defPPr>
              <a:defRPr lang="en-US"/>
            </a:defPPr>
            <a:lvl1pPr marR="0" lvl="0" indent="0" algn="ctr" fontAlgn="base">
              <a:lnSpc>
                <a:spcPct val="100000"/>
              </a:lnSpc>
              <a:spcBef>
                <a:spcPct val="0"/>
              </a:spcBef>
              <a:spcAft>
                <a:spcPct val="0"/>
              </a:spcAft>
              <a:buClrTx/>
              <a:buSzTx/>
              <a:buFontTx/>
              <a:buNone/>
              <a:tabLst/>
              <a:defRPr kumimoji="0" sz="2000" b="1" i="0" u="none" strike="noStrike" cap="none" spc="0" normalizeH="0" baseline="0">
                <a:ln w="3175">
                  <a:noFill/>
                </a:ln>
                <a:solidFill>
                  <a:schemeClr val="tx1">
                    <a:lumMod val="85000"/>
                    <a:lumOff val="15000"/>
                  </a:schemeClr>
                </a:solidFill>
                <a:effectLst/>
                <a:uLnTx/>
                <a:uFillTx/>
                <a:latin typeface="Segoe UI Variable Display"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a:ln>
                  <a:noFill/>
                </a:ln>
                <a:solidFill>
                  <a:prstClr val="white"/>
                </a:solidFill>
                <a:effectLst/>
                <a:uLnTx/>
                <a:uFillTx/>
                <a:latin typeface="Segoe UI Semibold"/>
                <a:ea typeface="+mn-ea"/>
                <a:cs typeface="Segoe UI" pitchFamily="34" charset="0"/>
              </a:rPr>
              <a:t>Že na voljo</a:t>
            </a:r>
          </a:p>
        </p:txBody>
      </p:sp>
      <p:pic>
        <p:nvPicPr>
          <p:cNvPr id="9" name="!Copilot">
            <a:extLst>
              <a:ext uri="{FF2B5EF4-FFF2-40B4-BE49-F238E27FC236}">
                <a16:creationId xmlns:a16="http://schemas.microsoft.com/office/drawing/2014/main" id="{DEA05DA9-8F1D-E6DB-AC73-D1CC5F2B734C}"/>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570052" y="843898"/>
            <a:ext cx="1051897" cy="1051896"/>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Tree>
    <p:custDataLst>
      <p:tags r:id="rId1"/>
    </p:custDataLst>
    <p:extLst>
      <p:ext uri="{BB962C8B-B14F-4D97-AF65-F5344CB8AC3E}">
        <p14:creationId xmlns:p14="http://schemas.microsoft.com/office/powerpoint/2010/main" val="274728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path" presetSubtype="0" decel="100000" fill="hold" nodeType="withEffect">
                                  <p:stCondLst>
                                    <p:cond delay="0"/>
                                  </p:stCondLst>
                                  <p:childTnLst>
                                    <p:animMotion origin="layout" path="M 0 -1.85185E-6 L 0 0.03542 " pathEditMode="relative" rAng="0" ptsTypes="AA">
                                      <p:cBhvr>
                                        <p:cTn id="9" dur="700" spd="-100000" fill="hold"/>
                                        <p:tgtEl>
                                          <p:spTgt spid="9"/>
                                        </p:tgtEl>
                                        <p:attrNameLst>
                                          <p:attrName>ppt_x</p:attrName>
                                          <p:attrName>ppt_y</p:attrName>
                                        </p:attrNameLst>
                                      </p:cBhvr>
                                      <p:rCtr x="0" y="1759"/>
                                    </p:animMotion>
                                  </p:childTnLst>
                                </p:cTn>
                              </p:par>
                            </p:childTnLst>
                          </p:cTn>
                        </p:par>
                        <p:par>
                          <p:cTn id="10" fill="hold">
                            <p:stCondLst>
                              <p:cond delay="7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42" presetClass="path" presetSubtype="0" decel="100000" fill="hold" grpId="1" nodeType="withEffect">
                                  <p:stCondLst>
                                    <p:cond delay="0"/>
                                  </p:stCondLst>
                                  <p:childTnLst>
                                    <p:animMotion origin="layout" path="M 0 -1.85185E-6 L 0 0.03542 " pathEditMode="relative" rAng="0" ptsTypes="AA">
                                      <p:cBhvr>
                                        <p:cTn id="15" dur="700" spd="-100000" fill="hold"/>
                                        <p:tgtEl>
                                          <p:spTgt spid="7"/>
                                        </p:tgtEl>
                                        <p:attrNameLst>
                                          <p:attrName>ppt_x</p:attrName>
                                          <p:attrName>ppt_y</p:attrName>
                                        </p:attrNameLst>
                                      </p:cBhvr>
                                      <p:rCtr x="0" y="1759"/>
                                    </p:animMotion>
                                  </p:childTnLst>
                                </p:cTn>
                              </p:par>
                            </p:childTnLst>
                          </p:cTn>
                        </p:par>
                        <p:par>
                          <p:cTn id="16" fill="hold">
                            <p:stCondLst>
                              <p:cond delay="14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42" presetClass="path" presetSubtype="0" decel="100000" fill="hold" grpId="1" nodeType="withEffect">
                                  <p:stCondLst>
                                    <p:cond delay="0"/>
                                  </p:stCondLst>
                                  <p:childTnLst>
                                    <p:animMotion origin="layout" path="M 0 -1.85185E-6 L 0 0.03542 " pathEditMode="relative" rAng="0" ptsTypes="AA">
                                      <p:cBhvr>
                                        <p:cTn id="21" dur="700" spd="-100000" fill="hold"/>
                                        <p:tgtEl>
                                          <p:spTgt spid="11"/>
                                        </p:tgtEl>
                                        <p:attrNameLst>
                                          <p:attrName>ppt_x</p:attrName>
                                          <p:attrName>ppt_y</p:attrName>
                                        </p:attrNameLst>
                                      </p:cBhvr>
                                      <p:rCtr x="0" y="1759"/>
                                    </p:animMotion>
                                  </p:childTnLst>
                                </p:cTn>
                              </p:par>
                            </p:childTnLst>
                          </p:cTn>
                        </p:par>
                        <p:par>
                          <p:cTn id="22" fill="hold">
                            <p:stCondLst>
                              <p:cond delay="2100"/>
                            </p:stCondLst>
                            <p:childTnLst>
                              <p:par>
                                <p:cTn id="23" presetID="10" presetClass="entr" presetSubtype="0"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42" presetClass="path" presetSubtype="0" decel="100000" fill="hold" grpId="1" nodeType="withEffect">
                                  <p:stCondLst>
                                    <p:cond delay="0"/>
                                  </p:stCondLst>
                                  <p:childTnLst>
                                    <p:animMotion origin="layout" path="M 0 -2.22222E-6 L 0 0.03542 " pathEditMode="relative" rAng="0" ptsTypes="AA">
                                      <p:cBhvr>
                                        <p:cTn id="27" dur="700" spd="-100000" fill="hold"/>
                                        <p:tgtEl>
                                          <p:spTgt spid="29"/>
                                        </p:tgtEl>
                                        <p:attrNameLst>
                                          <p:attrName>ppt_x</p:attrName>
                                          <p:attrName>ppt_y</p:attrName>
                                        </p:attrNameLst>
                                      </p:cBhvr>
                                      <p:rCtr x="0" y="1759"/>
                                    </p:animMotion>
                                  </p:childTnLst>
                                </p:cTn>
                              </p:par>
                            </p:childTnLst>
                          </p:cTn>
                        </p:par>
                        <p:par>
                          <p:cTn id="28" fill="hold">
                            <p:stCondLst>
                              <p:cond delay="2800"/>
                            </p:stCondLst>
                            <p:childTnLst>
                              <p:par>
                                <p:cTn id="29" presetID="10" presetClass="entr" presetSubtype="0"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42" presetClass="path" presetSubtype="0" decel="100000" fill="hold" nodeType="withEffect">
                                  <p:stCondLst>
                                    <p:cond delay="0"/>
                                  </p:stCondLst>
                                  <p:childTnLst>
                                    <p:animMotion origin="layout" path="M 0 -1.85185E-6 L 0 0.03542 " pathEditMode="relative" rAng="0" ptsTypes="AA">
                                      <p:cBhvr>
                                        <p:cTn id="33" dur="700" spd="-100000" fill="hold"/>
                                        <p:tgtEl>
                                          <p:spTgt spid="23"/>
                                        </p:tgtEl>
                                        <p:attrNameLst>
                                          <p:attrName>ppt_x</p:attrName>
                                          <p:attrName>ppt_y</p:attrName>
                                        </p:attrNameLst>
                                      </p:cBhvr>
                                      <p:rCtr x="0" y="1759"/>
                                    </p:animMotion>
                                  </p:childTnLst>
                                </p:cTn>
                              </p:par>
                              <p:par>
                                <p:cTn id="34" presetID="10" presetClass="entr" presetSubtype="0"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par>
                                <p:cTn id="37" presetID="42" presetClass="path" presetSubtype="0" decel="100000" fill="hold" nodeType="withEffect">
                                  <p:stCondLst>
                                    <p:cond delay="0"/>
                                  </p:stCondLst>
                                  <p:childTnLst>
                                    <p:animMotion origin="layout" path="M 0 -1.85185E-6 L 0 0.03542 " pathEditMode="relative" rAng="0" ptsTypes="AA">
                                      <p:cBhvr>
                                        <p:cTn id="38" dur="700" spd="-100000" fill="hold"/>
                                        <p:tgtEl>
                                          <p:spTgt spid="24"/>
                                        </p:tgtEl>
                                        <p:attrNameLst>
                                          <p:attrName>ppt_x</p:attrName>
                                          <p:attrName>ppt_y</p:attrName>
                                        </p:attrNameLst>
                                      </p:cBhvr>
                                      <p:rCtr x="0" y="1759"/>
                                    </p:animMotion>
                                  </p:childTnLst>
                                </p:cTn>
                              </p:par>
                              <p:par>
                                <p:cTn id="39" presetID="10"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par>
                                <p:cTn id="42" presetID="42" presetClass="path" presetSubtype="0" decel="100000" fill="hold" nodeType="withEffect">
                                  <p:stCondLst>
                                    <p:cond delay="0"/>
                                  </p:stCondLst>
                                  <p:childTnLst>
                                    <p:animMotion origin="layout" path="M 0 -1.85185E-6 L 0 0.03542 " pathEditMode="relative" rAng="0" ptsTypes="AA">
                                      <p:cBhvr>
                                        <p:cTn id="43" dur="700" spd="-100000" fill="hold"/>
                                        <p:tgtEl>
                                          <p:spTgt spid="22"/>
                                        </p:tgtEl>
                                        <p:attrNameLst>
                                          <p:attrName>ppt_x</p:attrName>
                                          <p:attrName>ppt_y</p:attrName>
                                        </p:attrNameLst>
                                      </p:cBhvr>
                                      <p:rCtr x="0" y="1759"/>
                                    </p:animMotion>
                                  </p:childTnLst>
                                </p:cTn>
                              </p:par>
                              <p:par>
                                <p:cTn id="44" presetID="10" presetClass="entr" presetSubtype="0"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42" presetClass="path" presetSubtype="0" decel="100000" fill="hold" nodeType="withEffect">
                                  <p:stCondLst>
                                    <p:cond delay="0"/>
                                  </p:stCondLst>
                                  <p:childTnLst>
                                    <p:animMotion origin="layout" path="M 0 -1.85185E-6 L 0 0.03542 " pathEditMode="relative" rAng="0" ptsTypes="AA">
                                      <p:cBhvr>
                                        <p:cTn id="48" dur="700" spd="-100000" fill="hold"/>
                                        <p:tgtEl>
                                          <p:spTgt spid="21"/>
                                        </p:tgtEl>
                                        <p:attrNameLst>
                                          <p:attrName>ppt_x</p:attrName>
                                          <p:attrName>ppt_y</p:attrName>
                                        </p:attrNameLst>
                                      </p:cBhvr>
                                      <p:rCtr x="0" y="1759"/>
                                    </p:animMotion>
                                  </p:childTnLst>
                                </p:cTn>
                              </p:par>
                              <p:par>
                                <p:cTn id="49" presetID="10"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par>
                                <p:cTn id="52" presetID="42" presetClass="path" presetSubtype="0" decel="100000" fill="hold" nodeType="withEffect">
                                  <p:stCondLst>
                                    <p:cond delay="0"/>
                                  </p:stCondLst>
                                  <p:childTnLst>
                                    <p:animMotion origin="layout" path="M 0 -1.85185E-6 L 0 0.03542 " pathEditMode="relative" rAng="0" ptsTypes="AA">
                                      <p:cBhvr>
                                        <p:cTn id="53" dur="700" spd="-100000" fill="hold"/>
                                        <p:tgtEl>
                                          <p:spTgt spid="27"/>
                                        </p:tgtEl>
                                        <p:attrNameLst>
                                          <p:attrName>ppt_x</p:attrName>
                                          <p:attrName>ppt_y</p:attrName>
                                        </p:attrNameLst>
                                      </p:cBhvr>
                                      <p:rCtr x="0" y="1759"/>
                                    </p:animMotion>
                                  </p:childTnLst>
                                </p:cTn>
                              </p:par>
                              <p:par>
                                <p:cTn id="54" presetID="10" presetClass="entr" presetSubtype="0" fill="hold"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500"/>
                                        <p:tgtEl>
                                          <p:spTgt spid="42"/>
                                        </p:tgtEl>
                                      </p:cBhvr>
                                    </p:animEffect>
                                  </p:childTnLst>
                                </p:cTn>
                              </p:par>
                              <p:par>
                                <p:cTn id="57" presetID="42" presetClass="path" presetSubtype="0" decel="100000" fill="hold" nodeType="withEffect">
                                  <p:stCondLst>
                                    <p:cond delay="0"/>
                                  </p:stCondLst>
                                  <p:childTnLst>
                                    <p:animMotion origin="layout" path="M 0 -1.85185E-6 L 0 0.03542 " pathEditMode="relative" rAng="0" ptsTypes="AA">
                                      <p:cBhvr>
                                        <p:cTn id="58" dur="700" spd="-100000" fill="hold"/>
                                        <p:tgtEl>
                                          <p:spTgt spid="42"/>
                                        </p:tgtEl>
                                        <p:attrNameLst>
                                          <p:attrName>ppt_x</p:attrName>
                                          <p:attrName>ppt_y</p:attrName>
                                        </p:attrNameLst>
                                      </p:cBhvr>
                                      <p:rCtr x="0" y="1759"/>
                                    </p:animMotion>
                                  </p:childTnLst>
                                </p:cTn>
                              </p:par>
                            </p:childTnLst>
                          </p:cTn>
                        </p:par>
                        <p:par>
                          <p:cTn id="59" fill="hold">
                            <p:stCondLst>
                              <p:cond delay="3500"/>
                            </p:stCondLst>
                            <p:childTnLst>
                              <p:par>
                                <p:cTn id="60" presetID="10" presetClass="entr" presetSubtype="0" fill="hold" grpId="0" nodeType="after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cTn>
                              </p:par>
                              <p:par>
                                <p:cTn id="63" presetID="42" presetClass="path" presetSubtype="0" decel="100000" fill="hold" grpId="1" nodeType="withEffect">
                                  <p:stCondLst>
                                    <p:cond delay="0"/>
                                  </p:stCondLst>
                                  <p:childTnLst>
                                    <p:animMotion origin="layout" path="M 0 -1.85185E-6 L 0 0.03542 " pathEditMode="relative" rAng="0" ptsTypes="AA">
                                      <p:cBhvr>
                                        <p:cTn id="64" dur="700" spd="-100000" fill="hold"/>
                                        <p:tgtEl>
                                          <p:spTgt spid="30"/>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7" grpId="0"/>
      <p:bldP spid="7" grpId="1"/>
      <p:bldP spid="11" grpId="0"/>
      <p:bldP spid="11" grpId="1"/>
      <p:bldP spid="30" grpId="0" animBg="1"/>
      <p:bldP spid="3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0B98C-1D5D-2D13-C415-8E9D18223C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87B13C-12AD-28D3-6339-04064989F584}"/>
              </a:ext>
            </a:extLst>
          </p:cNvPr>
          <p:cNvSpPr>
            <a:spLocks noGrp="1"/>
          </p:cNvSpPr>
          <p:nvPr>
            <p:ph type="title"/>
          </p:nvPr>
        </p:nvSpPr>
        <p:spPr/>
        <p:txBody>
          <a:bodyPr/>
          <a:lstStyle/>
          <a:p>
            <a:r>
              <a:rPr lang="en-US"/>
              <a:t>Microsoft Graph</a:t>
            </a:r>
          </a:p>
        </p:txBody>
      </p:sp>
      <p:pic>
        <p:nvPicPr>
          <p:cNvPr id="10" name="Image 2">
            <a:extLst>
              <a:ext uri="{FF2B5EF4-FFF2-40B4-BE49-F238E27FC236}">
                <a16:creationId xmlns:a16="http://schemas.microsoft.com/office/drawing/2014/main" id="{BBE8E7AA-D701-6CD8-C7B8-A0094FD3BEC5}"/>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5421268" y="5109565"/>
            <a:ext cx="431800" cy="419100"/>
          </a:xfrm>
          <a:prstGeom prst="rect">
            <a:avLst/>
          </a:prstGeom>
        </p:spPr>
      </p:pic>
      <p:pic>
        <p:nvPicPr>
          <p:cNvPr id="11" name="Image 3">
            <a:extLst>
              <a:ext uri="{FF2B5EF4-FFF2-40B4-BE49-F238E27FC236}">
                <a16:creationId xmlns:a16="http://schemas.microsoft.com/office/drawing/2014/main" id="{F26BF98F-BEB7-8D11-F997-00238E4278B1}"/>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646818" y="5042828"/>
            <a:ext cx="546100" cy="546100"/>
          </a:xfrm>
          <a:prstGeom prst="rect">
            <a:avLst/>
          </a:prstGeom>
        </p:spPr>
      </p:pic>
      <p:pic>
        <p:nvPicPr>
          <p:cNvPr id="12" name="Image 4">
            <a:extLst>
              <a:ext uri="{FF2B5EF4-FFF2-40B4-BE49-F238E27FC236}">
                <a16:creationId xmlns:a16="http://schemas.microsoft.com/office/drawing/2014/main" id="{FCAC1ABF-6E94-173D-034F-F7902BD174EE}"/>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954919" y="5042828"/>
            <a:ext cx="552450" cy="552450"/>
          </a:xfrm>
          <a:prstGeom prst="rect">
            <a:avLst/>
          </a:prstGeom>
        </p:spPr>
      </p:pic>
      <p:pic>
        <p:nvPicPr>
          <p:cNvPr id="13" name="Image 5">
            <a:extLst>
              <a:ext uri="{FF2B5EF4-FFF2-40B4-BE49-F238E27FC236}">
                <a16:creationId xmlns:a16="http://schemas.microsoft.com/office/drawing/2014/main" id="{A5144A82-1ADC-002F-640E-7FC386E50DDF}"/>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106819" y="5068228"/>
            <a:ext cx="508000" cy="508000"/>
          </a:xfrm>
          <a:prstGeom prst="rect">
            <a:avLst/>
          </a:prstGeom>
        </p:spPr>
      </p:pic>
      <p:pic>
        <p:nvPicPr>
          <p:cNvPr id="14" name="Image 6">
            <a:extLst>
              <a:ext uri="{FF2B5EF4-FFF2-40B4-BE49-F238E27FC236}">
                <a16:creationId xmlns:a16="http://schemas.microsoft.com/office/drawing/2014/main" id="{36A2A2CD-7512-133E-2DF8-85C4523AAD0F}"/>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928703" y="5119190"/>
            <a:ext cx="414395" cy="402766"/>
          </a:xfrm>
          <a:prstGeom prst="rect">
            <a:avLst/>
          </a:prstGeom>
        </p:spPr>
      </p:pic>
      <p:pic>
        <p:nvPicPr>
          <p:cNvPr id="15" name="Image 7">
            <a:extLst>
              <a:ext uri="{FF2B5EF4-FFF2-40B4-BE49-F238E27FC236}">
                <a16:creationId xmlns:a16="http://schemas.microsoft.com/office/drawing/2014/main" id="{DA963E75-C3C5-9543-B8A6-DEF6ADA9CBD9}"/>
              </a:ext>
              <a:ext uri="{C183D7F6-B498-43B3-948B-1728B52AA6E4}">
                <adec:decorative xmlns:adec="http://schemas.microsoft.com/office/drawing/2017/decorative" val="1"/>
              </a:ext>
            </a:extLst>
          </p:cNvPr>
          <p:cNvPicPr>
            <a:picLocks noChangeAspect="1"/>
          </p:cNvPicPr>
          <p:nvPr/>
        </p:nvPicPr>
        <p:blipFill>
          <a:blip r:embed="rId13"/>
          <a:srcRect/>
          <a:stretch/>
        </p:blipFill>
        <p:spPr>
          <a:xfrm>
            <a:off x="2470149" y="600110"/>
            <a:ext cx="7767985" cy="4379404"/>
          </a:xfrm>
          <a:prstGeom prst="rect">
            <a:avLst/>
          </a:prstGeom>
        </p:spPr>
      </p:pic>
      <p:grpSp>
        <p:nvGrpSpPr>
          <p:cNvPr id="16" name="Group 15">
            <a:extLst>
              <a:ext uri="{FF2B5EF4-FFF2-40B4-BE49-F238E27FC236}">
                <a16:creationId xmlns:a16="http://schemas.microsoft.com/office/drawing/2014/main" id="{044441D6-7887-E173-219E-4A39796A5C3E}"/>
              </a:ext>
              <a:ext uri="{C183D7F6-B498-43B3-948B-1728B52AA6E4}">
                <adec:decorative xmlns:adec="http://schemas.microsoft.com/office/drawing/2017/decorative" val="1"/>
              </a:ext>
            </a:extLst>
          </p:cNvPr>
          <p:cNvGrpSpPr/>
          <p:nvPr/>
        </p:nvGrpSpPr>
        <p:grpSpPr>
          <a:xfrm>
            <a:off x="2151417" y="3043565"/>
            <a:ext cx="943469" cy="2087217"/>
            <a:chOff x="3298150" y="3116307"/>
            <a:chExt cx="943469" cy="2087217"/>
          </a:xfrm>
        </p:grpSpPr>
        <p:sp>
          <p:nvSpPr>
            <p:cNvPr id="17" name="Freeform: Shape 16">
              <a:extLst>
                <a:ext uri="{FF2B5EF4-FFF2-40B4-BE49-F238E27FC236}">
                  <a16:creationId xmlns:a16="http://schemas.microsoft.com/office/drawing/2014/main" id="{E845CEFD-AD2F-FDB5-8AC0-C86953DB8095}"/>
                </a:ext>
                <a:ext uri="{C183D7F6-B498-43B3-948B-1728B52AA6E4}">
                  <adec:decorative xmlns:adec="http://schemas.microsoft.com/office/drawing/2017/decorative" val="1"/>
                </a:ext>
              </a:extLst>
            </p:cNvPr>
            <p:cNvSpPr/>
            <p:nvPr/>
          </p:nvSpPr>
          <p:spPr>
            <a:xfrm>
              <a:off x="3298150" y="3116307"/>
              <a:ext cx="943469" cy="2050922"/>
            </a:xfrm>
            <a:custGeom>
              <a:avLst/>
              <a:gdLst>
                <a:gd name="connsiteX0" fmla="*/ 943470 w 943469"/>
                <a:gd name="connsiteY0" fmla="*/ 0 h 2050922"/>
                <a:gd name="connsiteX1" fmla="*/ 621502 w 943469"/>
                <a:gd name="connsiteY1" fmla="*/ 2050922 h 2050922"/>
              </a:gdLst>
              <a:ahLst/>
              <a:cxnLst>
                <a:cxn ang="0">
                  <a:pos x="connsiteX0" y="connsiteY0"/>
                </a:cxn>
                <a:cxn ang="0">
                  <a:pos x="connsiteX1" y="connsiteY1"/>
                </a:cxn>
              </a:cxnLst>
              <a:rect l="l" t="t" r="r" b="b"/>
              <a:pathLst>
                <a:path w="943469" h="2050922">
                  <a:moveTo>
                    <a:pt x="943470" y="0"/>
                  </a:moveTo>
                  <a:cubicBezTo>
                    <a:pt x="60068" y="66647"/>
                    <a:pt x="-490527" y="1511688"/>
                    <a:pt x="621502" y="2050922"/>
                  </a:cubicBezTo>
                </a:path>
              </a:pathLst>
            </a:custGeom>
            <a:noFill/>
            <a:ln w="25219" cap="flat">
              <a:solidFill>
                <a:schemeClr val="accent2"/>
              </a:solidFill>
              <a:prstDash val="sysDot"/>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0" name="Freeform: Shape 19">
              <a:extLst>
                <a:ext uri="{FF2B5EF4-FFF2-40B4-BE49-F238E27FC236}">
                  <a16:creationId xmlns:a16="http://schemas.microsoft.com/office/drawing/2014/main" id="{CF0EBC48-7B84-BB44-EE3D-5A0EC98D246A}"/>
                </a:ext>
                <a:ext uri="{C183D7F6-B498-43B3-948B-1728B52AA6E4}">
                  <adec:decorative xmlns:adec="http://schemas.microsoft.com/office/drawing/2017/decorative" val="1"/>
                </a:ext>
              </a:extLst>
            </p:cNvPr>
            <p:cNvSpPr/>
            <p:nvPr/>
          </p:nvSpPr>
          <p:spPr>
            <a:xfrm>
              <a:off x="3883750" y="5118368"/>
              <a:ext cx="95407" cy="85156"/>
            </a:xfrm>
            <a:custGeom>
              <a:avLst/>
              <a:gdLst>
                <a:gd name="connsiteX0" fmla="*/ 44220 w 95407"/>
                <a:gd name="connsiteY0" fmla="*/ 3017 h 85156"/>
                <a:gd name="connsiteX1" fmla="*/ 55205 w 95407"/>
                <a:gd name="connsiteY1" fmla="*/ 3308 h 85156"/>
                <a:gd name="connsiteX2" fmla="*/ 94631 w 95407"/>
                <a:gd name="connsiteY2" fmla="*/ 75811 h 85156"/>
                <a:gd name="connsiteX3" fmla="*/ 88881 w 95407"/>
                <a:gd name="connsiteY3" fmla="*/ 85154 h 85156"/>
                <a:gd name="connsiteX4" fmla="*/ 6184 w 95407"/>
                <a:gd name="connsiteY4" fmla="*/ 82934 h 85156"/>
                <a:gd name="connsiteX5" fmla="*/ 947 w 95407"/>
                <a:gd name="connsiteY5" fmla="*/ 73299 h 85156"/>
                <a:gd name="connsiteX6" fmla="*/ 44220 w 95407"/>
                <a:gd name="connsiteY6" fmla="*/ 3017 h 8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07" h="85156">
                  <a:moveTo>
                    <a:pt x="44220" y="3017"/>
                  </a:moveTo>
                  <a:cubicBezTo>
                    <a:pt x="46778" y="-1133"/>
                    <a:pt x="52876" y="-969"/>
                    <a:pt x="55205" y="3308"/>
                  </a:cubicBezTo>
                  <a:lnTo>
                    <a:pt x="94631" y="75811"/>
                  </a:lnTo>
                  <a:cubicBezTo>
                    <a:pt x="96960" y="80093"/>
                    <a:pt x="93761" y="85281"/>
                    <a:pt x="88881" y="85154"/>
                  </a:cubicBezTo>
                  <a:lnTo>
                    <a:pt x="6184" y="82934"/>
                  </a:lnTo>
                  <a:cubicBezTo>
                    <a:pt x="1301" y="82807"/>
                    <a:pt x="-1609" y="77456"/>
                    <a:pt x="947" y="73299"/>
                  </a:cubicBezTo>
                  <a:lnTo>
                    <a:pt x="44220" y="3017"/>
                  </a:lnTo>
                  <a:close/>
                </a:path>
              </a:pathLst>
            </a:custGeom>
            <a:solidFill>
              <a:schemeClr val="accent2"/>
            </a:solidFill>
            <a:ln w="6309" cap="flat">
              <a:solidFill>
                <a:schemeClr val="accent2"/>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3" name="Group 22">
            <a:extLst>
              <a:ext uri="{FF2B5EF4-FFF2-40B4-BE49-F238E27FC236}">
                <a16:creationId xmlns:a16="http://schemas.microsoft.com/office/drawing/2014/main" id="{F3A3D200-E60A-89EC-87EC-B6B9EDF751F5}"/>
              </a:ext>
              <a:ext uri="{C183D7F6-B498-43B3-948B-1728B52AA6E4}">
                <adec:decorative xmlns:adec="http://schemas.microsoft.com/office/drawing/2017/decorative" val="1"/>
              </a:ext>
            </a:extLst>
          </p:cNvPr>
          <p:cNvGrpSpPr/>
          <p:nvPr/>
        </p:nvGrpSpPr>
        <p:grpSpPr>
          <a:xfrm>
            <a:off x="2843237" y="2009283"/>
            <a:ext cx="1313862" cy="3072087"/>
            <a:chOff x="3989970" y="2082025"/>
            <a:chExt cx="1313862" cy="3072087"/>
          </a:xfrm>
        </p:grpSpPr>
        <p:sp>
          <p:nvSpPr>
            <p:cNvPr id="25" name="Freeform: Shape 24">
              <a:extLst>
                <a:ext uri="{FF2B5EF4-FFF2-40B4-BE49-F238E27FC236}">
                  <a16:creationId xmlns:a16="http://schemas.microsoft.com/office/drawing/2014/main" id="{9A116E1F-CEC9-FA45-9438-B544DFE96C34}"/>
                </a:ext>
                <a:ext uri="{C183D7F6-B498-43B3-948B-1728B52AA6E4}">
                  <adec:decorative xmlns:adec="http://schemas.microsoft.com/office/drawing/2017/decorative" val="1"/>
                </a:ext>
              </a:extLst>
            </p:cNvPr>
            <p:cNvSpPr/>
            <p:nvPr/>
          </p:nvSpPr>
          <p:spPr>
            <a:xfrm>
              <a:off x="3989970" y="2082025"/>
              <a:ext cx="1256407" cy="3030505"/>
            </a:xfrm>
            <a:custGeom>
              <a:avLst/>
              <a:gdLst>
                <a:gd name="connsiteX0" fmla="*/ 471745 w 1256407"/>
                <a:gd name="connsiteY0" fmla="*/ 0 h 3030505"/>
                <a:gd name="connsiteX1" fmla="*/ 1256408 w 1256407"/>
                <a:gd name="connsiteY1" fmla="*/ 3030506 h 3030505"/>
              </a:gdLst>
              <a:ahLst/>
              <a:cxnLst>
                <a:cxn ang="0">
                  <a:pos x="connsiteX0" y="connsiteY0"/>
                </a:cxn>
                <a:cxn ang="0">
                  <a:pos x="connsiteX1" y="connsiteY1"/>
                </a:cxn>
              </a:cxnLst>
              <a:rect l="l" t="t" r="r" b="b"/>
              <a:pathLst>
                <a:path w="1256407" h="3030505">
                  <a:moveTo>
                    <a:pt x="471745" y="0"/>
                  </a:moveTo>
                  <a:cubicBezTo>
                    <a:pt x="-136025" y="511889"/>
                    <a:pt x="-410630" y="2317482"/>
                    <a:pt x="1256408" y="3030506"/>
                  </a:cubicBezTo>
                </a:path>
              </a:pathLst>
            </a:custGeom>
            <a:noFill/>
            <a:ln w="25219" cap="flat">
              <a:solidFill>
                <a:schemeClr val="accent2"/>
              </a:solidFill>
              <a:prstDash val="sysDot"/>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6" name="Freeform: Shape 25">
              <a:extLst>
                <a:ext uri="{FF2B5EF4-FFF2-40B4-BE49-F238E27FC236}">
                  <a16:creationId xmlns:a16="http://schemas.microsoft.com/office/drawing/2014/main" id="{5CE25B48-6EA3-D7AA-8220-8F6DB28B25B3}"/>
                </a:ext>
                <a:ext uri="{C183D7F6-B498-43B3-948B-1728B52AA6E4}">
                  <adec:decorative xmlns:adec="http://schemas.microsoft.com/office/drawing/2017/decorative" val="1"/>
                </a:ext>
              </a:extLst>
            </p:cNvPr>
            <p:cNvSpPr/>
            <p:nvPr/>
          </p:nvSpPr>
          <p:spPr>
            <a:xfrm>
              <a:off x="5208693" y="5066636"/>
              <a:ext cx="95139" cy="87476"/>
            </a:xfrm>
            <a:custGeom>
              <a:avLst/>
              <a:gdLst>
                <a:gd name="connsiteX0" fmla="*/ 35819 w 95139"/>
                <a:gd name="connsiteY0" fmla="*/ 3645 h 87476"/>
                <a:gd name="connsiteX1" fmla="*/ 46771 w 95139"/>
                <a:gd name="connsiteY1" fmla="*/ 2720 h 87476"/>
                <a:gd name="connsiteX2" fmla="*/ 93994 w 95139"/>
                <a:gd name="connsiteY2" fmla="*/ 70576 h 87476"/>
                <a:gd name="connsiteX3" fmla="*/ 89317 w 95139"/>
                <a:gd name="connsiteY3" fmla="*/ 80518 h 87476"/>
                <a:gd name="connsiteX4" fmla="*/ 6890 w 95139"/>
                <a:gd name="connsiteY4" fmla="*/ 87454 h 87476"/>
                <a:gd name="connsiteX5" fmla="*/ 614 w 95139"/>
                <a:gd name="connsiteY5" fmla="*/ 78438 h 87476"/>
                <a:gd name="connsiteX6" fmla="*/ 35819 w 95139"/>
                <a:gd name="connsiteY6" fmla="*/ 3645 h 87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39" h="87476">
                  <a:moveTo>
                    <a:pt x="35819" y="3645"/>
                  </a:moveTo>
                  <a:cubicBezTo>
                    <a:pt x="37900" y="-773"/>
                    <a:pt x="43979" y="-1287"/>
                    <a:pt x="46771" y="2720"/>
                  </a:cubicBezTo>
                  <a:lnTo>
                    <a:pt x="93994" y="70576"/>
                  </a:lnTo>
                  <a:cubicBezTo>
                    <a:pt x="96786" y="74583"/>
                    <a:pt x="94185" y="80105"/>
                    <a:pt x="89317" y="80518"/>
                  </a:cubicBezTo>
                  <a:lnTo>
                    <a:pt x="6890" y="87454"/>
                  </a:lnTo>
                  <a:cubicBezTo>
                    <a:pt x="2023" y="87859"/>
                    <a:pt x="-1467" y="82851"/>
                    <a:pt x="614" y="78438"/>
                  </a:cubicBezTo>
                  <a:lnTo>
                    <a:pt x="35819" y="3645"/>
                  </a:lnTo>
                  <a:close/>
                </a:path>
              </a:pathLst>
            </a:custGeom>
            <a:solidFill>
              <a:schemeClr val="accent2"/>
            </a:solidFill>
            <a:ln w="6305" cap="flat">
              <a:solidFill>
                <a:schemeClr val="accent2"/>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8" name="Group 27">
            <a:extLst>
              <a:ext uri="{FF2B5EF4-FFF2-40B4-BE49-F238E27FC236}">
                <a16:creationId xmlns:a16="http://schemas.microsoft.com/office/drawing/2014/main" id="{1573FE80-97D2-268B-B053-2971044B95C5}"/>
              </a:ext>
              <a:ext uri="{C183D7F6-B498-43B3-948B-1728B52AA6E4}">
                <adec:decorative xmlns:adec="http://schemas.microsoft.com/office/drawing/2017/decorative" val="1"/>
              </a:ext>
            </a:extLst>
          </p:cNvPr>
          <p:cNvGrpSpPr/>
          <p:nvPr/>
        </p:nvGrpSpPr>
        <p:grpSpPr>
          <a:xfrm>
            <a:off x="8367731" y="3171478"/>
            <a:ext cx="902930" cy="1846486"/>
            <a:chOff x="9514464" y="3244220"/>
            <a:chExt cx="902930" cy="1846486"/>
          </a:xfrm>
        </p:grpSpPr>
        <p:sp>
          <p:nvSpPr>
            <p:cNvPr id="31" name="Freeform: Shape 30">
              <a:extLst>
                <a:ext uri="{FF2B5EF4-FFF2-40B4-BE49-F238E27FC236}">
                  <a16:creationId xmlns:a16="http://schemas.microsoft.com/office/drawing/2014/main" id="{2DC6CFEA-B8E2-6628-05EF-7E17B94E8459}"/>
                </a:ext>
                <a:ext uri="{C183D7F6-B498-43B3-948B-1728B52AA6E4}">
                  <adec:decorative xmlns:adec="http://schemas.microsoft.com/office/drawing/2017/decorative" val="1"/>
                </a:ext>
              </a:extLst>
            </p:cNvPr>
            <p:cNvSpPr/>
            <p:nvPr/>
          </p:nvSpPr>
          <p:spPr>
            <a:xfrm>
              <a:off x="9558608" y="3244220"/>
              <a:ext cx="858786" cy="1799120"/>
            </a:xfrm>
            <a:custGeom>
              <a:avLst/>
              <a:gdLst>
                <a:gd name="connsiteX0" fmla="*/ 849936 w 858786"/>
                <a:gd name="connsiteY0" fmla="*/ 0 h 1799120"/>
                <a:gd name="connsiteX1" fmla="*/ 0 w 858786"/>
                <a:gd name="connsiteY1" fmla="*/ 1799121 h 1799120"/>
              </a:gdLst>
              <a:ahLst/>
              <a:cxnLst>
                <a:cxn ang="0">
                  <a:pos x="connsiteX0" y="connsiteY0"/>
                </a:cxn>
                <a:cxn ang="0">
                  <a:pos x="connsiteX1" y="connsiteY1"/>
                </a:cxn>
              </a:cxnLst>
              <a:rect l="l" t="t" r="r" b="b"/>
              <a:pathLst>
                <a:path w="858786" h="1799120">
                  <a:moveTo>
                    <a:pt x="849936" y="0"/>
                  </a:moveTo>
                  <a:cubicBezTo>
                    <a:pt x="895274" y="403954"/>
                    <a:pt x="788749" y="1329311"/>
                    <a:pt x="0" y="1799121"/>
                  </a:cubicBezTo>
                </a:path>
              </a:pathLst>
            </a:custGeom>
            <a:noFill/>
            <a:ln w="25219" cap="flat">
              <a:solidFill>
                <a:schemeClr val="accent2"/>
              </a:solidFill>
              <a:prstDash val="sysDot"/>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4" name="Freeform: Shape 33">
              <a:extLst>
                <a:ext uri="{FF2B5EF4-FFF2-40B4-BE49-F238E27FC236}">
                  <a16:creationId xmlns:a16="http://schemas.microsoft.com/office/drawing/2014/main" id="{5A6F0E04-8EAB-2B3D-F68A-E4280C151D58}"/>
                </a:ext>
                <a:ext uri="{C183D7F6-B498-43B3-948B-1728B52AA6E4}">
                  <adec:decorative xmlns:adec="http://schemas.microsoft.com/office/drawing/2017/decorative" val="1"/>
                </a:ext>
              </a:extLst>
            </p:cNvPr>
            <p:cNvSpPr/>
            <p:nvPr/>
          </p:nvSpPr>
          <p:spPr>
            <a:xfrm>
              <a:off x="9514464" y="5000759"/>
              <a:ext cx="94036" cy="89947"/>
            </a:xfrm>
            <a:custGeom>
              <a:avLst/>
              <a:gdLst>
                <a:gd name="connsiteX0" fmla="*/ 28985 w 94036"/>
                <a:gd name="connsiteY0" fmla="*/ 4133 h 89947"/>
                <a:gd name="connsiteX1" fmla="*/ 39794 w 94036"/>
                <a:gd name="connsiteY1" fmla="*/ 2282 h 89947"/>
                <a:gd name="connsiteX2" fmla="*/ 92567 w 94036"/>
                <a:gd name="connsiteY2" fmla="*/ 65639 h 89947"/>
                <a:gd name="connsiteX3" fmla="*/ 88770 w 94036"/>
                <a:gd name="connsiteY3" fmla="*/ 75910 h 89947"/>
                <a:gd name="connsiteX4" fmla="*/ 7412 w 94036"/>
                <a:gd name="connsiteY4" fmla="*/ 89853 h 89947"/>
                <a:gd name="connsiteX5" fmla="*/ 401 w 94036"/>
                <a:gd name="connsiteY5" fmla="*/ 81434 h 89947"/>
                <a:gd name="connsiteX6" fmla="*/ 28985 w 94036"/>
                <a:gd name="connsiteY6" fmla="*/ 4133 h 8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036" h="89947">
                  <a:moveTo>
                    <a:pt x="28985" y="4133"/>
                  </a:moveTo>
                  <a:cubicBezTo>
                    <a:pt x="30673" y="-430"/>
                    <a:pt x="36678" y="-1460"/>
                    <a:pt x="39794" y="2282"/>
                  </a:cubicBezTo>
                  <a:lnTo>
                    <a:pt x="92567" y="65639"/>
                  </a:lnTo>
                  <a:cubicBezTo>
                    <a:pt x="95684" y="69381"/>
                    <a:pt x="93574" y="75088"/>
                    <a:pt x="88770" y="75910"/>
                  </a:cubicBezTo>
                  <a:lnTo>
                    <a:pt x="7412" y="89853"/>
                  </a:lnTo>
                  <a:cubicBezTo>
                    <a:pt x="2608" y="90675"/>
                    <a:pt x="-1287" y="85998"/>
                    <a:pt x="401" y="81434"/>
                  </a:cubicBezTo>
                  <a:lnTo>
                    <a:pt x="28985" y="4133"/>
                  </a:lnTo>
                  <a:close/>
                </a:path>
              </a:pathLst>
            </a:custGeom>
            <a:solidFill>
              <a:schemeClr val="accent2"/>
            </a:solidFill>
            <a:ln w="6330" cap="flat">
              <a:solidFill>
                <a:schemeClr val="accent2"/>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37" name="Group 36">
            <a:extLst>
              <a:ext uri="{FF2B5EF4-FFF2-40B4-BE49-F238E27FC236}">
                <a16:creationId xmlns:a16="http://schemas.microsoft.com/office/drawing/2014/main" id="{F136CB54-DAD1-0717-ADA1-F711FFCE5147}"/>
              </a:ext>
              <a:ext uri="{C183D7F6-B498-43B3-948B-1728B52AA6E4}">
                <adec:decorative xmlns:adec="http://schemas.microsoft.com/office/drawing/2017/decorative" val="1"/>
              </a:ext>
            </a:extLst>
          </p:cNvPr>
          <p:cNvGrpSpPr/>
          <p:nvPr/>
        </p:nvGrpSpPr>
        <p:grpSpPr>
          <a:xfrm>
            <a:off x="5514031" y="4133551"/>
            <a:ext cx="1457946" cy="824439"/>
            <a:chOff x="6660764" y="4206293"/>
            <a:chExt cx="1457946" cy="824439"/>
          </a:xfrm>
        </p:grpSpPr>
        <p:sp>
          <p:nvSpPr>
            <p:cNvPr id="38" name="Freeform: Shape 37">
              <a:extLst>
                <a:ext uri="{FF2B5EF4-FFF2-40B4-BE49-F238E27FC236}">
                  <a16:creationId xmlns:a16="http://schemas.microsoft.com/office/drawing/2014/main" id="{16DE1DA1-089D-7DFD-7C90-BAC4B00FBBF0}"/>
                </a:ext>
                <a:ext uri="{C183D7F6-B498-43B3-948B-1728B52AA6E4}">
                  <adec:decorative xmlns:adec="http://schemas.microsoft.com/office/drawing/2017/decorative" val="1"/>
                </a:ext>
              </a:extLst>
            </p:cNvPr>
            <p:cNvSpPr/>
            <p:nvPr/>
          </p:nvSpPr>
          <p:spPr>
            <a:xfrm>
              <a:off x="6691391" y="4206293"/>
              <a:ext cx="1427319" cy="765056"/>
            </a:xfrm>
            <a:custGeom>
              <a:avLst/>
              <a:gdLst>
                <a:gd name="connsiteX0" fmla="*/ 0 w 1427319"/>
                <a:gd name="connsiteY0" fmla="*/ 765056 h 765056"/>
                <a:gd name="connsiteX1" fmla="*/ 1427319 w 1427319"/>
                <a:gd name="connsiteY1" fmla="*/ 6841 h 765056"/>
              </a:gdLst>
              <a:ahLst/>
              <a:cxnLst>
                <a:cxn ang="0">
                  <a:pos x="connsiteX0" y="connsiteY0"/>
                </a:cxn>
                <a:cxn ang="0">
                  <a:pos x="connsiteX1" y="connsiteY1"/>
                </a:cxn>
              </a:cxnLst>
              <a:rect l="l" t="t" r="r" b="b"/>
              <a:pathLst>
                <a:path w="1427319" h="765056">
                  <a:moveTo>
                    <a:pt x="0" y="765056"/>
                  </a:moveTo>
                  <a:cubicBezTo>
                    <a:pt x="166391" y="481369"/>
                    <a:pt x="684803" y="-67432"/>
                    <a:pt x="1427319" y="6841"/>
                  </a:cubicBezTo>
                </a:path>
              </a:pathLst>
            </a:custGeom>
            <a:noFill/>
            <a:ln w="25219" cap="flat">
              <a:solidFill>
                <a:schemeClr val="accent2"/>
              </a:solidFill>
              <a:prstDash val="sysDot"/>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9" name="Freeform: Shape 38">
              <a:extLst>
                <a:ext uri="{FF2B5EF4-FFF2-40B4-BE49-F238E27FC236}">
                  <a16:creationId xmlns:a16="http://schemas.microsoft.com/office/drawing/2014/main" id="{12DEF6EB-69C7-A4C5-3F71-1C6E07EEE61B}"/>
                </a:ext>
                <a:ext uri="{C183D7F6-B498-43B3-948B-1728B52AA6E4}">
                  <adec:decorative xmlns:adec="http://schemas.microsoft.com/office/drawing/2017/decorative" val="1"/>
                </a:ext>
              </a:extLst>
            </p:cNvPr>
            <p:cNvSpPr/>
            <p:nvPr/>
          </p:nvSpPr>
          <p:spPr>
            <a:xfrm>
              <a:off x="6660764" y="4937484"/>
              <a:ext cx="89622" cy="93248"/>
            </a:xfrm>
            <a:custGeom>
              <a:avLst/>
              <a:gdLst>
                <a:gd name="connsiteX0" fmla="*/ 85 w 89622"/>
                <a:gd name="connsiteY0" fmla="*/ 7289 h 93248"/>
                <a:gd name="connsiteX1" fmla="*/ 8558 w 89622"/>
                <a:gd name="connsiteY1" fmla="*/ 416 h 93248"/>
                <a:gd name="connsiteX2" fmla="*/ 85544 w 89622"/>
                <a:gd name="connsiteY2" fmla="*/ 29394 h 93248"/>
                <a:gd name="connsiteX3" fmla="*/ 87301 w 89622"/>
                <a:gd name="connsiteY3" fmla="*/ 40118 h 93248"/>
                <a:gd name="connsiteX4" fmla="*/ 23532 w 89622"/>
                <a:gd name="connsiteY4" fmla="*/ 91828 h 93248"/>
                <a:gd name="connsiteX5" fmla="*/ 13304 w 89622"/>
                <a:gd name="connsiteY5" fmla="*/ 87977 h 93248"/>
                <a:gd name="connsiteX6" fmla="*/ 85 w 89622"/>
                <a:gd name="connsiteY6" fmla="*/ 7289 h 9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622" h="93248">
                  <a:moveTo>
                    <a:pt x="85" y="7289"/>
                  </a:moveTo>
                  <a:cubicBezTo>
                    <a:pt x="-695" y="2523"/>
                    <a:pt x="4012" y="-1296"/>
                    <a:pt x="8558" y="416"/>
                  </a:cubicBezTo>
                  <a:lnTo>
                    <a:pt x="85544" y="29394"/>
                  </a:lnTo>
                  <a:cubicBezTo>
                    <a:pt x="90090" y="31106"/>
                    <a:pt x="91066" y="37064"/>
                    <a:pt x="87301" y="40118"/>
                  </a:cubicBezTo>
                  <a:lnTo>
                    <a:pt x="23532" y="91828"/>
                  </a:lnTo>
                  <a:cubicBezTo>
                    <a:pt x="19767" y="94882"/>
                    <a:pt x="14084" y="92743"/>
                    <a:pt x="13304" y="87977"/>
                  </a:cubicBezTo>
                  <a:lnTo>
                    <a:pt x="85" y="7289"/>
                  </a:lnTo>
                  <a:close/>
                </a:path>
              </a:pathLst>
            </a:custGeom>
            <a:solidFill>
              <a:schemeClr val="accent2"/>
            </a:solidFill>
            <a:ln w="6297" cap="flat">
              <a:solidFill>
                <a:schemeClr val="accent2"/>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40" name="Group 39">
            <a:extLst>
              <a:ext uri="{FF2B5EF4-FFF2-40B4-BE49-F238E27FC236}">
                <a16:creationId xmlns:a16="http://schemas.microsoft.com/office/drawing/2014/main" id="{24B83CA1-C680-236B-CD89-E71BCEE9E12C}"/>
              </a:ext>
              <a:ext uri="{C183D7F6-B498-43B3-948B-1728B52AA6E4}">
                <adec:decorative xmlns:adec="http://schemas.microsoft.com/office/drawing/2017/decorative" val="1"/>
              </a:ext>
            </a:extLst>
          </p:cNvPr>
          <p:cNvGrpSpPr/>
          <p:nvPr/>
        </p:nvGrpSpPr>
        <p:grpSpPr>
          <a:xfrm>
            <a:off x="4979542" y="3776265"/>
            <a:ext cx="1867194" cy="1215595"/>
            <a:chOff x="6126275" y="3849007"/>
            <a:chExt cx="1867194" cy="1215595"/>
          </a:xfrm>
        </p:grpSpPr>
        <p:sp>
          <p:nvSpPr>
            <p:cNvPr id="41" name="Freeform: Shape 40">
              <a:extLst>
                <a:ext uri="{FF2B5EF4-FFF2-40B4-BE49-F238E27FC236}">
                  <a16:creationId xmlns:a16="http://schemas.microsoft.com/office/drawing/2014/main" id="{09E67F5F-A304-EFB3-04DC-F05568F35F9C}"/>
                </a:ext>
                <a:ext uri="{C183D7F6-B498-43B3-948B-1728B52AA6E4}">
                  <adec:decorative xmlns:adec="http://schemas.microsoft.com/office/drawing/2017/decorative" val="1"/>
                </a:ext>
              </a:extLst>
            </p:cNvPr>
            <p:cNvSpPr/>
            <p:nvPr/>
          </p:nvSpPr>
          <p:spPr>
            <a:xfrm>
              <a:off x="6126275" y="3849007"/>
              <a:ext cx="1808387" cy="1181220"/>
            </a:xfrm>
            <a:custGeom>
              <a:avLst/>
              <a:gdLst>
                <a:gd name="connsiteX0" fmla="*/ 0 w 1808387"/>
                <a:gd name="connsiteY0" fmla="*/ 0 h 1181220"/>
                <a:gd name="connsiteX1" fmla="*/ 1808388 w 1808387"/>
                <a:gd name="connsiteY1" fmla="*/ 1181220 h 1181220"/>
              </a:gdLst>
              <a:ahLst/>
              <a:cxnLst>
                <a:cxn ang="0">
                  <a:pos x="connsiteX0" y="connsiteY0"/>
                </a:cxn>
                <a:cxn ang="0">
                  <a:pos x="connsiteX1" y="connsiteY1"/>
                </a:cxn>
              </a:cxnLst>
              <a:rect l="l" t="t" r="r" b="b"/>
              <a:pathLst>
                <a:path w="1808387" h="1181220">
                  <a:moveTo>
                    <a:pt x="0" y="0"/>
                  </a:moveTo>
                  <a:cubicBezTo>
                    <a:pt x="226048" y="279202"/>
                    <a:pt x="904193" y="906325"/>
                    <a:pt x="1808388" y="1181220"/>
                  </a:cubicBezTo>
                </a:path>
              </a:pathLst>
            </a:custGeom>
            <a:noFill/>
            <a:ln w="25219" cap="flat">
              <a:solidFill>
                <a:schemeClr val="accent2"/>
              </a:solidFill>
              <a:prstDash val="sysDot"/>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54" name="Freeform: Shape 53">
              <a:extLst>
                <a:ext uri="{FF2B5EF4-FFF2-40B4-BE49-F238E27FC236}">
                  <a16:creationId xmlns:a16="http://schemas.microsoft.com/office/drawing/2014/main" id="{C3EF9BE5-DBBA-0A35-8220-9DB14ED7FE0F}"/>
                </a:ext>
                <a:ext uri="{C183D7F6-B498-43B3-948B-1728B52AA6E4}">
                  <adec:decorative xmlns:adec="http://schemas.microsoft.com/office/drawing/2017/decorative" val="1"/>
                </a:ext>
              </a:extLst>
            </p:cNvPr>
            <p:cNvSpPr/>
            <p:nvPr/>
          </p:nvSpPr>
          <p:spPr>
            <a:xfrm>
              <a:off x="7899567" y="4974710"/>
              <a:ext cx="93902" cy="89892"/>
            </a:xfrm>
            <a:custGeom>
              <a:avLst/>
              <a:gdLst>
                <a:gd name="connsiteX0" fmla="*/ 28944 w 93902"/>
                <a:gd name="connsiteY0" fmla="*/ 4131 h 89892"/>
                <a:gd name="connsiteX1" fmla="*/ 39737 w 93902"/>
                <a:gd name="connsiteY1" fmla="*/ 2280 h 89892"/>
                <a:gd name="connsiteX2" fmla="*/ 92433 w 93902"/>
                <a:gd name="connsiteY2" fmla="*/ 65605 h 89892"/>
                <a:gd name="connsiteX3" fmla="*/ 88646 w 93902"/>
                <a:gd name="connsiteY3" fmla="*/ 75869 h 89892"/>
                <a:gd name="connsiteX4" fmla="*/ 7401 w 93902"/>
                <a:gd name="connsiteY4" fmla="*/ 89798 h 89892"/>
                <a:gd name="connsiteX5" fmla="*/ 401 w 93902"/>
                <a:gd name="connsiteY5" fmla="*/ 81384 h 89892"/>
                <a:gd name="connsiteX6" fmla="*/ 28944 w 93902"/>
                <a:gd name="connsiteY6" fmla="*/ 4131 h 8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02" h="89892">
                  <a:moveTo>
                    <a:pt x="28944" y="4131"/>
                  </a:moveTo>
                  <a:cubicBezTo>
                    <a:pt x="30632" y="-430"/>
                    <a:pt x="36626" y="-1459"/>
                    <a:pt x="39737" y="2280"/>
                  </a:cubicBezTo>
                  <a:lnTo>
                    <a:pt x="92433" y="65605"/>
                  </a:lnTo>
                  <a:cubicBezTo>
                    <a:pt x="95550" y="69344"/>
                    <a:pt x="93438" y="75042"/>
                    <a:pt x="88646" y="75869"/>
                  </a:cubicBezTo>
                  <a:lnTo>
                    <a:pt x="7401" y="89798"/>
                  </a:lnTo>
                  <a:cubicBezTo>
                    <a:pt x="2602" y="90619"/>
                    <a:pt x="-1287" y="85944"/>
                    <a:pt x="401" y="81384"/>
                  </a:cubicBezTo>
                  <a:lnTo>
                    <a:pt x="28944" y="4131"/>
                  </a:lnTo>
                  <a:close/>
                </a:path>
              </a:pathLst>
            </a:custGeom>
            <a:solidFill>
              <a:schemeClr val="accent2"/>
            </a:solidFill>
            <a:ln w="6308" cap="flat">
              <a:solidFill>
                <a:schemeClr val="accent2"/>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55" name="Group 54">
            <a:extLst>
              <a:ext uri="{FF2B5EF4-FFF2-40B4-BE49-F238E27FC236}">
                <a16:creationId xmlns:a16="http://schemas.microsoft.com/office/drawing/2014/main" id="{63E3178E-98BB-B32D-F1D3-CE0BB7E12FF9}"/>
              </a:ext>
              <a:ext uri="{C183D7F6-B498-43B3-948B-1728B52AA6E4}">
                <adec:decorative xmlns:adec="http://schemas.microsoft.com/office/drawing/2017/decorative" val="1"/>
              </a:ext>
            </a:extLst>
          </p:cNvPr>
          <p:cNvGrpSpPr/>
          <p:nvPr/>
        </p:nvGrpSpPr>
        <p:grpSpPr>
          <a:xfrm>
            <a:off x="7698785" y="2158660"/>
            <a:ext cx="2408805" cy="2772036"/>
            <a:chOff x="8845518" y="2231402"/>
            <a:chExt cx="2408805" cy="2772036"/>
          </a:xfrm>
        </p:grpSpPr>
        <p:sp>
          <p:nvSpPr>
            <p:cNvPr id="56" name="Freeform: Shape 55">
              <a:extLst>
                <a:ext uri="{FF2B5EF4-FFF2-40B4-BE49-F238E27FC236}">
                  <a16:creationId xmlns:a16="http://schemas.microsoft.com/office/drawing/2014/main" id="{D4A715AB-1009-BCEF-1895-22516FC0525F}"/>
                </a:ext>
                <a:ext uri="{C183D7F6-B498-43B3-948B-1728B52AA6E4}">
                  <adec:decorative xmlns:adec="http://schemas.microsoft.com/office/drawing/2017/decorative" val="1"/>
                </a:ext>
              </a:extLst>
            </p:cNvPr>
            <p:cNvSpPr/>
            <p:nvPr/>
          </p:nvSpPr>
          <p:spPr>
            <a:xfrm>
              <a:off x="8845518" y="2231402"/>
              <a:ext cx="2408805" cy="2703472"/>
            </a:xfrm>
            <a:custGeom>
              <a:avLst/>
              <a:gdLst>
                <a:gd name="connsiteX0" fmla="*/ 0 w 2408805"/>
                <a:gd name="connsiteY0" fmla="*/ 472287 h 2703472"/>
                <a:gd name="connsiteX1" fmla="*/ 2036081 w 2408805"/>
                <a:gd name="connsiteY1" fmla="*/ 2703473 h 2703472"/>
              </a:gdLst>
              <a:ahLst/>
              <a:cxnLst>
                <a:cxn ang="0">
                  <a:pos x="connsiteX0" y="connsiteY0"/>
                </a:cxn>
                <a:cxn ang="0">
                  <a:pos x="connsiteX1" y="connsiteY1"/>
                </a:cxn>
              </a:cxnLst>
              <a:rect l="l" t="t" r="r" b="b"/>
              <a:pathLst>
                <a:path w="2408805" h="2703472">
                  <a:moveTo>
                    <a:pt x="0" y="472287"/>
                  </a:moveTo>
                  <a:cubicBezTo>
                    <a:pt x="1127676" y="-534086"/>
                    <a:pt x="3273396" y="4207"/>
                    <a:pt x="2036081" y="2703473"/>
                  </a:cubicBezTo>
                </a:path>
              </a:pathLst>
            </a:custGeom>
            <a:noFill/>
            <a:ln w="25219" cap="flat">
              <a:solidFill>
                <a:schemeClr val="accent2"/>
              </a:solidFill>
              <a:prstDash val="sysDot"/>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57" name="Freeform: Shape 56">
              <a:extLst>
                <a:ext uri="{FF2B5EF4-FFF2-40B4-BE49-F238E27FC236}">
                  <a16:creationId xmlns:a16="http://schemas.microsoft.com/office/drawing/2014/main" id="{3161244A-B873-8C2F-2E49-3DEFA794D90C}"/>
                </a:ext>
                <a:ext uri="{C183D7F6-B498-43B3-948B-1728B52AA6E4}">
                  <adec:decorative xmlns:adec="http://schemas.microsoft.com/office/drawing/2017/decorative" val="1"/>
                </a:ext>
              </a:extLst>
            </p:cNvPr>
            <p:cNvSpPr/>
            <p:nvPr/>
          </p:nvSpPr>
          <p:spPr>
            <a:xfrm>
              <a:off x="10842815" y="4909293"/>
              <a:ext cx="89954" cy="94145"/>
            </a:xfrm>
            <a:custGeom>
              <a:avLst/>
              <a:gdLst>
                <a:gd name="connsiteX0" fmla="*/ 85 w 89954"/>
                <a:gd name="connsiteY0" fmla="*/ 7354 h 94145"/>
                <a:gd name="connsiteX1" fmla="*/ 8592 w 89954"/>
                <a:gd name="connsiteY1" fmla="*/ 421 h 94145"/>
                <a:gd name="connsiteX2" fmla="*/ 85864 w 89954"/>
                <a:gd name="connsiteY2" fmla="*/ 29678 h 94145"/>
                <a:gd name="connsiteX3" fmla="*/ 87626 w 89954"/>
                <a:gd name="connsiteY3" fmla="*/ 40498 h 94145"/>
                <a:gd name="connsiteX4" fmla="*/ 23621 w 89954"/>
                <a:gd name="connsiteY4" fmla="*/ 92712 h 94145"/>
                <a:gd name="connsiteX5" fmla="*/ 13352 w 89954"/>
                <a:gd name="connsiteY5" fmla="*/ 88825 h 94145"/>
                <a:gd name="connsiteX6" fmla="*/ 85 w 89954"/>
                <a:gd name="connsiteY6" fmla="*/ 7354 h 9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54" h="94145">
                  <a:moveTo>
                    <a:pt x="85" y="7354"/>
                  </a:moveTo>
                  <a:cubicBezTo>
                    <a:pt x="-695" y="2542"/>
                    <a:pt x="4028" y="-1308"/>
                    <a:pt x="8592" y="421"/>
                  </a:cubicBezTo>
                  <a:lnTo>
                    <a:pt x="85864" y="29678"/>
                  </a:lnTo>
                  <a:cubicBezTo>
                    <a:pt x="90421" y="31406"/>
                    <a:pt x="91404" y="37415"/>
                    <a:pt x="87626" y="40498"/>
                  </a:cubicBezTo>
                  <a:lnTo>
                    <a:pt x="23621" y="92712"/>
                  </a:lnTo>
                  <a:cubicBezTo>
                    <a:pt x="19837" y="95796"/>
                    <a:pt x="14138" y="93630"/>
                    <a:pt x="13352" y="88825"/>
                  </a:cubicBezTo>
                  <a:lnTo>
                    <a:pt x="85" y="7354"/>
                  </a:lnTo>
                  <a:close/>
                </a:path>
              </a:pathLst>
            </a:custGeom>
            <a:solidFill>
              <a:schemeClr val="accent2"/>
            </a:solidFill>
            <a:ln w="6325" cap="flat">
              <a:solidFill>
                <a:schemeClr val="accent2"/>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58" name="Group 57">
            <a:extLst>
              <a:ext uri="{FF2B5EF4-FFF2-40B4-BE49-F238E27FC236}">
                <a16:creationId xmlns:a16="http://schemas.microsoft.com/office/drawing/2014/main" id="{E14A3C7B-4412-1228-5B45-01E8A0ED4850}"/>
              </a:ext>
              <a:ext uri="{C183D7F6-B498-43B3-948B-1728B52AA6E4}">
                <adec:decorative xmlns:adec="http://schemas.microsoft.com/office/drawing/2017/decorative" val="1"/>
              </a:ext>
            </a:extLst>
          </p:cNvPr>
          <p:cNvGrpSpPr/>
          <p:nvPr/>
        </p:nvGrpSpPr>
        <p:grpSpPr>
          <a:xfrm>
            <a:off x="9274981" y="5042530"/>
            <a:ext cx="607329" cy="604056"/>
            <a:chOff x="10421714" y="5877272"/>
            <a:chExt cx="607329" cy="604056"/>
          </a:xfrm>
        </p:grpSpPr>
        <p:pic>
          <p:nvPicPr>
            <p:cNvPr id="59" name="Image 1" descr="preencoded.png">
              <a:extLst>
                <a:ext uri="{FF2B5EF4-FFF2-40B4-BE49-F238E27FC236}">
                  <a16:creationId xmlns:a16="http://schemas.microsoft.com/office/drawing/2014/main" id="{985A3EEE-7C36-D2DA-BE4A-2D5F6D209D0A}"/>
                </a:ext>
              </a:extLst>
            </p:cNvPr>
            <p:cNvPicPr>
              <a:picLocks noChangeAspect="1"/>
            </p:cNvPicPr>
            <p:nvPr/>
          </p:nvPicPr>
          <p:blipFill>
            <a:blip r:embed="rId14"/>
            <a:srcRect/>
            <a:stretch/>
          </p:blipFill>
          <p:spPr>
            <a:xfrm>
              <a:off x="10421714" y="5877272"/>
              <a:ext cx="607329" cy="604056"/>
            </a:xfrm>
            <a:prstGeom prst="rect">
              <a:avLst/>
            </a:prstGeom>
          </p:spPr>
        </p:pic>
        <p:sp>
          <p:nvSpPr>
            <p:cNvPr id="60" name="Oval 59">
              <a:extLst>
                <a:ext uri="{FF2B5EF4-FFF2-40B4-BE49-F238E27FC236}">
                  <a16:creationId xmlns:a16="http://schemas.microsoft.com/office/drawing/2014/main" id="{5DF155D9-E650-E0DC-1681-4CAB6412A955}"/>
                </a:ext>
              </a:extLst>
            </p:cNvPr>
            <p:cNvSpPr/>
            <p:nvPr/>
          </p:nvSpPr>
          <p:spPr bwMode="auto">
            <a:xfrm>
              <a:off x="10573208" y="5930731"/>
              <a:ext cx="344824" cy="344824"/>
            </a:xfrm>
            <a:prstGeom prst="ellipse">
              <a:avLst/>
            </a:prstGeom>
            <a:noFill/>
            <a:ln w="412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cxnSp>
          <p:nvCxnSpPr>
            <p:cNvPr id="61" name="Straight Connector 60">
              <a:extLst>
                <a:ext uri="{FF2B5EF4-FFF2-40B4-BE49-F238E27FC236}">
                  <a16:creationId xmlns:a16="http://schemas.microsoft.com/office/drawing/2014/main" id="{B47A5BD5-7A34-4B0C-7EF0-EFBEE5428878}"/>
                </a:ext>
              </a:extLst>
            </p:cNvPr>
            <p:cNvCxnSpPr>
              <a:cxnSpLocks/>
            </p:cNvCxnSpPr>
            <p:nvPr/>
          </p:nvCxnSpPr>
          <p:spPr>
            <a:xfrm flipH="1">
              <a:off x="10501310" y="6244105"/>
              <a:ext cx="143825" cy="178124"/>
            </a:xfrm>
            <a:prstGeom prst="line">
              <a:avLst/>
            </a:prstGeom>
            <a:noFill/>
            <a:ln w="41275" cap="rnd">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sp>
        <p:nvSpPr>
          <p:cNvPr id="62" name="TextBox 61">
            <a:extLst>
              <a:ext uri="{FF2B5EF4-FFF2-40B4-BE49-F238E27FC236}">
                <a16:creationId xmlns:a16="http://schemas.microsoft.com/office/drawing/2014/main" id="{6B470DD9-07BC-EDFC-3AE4-06E4F4F67666}"/>
              </a:ext>
            </a:extLst>
          </p:cNvPr>
          <p:cNvSpPr txBox="1"/>
          <p:nvPr/>
        </p:nvSpPr>
        <p:spPr>
          <a:xfrm>
            <a:off x="1021021" y="5909705"/>
            <a:ext cx="5102480" cy="437120"/>
          </a:xfrm>
          <a:prstGeom prst="roundRect">
            <a:avLst>
              <a:gd name="adj" fmla="val 50000"/>
            </a:avLst>
          </a:prstGeom>
          <a:gradFill flip="none" rotWithShape="1">
            <a:gsLst>
              <a:gs pos="35000">
                <a:srgbClr val="8DC8E8"/>
              </a:gs>
              <a:gs pos="10000">
                <a:srgbClr val="D59ED7"/>
              </a:gs>
            </a:gsLst>
            <a:path path="circle">
              <a:fillToRect l="100000" t="100000"/>
            </a:path>
            <a:tileRect r="-100000" b="-100000"/>
          </a:gradFill>
          <a:ln w="9525" cap="flat" cmpd="sng" algn="ctr">
            <a:noFill/>
            <a:prstDash val="solid"/>
            <a:headEnd type="none" w="med" len="med"/>
            <a:tailEnd type="none" w="med" len="med"/>
          </a:ln>
          <a:effectLst>
            <a:outerShdw blurRad="63500" dist="127000" dir="2700000" algn="tl" rotWithShape="0">
              <a:srgbClr val="000000">
                <a:alpha val="50000"/>
              </a:srgbClr>
            </a:outerShdw>
          </a:effectLst>
        </p:spPr>
        <p:txBody>
          <a:bodyPr rtlCol="0" anchor="ctr"/>
          <a:lstStyle>
            <a:defPPr>
              <a:defRPr lang="en-US"/>
            </a:defP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Knowledge &amp; Insights via Microsoft Search</a:t>
            </a:r>
          </a:p>
        </p:txBody>
      </p:sp>
      <p:sp>
        <p:nvSpPr>
          <p:cNvPr id="63" name="TextBox 62">
            <a:extLst>
              <a:ext uri="{FF2B5EF4-FFF2-40B4-BE49-F238E27FC236}">
                <a16:creationId xmlns:a16="http://schemas.microsoft.com/office/drawing/2014/main" id="{25EF72E0-B4D5-96E9-7722-FA5DAF923D29}"/>
              </a:ext>
            </a:extLst>
          </p:cNvPr>
          <p:cNvSpPr txBox="1"/>
          <p:nvPr/>
        </p:nvSpPr>
        <p:spPr>
          <a:xfrm>
            <a:off x="6438596" y="5909705"/>
            <a:ext cx="4732383" cy="437120"/>
          </a:xfrm>
          <a:prstGeom prst="roundRect">
            <a:avLst>
              <a:gd name="adj" fmla="val 50000"/>
            </a:avLst>
          </a:prstGeom>
          <a:gradFill flip="none" rotWithShape="1">
            <a:gsLst>
              <a:gs pos="35000">
                <a:srgbClr val="8DC8E8"/>
              </a:gs>
              <a:gs pos="10000">
                <a:srgbClr val="D59ED7"/>
              </a:gs>
            </a:gsLst>
            <a:path path="circle">
              <a:fillToRect l="100000" t="100000"/>
            </a:path>
            <a:tileRect r="-100000" b="-100000"/>
          </a:gradFill>
          <a:ln w="9525" cap="flat" cmpd="sng" algn="ctr">
            <a:noFill/>
            <a:prstDash val="solid"/>
            <a:headEnd type="none" w="med" len="med"/>
            <a:tailEnd type="none" w="med" len="med"/>
          </a:ln>
          <a:effectLst>
            <a:outerShdw blurRad="63500" dist="127000" dir="2700000" algn="tl" rotWithShape="0">
              <a:srgbClr val="000000">
                <a:alpha val="50000"/>
              </a:srgbClr>
            </a:outerShdw>
          </a:effectLst>
        </p:spPr>
        <p:txBody>
          <a:bodyPr rtlCol="0" anchor="ctr"/>
          <a:lstStyle>
            <a:defPPr>
              <a:defRPr lang="en-US"/>
            </a:defPPr>
            <a:lvl1pPr algn="ctr">
              <a:defRPr sz="1600">
                <a:solidFill>
                  <a:srgbClr val="000000"/>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Embeddings for all Microsoft 365 entities</a:t>
            </a:r>
          </a:p>
        </p:txBody>
      </p:sp>
    </p:spTree>
    <p:custDataLst>
      <p:tags r:id="rId1"/>
    </p:custDataLst>
    <p:extLst>
      <p:ext uri="{BB962C8B-B14F-4D97-AF65-F5344CB8AC3E}">
        <p14:creationId xmlns:p14="http://schemas.microsoft.com/office/powerpoint/2010/main" val="24916507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up)">
                                      <p:cBhvr>
                                        <p:cTn id="10" dur="500"/>
                                        <p:tgtEl>
                                          <p:spTgt spid="23"/>
                                        </p:tgtEl>
                                      </p:cBhvr>
                                    </p:animEffect>
                                  </p:childTnLst>
                                </p:cTn>
                              </p:par>
                              <p:par>
                                <p:cTn id="11" presetID="22" presetClass="entr" presetSubtype="1"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up)">
                                      <p:cBhvr>
                                        <p:cTn id="13" dur="500"/>
                                        <p:tgtEl>
                                          <p:spTgt spid="28"/>
                                        </p:tgtEl>
                                      </p:cBhvr>
                                    </p:animEffect>
                                  </p:childTnLst>
                                </p:cTn>
                              </p:par>
                              <p:par>
                                <p:cTn id="14" presetID="22" presetClass="entr" presetSubtype="2"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right)">
                                      <p:cBhvr>
                                        <p:cTn id="16" dur="500"/>
                                        <p:tgtEl>
                                          <p:spTgt spid="37"/>
                                        </p:tgtEl>
                                      </p:cBhvr>
                                    </p:animEffect>
                                  </p:childTnLst>
                                </p:cTn>
                              </p:par>
                              <p:par>
                                <p:cTn id="17" presetID="22" presetClass="entr" presetSubtype="8"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left)">
                                      <p:cBhvr>
                                        <p:cTn id="19" dur="500"/>
                                        <p:tgtEl>
                                          <p:spTgt spid="40"/>
                                        </p:tgtEl>
                                      </p:cBhvr>
                                    </p:animEffect>
                                  </p:childTnLst>
                                </p:cTn>
                              </p:par>
                              <p:par>
                                <p:cTn id="20" presetID="22" presetClass="entr" presetSubtype="1"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wipe(up)">
                                      <p:cBhvr>
                                        <p:cTn id="22" dur="500"/>
                                        <p:tgtEl>
                                          <p:spTgt spid="55"/>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42" presetClass="path" presetSubtype="0" decel="100000" fill="hold" nodeType="withEffect">
                                  <p:stCondLst>
                                    <p:cond delay="0"/>
                                  </p:stCondLst>
                                  <p:childTnLst>
                                    <p:animMotion origin="layout" path="M -3.75E-6 -2.96296E-6 L -3.75E-6 0.04352 " pathEditMode="relative" rAng="0" ptsTypes="AA">
                                      <p:cBhvr>
                                        <p:cTn id="27" dur="600" spd="-100000" fill="hold"/>
                                        <p:tgtEl>
                                          <p:spTgt spid="15"/>
                                        </p:tgtEl>
                                        <p:attrNameLst>
                                          <p:attrName>ppt_x</p:attrName>
                                          <p:attrName>ppt_y</p:attrName>
                                        </p:attrNameLst>
                                      </p:cBhvr>
                                      <p:rCtr x="0" y="2176"/>
                                    </p:animMotion>
                                  </p:childTnLst>
                                </p:cTn>
                              </p:par>
                              <p:par>
                                <p:cTn id="28" presetID="10"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42" presetClass="path" presetSubtype="0" decel="100000" fill="hold" nodeType="withEffect">
                                  <p:stCondLst>
                                    <p:cond delay="0"/>
                                  </p:stCondLst>
                                  <p:childTnLst>
                                    <p:animMotion origin="layout" path="M -1.45833E-6 -4.44444E-6 L -1.45833E-6 0.04352 " pathEditMode="relative" rAng="0" ptsTypes="AA">
                                      <p:cBhvr>
                                        <p:cTn id="32" dur="600" spd="-100000" fill="hold"/>
                                        <p:tgtEl>
                                          <p:spTgt spid="14"/>
                                        </p:tgtEl>
                                        <p:attrNameLst>
                                          <p:attrName>ppt_x</p:attrName>
                                          <p:attrName>ppt_y</p:attrName>
                                        </p:attrNameLst>
                                      </p:cBhvr>
                                      <p:rCtr x="0" y="2176"/>
                                    </p:animMotion>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42" presetClass="path" presetSubtype="0" decel="100000" fill="hold" nodeType="withEffect">
                                  <p:stCondLst>
                                    <p:cond delay="0"/>
                                  </p:stCondLst>
                                  <p:childTnLst>
                                    <p:animMotion origin="layout" path="M -2.29167E-6 2.59259E-6 L -2.29167E-6 0.04352 " pathEditMode="relative" rAng="0" ptsTypes="AA">
                                      <p:cBhvr>
                                        <p:cTn id="37" dur="600" spd="-100000" fill="hold"/>
                                        <p:tgtEl>
                                          <p:spTgt spid="13"/>
                                        </p:tgtEl>
                                        <p:attrNameLst>
                                          <p:attrName>ppt_x</p:attrName>
                                          <p:attrName>ppt_y</p:attrName>
                                        </p:attrNameLst>
                                      </p:cBhvr>
                                      <p:rCtr x="0" y="2176"/>
                                    </p:animMotion>
                                  </p:childTnLst>
                                </p:cTn>
                              </p:par>
                              <p:par>
                                <p:cTn id="38" presetID="10" presetClass="entr" presetSubtype="0"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par>
                                <p:cTn id="41" presetID="42" presetClass="path" presetSubtype="0" decel="100000" fill="hold" nodeType="withEffect">
                                  <p:stCondLst>
                                    <p:cond delay="0"/>
                                  </p:stCondLst>
                                  <p:childTnLst>
                                    <p:animMotion origin="layout" path="M 2.08333E-7 -4.44444E-6 L 2.08333E-7 0.04352 " pathEditMode="relative" rAng="0" ptsTypes="AA">
                                      <p:cBhvr>
                                        <p:cTn id="42" dur="600" spd="-100000" fill="hold"/>
                                        <p:tgtEl>
                                          <p:spTgt spid="10"/>
                                        </p:tgtEl>
                                        <p:attrNameLst>
                                          <p:attrName>ppt_x</p:attrName>
                                          <p:attrName>ppt_y</p:attrName>
                                        </p:attrNameLst>
                                      </p:cBhvr>
                                      <p:rCtr x="0" y="2176"/>
                                    </p:animMotion>
                                  </p:childTnLst>
                                </p:cTn>
                              </p:par>
                              <p:par>
                                <p:cTn id="43" presetID="10"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42" presetClass="path" presetSubtype="0" decel="100000" fill="hold" nodeType="withEffect">
                                  <p:stCondLst>
                                    <p:cond delay="0"/>
                                  </p:stCondLst>
                                  <p:childTnLst>
                                    <p:animMotion origin="layout" path="M 1.875E-6 -1.48148E-6 L 1.875E-6 0.04352 " pathEditMode="relative" rAng="0" ptsTypes="AA">
                                      <p:cBhvr>
                                        <p:cTn id="47" dur="600" spd="-100000" fill="hold"/>
                                        <p:tgtEl>
                                          <p:spTgt spid="11"/>
                                        </p:tgtEl>
                                        <p:attrNameLst>
                                          <p:attrName>ppt_x</p:attrName>
                                          <p:attrName>ppt_y</p:attrName>
                                        </p:attrNameLst>
                                      </p:cBhvr>
                                      <p:rCtr x="0" y="2176"/>
                                    </p:animMotion>
                                  </p:childTnLst>
                                </p:cTn>
                              </p:par>
                              <p:par>
                                <p:cTn id="48" presetID="10"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par>
                                <p:cTn id="51" presetID="42" presetClass="path" presetSubtype="0" decel="100000" fill="hold" nodeType="withEffect">
                                  <p:stCondLst>
                                    <p:cond delay="0"/>
                                  </p:stCondLst>
                                  <p:childTnLst>
                                    <p:animMotion origin="layout" path="M -2.08333E-7 -4.44444E-6 L -2.08333E-7 0.04352 " pathEditMode="relative" rAng="0" ptsTypes="AA">
                                      <p:cBhvr>
                                        <p:cTn id="52" dur="600" spd="-100000" fill="hold"/>
                                        <p:tgtEl>
                                          <p:spTgt spid="12"/>
                                        </p:tgtEl>
                                        <p:attrNameLst>
                                          <p:attrName>ppt_x</p:attrName>
                                          <p:attrName>ppt_y</p:attrName>
                                        </p:attrNameLst>
                                      </p:cBhvr>
                                      <p:rCtr x="0" y="2176"/>
                                    </p:animMotion>
                                  </p:childTnLst>
                                </p:cTn>
                              </p:par>
                              <p:par>
                                <p:cTn id="53" presetID="10" presetClass="entr" presetSubtype="0" fill="hold" nodeType="withEffect">
                                  <p:stCondLst>
                                    <p:cond delay="0"/>
                                  </p:stCondLst>
                                  <p:childTnLst>
                                    <p:set>
                                      <p:cBhvr>
                                        <p:cTn id="54" dur="1" fill="hold">
                                          <p:stCondLst>
                                            <p:cond delay="0"/>
                                          </p:stCondLst>
                                        </p:cTn>
                                        <p:tgtEl>
                                          <p:spTgt spid="58"/>
                                        </p:tgtEl>
                                        <p:attrNameLst>
                                          <p:attrName>style.visibility</p:attrName>
                                        </p:attrNameLst>
                                      </p:cBhvr>
                                      <p:to>
                                        <p:strVal val="visible"/>
                                      </p:to>
                                    </p:set>
                                    <p:animEffect transition="in" filter="fade">
                                      <p:cBhvr>
                                        <p:cTn id="55" dur="500"/>
                                        <p:tgtEl>
                                          <p:spTgt spid="58"/>
                                        </p:tgtEl>
                                      </p:cBhvr>
                                    </p:animEffect>
                                  </p:childTnLst>
                                </p:cTn>
                              </p:par>
                              <p:par>
                                <p:cTn id="56" presetID="42" presetClass="path" presetSubtype="0" decel="100000" fill="hold" nodeType="withEffect">
                                  <p:stCondLst>
                                    <p:cond delay="0"/>
                                  </p:stCondLst>
                                  <p:childTnLst>
                                    <p:animMotion origin="layout" path="M 2.91667E-6 3.33333E-6 L 2.91667E-6 0.04352 " pathEditMode="relative" rAng="0" ptsTypes="AA">
                                      <p:cBhvr>
                                        <p:cTn id="57" dur="600" spd="-100000" fill="hold"/>
                                        <p:tgtEl>
                                          <p:spTgt spid="58"/>
                                        </p:tgtEl>
                                        <p:attrNameLst>
                                          <p:attrName>ppt_x</p:attrName>
                                          <p:attrName>ppt_y</p:attrName>
                                        </p:attrNameLst>
                                      </p:cBhvr>
                                      <p:rCtr x="0" y="2176"/>
                                    </p:animMotion>
                                  </p:childTnLst>
                                </p:cTn>
                              </p:par>
                              <p:par>
                                <p:cTn id="58" presetID="10" presetClass="entr" presetSubtype="0" fill="hold" grpId="0" nodeType="withEffect">
                                  <p:stCondLst>
                                    <p:cond delay="0"/>
                                  </p:stCondLst>
                                  <p:childTnLst>
                                    <p:set>
                                      <p:cBhvr>
                                        <p:cTn id="59" dur="1" fill="hold">
                                          <p:stCondLst>
                                            <p:cond delay="0"/>
                                          </p:stCondLst>
                                        </p:cTn>
                                        <p:tgtEl>
                                          <p:spTgt spid="62"/>
                                        </p:tgtEl>
                                        <p:attrNameLst>
                                          <p:attrName>style.visibility</p:attrName>
                                        </p:attrNameLst>
                                      </p:cBhvr>
                                      <p:to>
                                        <p:strVal val="visible"/>
                                      </p:to>
                                    </p:set>
                                    <p:animEffect transition="in" filter="fade">
                                      <p:cBhvr>
                                        <p:cTn id="60" dur="500"/>
                                        <p:tgtEl>
                                          <p:spTgt spid="62"/>
                                        </p:tgtEl>
                                      </p:cBhvr>
                                    </p:animEffect>
                                  </p:childTnLst>
                                </p:cTn>
                              </p:par>
                              <p:par>
                                <p:cTn id="61" presetID="42" presetClass="path" presetSubtype="0" decel="100000" fill="hold" grpId="1" nodeType="withEffect">
                                  <p:stCondLst>
                                    <p:cond delay="0"/>
                                  </p:stCondLst>
                                  <p:childTnLst>
                                    <p:animMotion origin="layout" path="M 1.25E-6 1.48148E-6 L 1.25E-6 0.04352 " pathEditMode="relative" rAng="0" ptsTypes="AA">
                                      <p:cBhvr>
                                        <p:cTn id="62" dur="600" spd="-100000" fill="hold"/>
                                        <p:tgtEl>
                                          <p:spTgt spid="62"/>
                                        </p:tgtEl>
                                        <p:attrNameLst>
                                          <p:attrName>ppt_x</p:attrName>
                                          <p:attrName>ppt_y</p:attrName>
                                        </p:attrNameLst>
                                      </p:cBhvr>
                                      <p:rCtr x="0" y="2176"/>
                                    </p:animMotion>
                                  </p:childTnLst>
                                </p:cTn>
                              </p:par>
                              <p:par>
                                <p:cTn id="63" presetID="10" presetClass="entr" presetSubtype="0" fill="hold" grpId="0" nodeType="withEffect">
                                  <p:stCondLst>
                                    <p:cond delay="0"/>
                                  </p:stCondLst>
                                  <p:childTnLst>
                                    <p:set>
                                      <p:cBhvr>
                                        <p:cTn id="64" dur="1" fill="hold">
                                          <p:stCondLst>
                                            <p:cond delay="0"/>
                                          </p:stCondLst>
                                        </p:cTn>
                                        <p:tgtEl>
                                          <p:spTgt spid="63"/>
                                        </p:tgtEl>
                                        <p:attrNameLst>
                                          <p:attrName>style.visibility</p:attrName>
                                        </p:attrNameLst>
                                      </p:cBhvr>
                                      <p:to>
                                        <p:strVal val="visible"/>
                                      </p:to>
                                    </p:set>
                                    <p:animEffect transition="in" filter="fade">
                                      <p:cBhvr>
                                        <p:cTn id="65" dur="500"/>
                                        <p:tgtEl>
                                          <p:spTgt spid="63"/>
                                        </p:tgtEl>
                                      </p:cBhvr>
                                    </p:animEffect>
                                  </p:childTnLst>
                                </p:cTn>
                              </p:par>
                              <p:par>
                                <p:cTn id="66" presetID="42" presetClass="path" presetSubtype="0" decel="100000" fill="hold" grpId="1" nodeType="withEffect">
                                  <p:stCondLst>
                                    <p:cond delay="0"/>
                                  </p:stCondLst>
                                  <p:childTnLst>
                                    <p:animMotion origin="layout" path="M 4.58333E-6 1.48148E-6 L 4.58333E-6 0.04352 " pathEditMode="relative" rAng="0" ptsTypes="AA">
                                      <p:cBhvr>
                                        <p:cTn id="67" dur="600" spd="-100000" fill="hold"/>
                                        <p:tgtEl>
                                          <p:spTgt spid="63"/>
                                        </p:tgtEl>
                                        <p:attrNameLst>
                                          <p:attrName>ppt_x</p:attrName>
                                          <p:attrName>ppt_y</p:attrName>
                                        </p:attrNameLst>
                                      </p:cBhvr>
                                      <p:rCtr x="0" y="21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2" grpId="1" animBg="1"/>
      <p:bldP spid="63" grpId="0" animBg="1"/>
      <p:bldP spid="63"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4D05D-10CF-2E9A-654C-BB16238AD2A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A1A9E974-3D1F-1534-527F-E24B16035C91}"/>
              </a:ext>
            </a:extLst>
          </p:cNvPr>
          <p:cNvSpPr>
            <a:spLocks noGrp="1"/>
          </p:cNvSpPr>
          <p:nvPr>
            <p:ph type="body" sz="quarter" idx="10"/>
          </p:nvPr>
        </p:nvSpPr>
        <p:spPr/>
        <p:txBody>
          <a:bodyPr/>
          <a:lstStyle/>
          <a:p>
            <a:r>
              <a:rPr lang="en-US" noProof="0"/>
              <a:t>Microsoft Copilot</a:t>
            </a:r>
            <a:endParaRPr lang="en-US"/>
          </a:p>
        </p:txBody>
      </p:sp>
      <p:sp>
        <p:nvSpPr>
          <p:cNvPr id="10" name="Title 9">
            <a:extLst>
              <a:ext uri="{FF2B5EF4-FFF2-40B4-BE49-F238E27FC236}">
                <a16:creationId xmlns:a16="http://schemas.microsoft.com/office/drawing/2014/main" id="{1D40F00F-9CDA-2D07-EC30-7A188C5D9E64}"/>
              </a:ext>
            </a:extLst>
          </p:cNvPr>
          <p:cNvSpPr>
            <a:spLocks noGrp="1"/>
          </p:cNvSpPr>
          <p:nvPr>
            <p:ph type="title"/>
          </p:nvPr>
        </p:nvSpPr>
        <p:spPr/>
        <p:txBody>
          <a:bodyPr/>
          <a:lstStyle/>
          <a:p>
            <a:r>
              <a:rPr lang="en-US" noProof="0"/>
              <a:t>AI pogovorni robot z zaščito podatkov</a:t>
            </a:r>
            <a:endParaRPr lang="en-US"/>
          </a:p>
        </p:txBody>
      </p:sp>
      <p:sp>
        <p:nvSpPr>
          <p:cNvPr id="7" name="Rectangle: Rounded Corners 6">
            <a:extLst>
              <a:ext uri="{FF2B5EF4-FFF2-40B4-BE49-F238E27FC236}">
                <a16:creationId xmlns:a16="http://schemas.microsoft.com/office/drawing/2014/main" id="{49CAE6AD-5569-206A-C865-88C671B1FF52}"/>
              </a:ext>
              <a:ext uri="{C183D7F6-B498-43B3-948B-1728B52AA6E4}">
                <adec:decorative xmlns:adec="http://schemas.microsoft.com/office/drawing/2017/decorative" val="1"/>
              </a:ext>
            </a:extLst>
          </p:cNvPr>
          <p:cNvSpPr/>
          <p:nvPr/>
        </p:nvSpPr>
        <p:spPr bwMode="auto">
          <a:xfrm>
            <a:off x="990386" y="1432845"/>
            <a:ext cx="3251816" cy="3728741"/>
          </a:xfrm>
          <a:prstGeom prst="roundRect">
            <a:avLst>
              <a:gd name="adj" fmla="val 4127"/>
            </a:avLst>
          </a:prstGeom>
          <a:solidFill>
            <a:schemeClr val="bg1">
              <a:alpha val="53000"/>
            </a:schemeClr>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300"/>
              </a:spcBef>
              <a:spcAft>
                <a:spcPts val="600"/>
              </a:spcAft>
              <a:buClr>
                <a:srgbClr val="243A5E"/>
              </a:buClr>
              <a:buSzPct val="110000"/>
              <a:buFontTx/>
              <a:buNone/>
              <a:tabLst/>
              <a:defRPr/>
            </a:pPr>
            <a:endParaRPr kumimoji="0" lang="en-US" sz="1600" b="0" i="0" u="none" strike="noStrike" kern="1200" cap="none" spc="0" normalizeH="0" baseline="0" noProof="0" err="1">
              <a:ln>
                <a:noFill/>
              </a:ln>
              <a:solidFill>
                <a:srgbClr val="7030A0"/>
              </a:solidFill>
              <a:effectLst/>
              <a:uLnTx/>
              <a:uFillTx/>
              <a:latin typeface="Segoe Sans Display Semibold"/>
              <a:ea typeface="+mn-ea"/>
              <a:cs typeface="Segoe UI" panose="020B0502040204020203" pitchFamily="34" charset="0"/>
            </a:endParaRPr>
          </a:p>
        </p:txBody>
      </p:sp>
      <p:sp>
        <p:nvSpPr>
          <p:cNvPr id="22" name="TextBox 21">
            <a:extLst>
              <a:ext uri="{FF2B5EF4-FFF2-40B4-BE49-F238E27FC236}">
                <a16:creationId xmlns:a16="http://schemas.microsoft.com/office/drawing/2014/main" id="{F17A2744-D7D3-E967-3302-27CC815AEDE6}"/>
              </a:ext>
            </a:extLst>
          </p:cNvPr>
          <p:cNvSpPr txBox="1"/>
          <p:nvPr/>
        </p:nvSpPr>
        <p:spPr>
          <a:xfrm>
            <a:off x="1656174" y="1758635"/>
            <a:ext cx="1920240" cy="1061829"/>
          </a:xfrm>
          <a:prstGeom prst="rect">
            <a:avLst/>
          </a:prstGeom>
          <a:noFill/>
        </p:spPr>
        <p:txBody>
          <a:bodyPr wrap="square">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100" b="0" i="0" u="none" strike="noStrike" kern="1200" cap="none" spc="0" normalizeH="0" baseline="0" noProof="0">
                <a:ln>
                  <a:noFill/>
                </a:ln>
                <a:solidFill>
                  <a:srgbClr val="8661C5"/>
                </a:solidFill>
                <a:effectLst/>
                <a:uLnTx/>
                <a:uFillTx/>
                <a:latin typeface="Segoe UI Semibold"/>
                <a:ea typeface="+mn-ea"/>
                <a:cs typeface="Segoe UI" pitchFamily="34" charset="0"/>
              </a:rPr>
              <a:t>Poslovni podatki so zaščiteni</a:t>
            </a:r>
          </a:p>
        </p:txBody>
      </p:sp>
      <p:sp>
        <p:nvSpPr>
          <p:cNvPr id="29" name="TextBox 28">
            <a:extLst>
              <a:ext uri="{FF2B5EF4-FFF2-40B4-BE49-F238E27FC236}">
                <a16:creationId xmlns:a16="http://schemas.microsoft.com/office/drawing/2014/main" id="{951BF404-2917-A44A-2A7D-654E28DFBD6C}"/>
              </a:ext>
            </a:extLst>
          </p:cNvPr>
          <p:cNvSpPr txBox="1"/>
          <p:nvPr/>
        </p:nvSpPr>
        <p:spPr>
          <a:xfrm>
            <a:off x="1196799" y="3929936"/>
            <a:ext cx="2838991" cy="83099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Podatki podjetja in uporabnikov so zaščiteni in ne gredo iz okvirjev.  </a:t>
            </a:r>
          </a:p>
        </p:txBody>
      </p:sp>
      <p:sp>
        <p:nvSpPr>
          <p:cNvPr id="20" name="Rectangle: Rounded Corners 19">
            <a:extLst>
              <a:ext uri="{FF2B5EF4-FFF2-40B4-BE49-F238E27FC236}">
                <a16:creationId xmlns:a16="http://schemas.microsoft.com/office/drawing/2014/main" id="{25DC5602-33E1-8797-DF53-CDAAFC5EE7F8}"/>
              </a:ext>
              <a:ext uri="{C183D7F6-B498-43B3-948B-1728B52AA6E4}">
                <adec:decorative xmlns:adec="http://schemas.microsoft.com/office/drawing/2017/decorative" val="1"/>
              </a:ext>
            </a:extLst>
          </p:cNvPr>
          <p:cNvSpPr/>
          <p:nvPr/>
        </p:nvSpPr>
        <p:spPr bwMode="auto">
          <a:xfrm>
            <a:off x="4470092" y="1432844"/>
            <a:ext cx="3251816" cy="3728741"/>
          </a:xfrm>
          <a:prstGeom prst="roundRect">
            <a:avLst>
              <a:gd name="adj" fmla="val 4127"/>
            </a:avLst>
          </a:prstGeom>
          <a:solidFill>
            <a:schemeClr val="bg1">
              <a:alpha val="53000"/>
            </a:schemeClr>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300"/>
              </a:spcBef>
              <a:spcAft>
                <a:spcPts val="600"/>
              </a:spcAft>
              <a:buClr>
                <a:srgbClr val="243A5E"/>
              </a:buClr>
              <a:buSzPct val="110000"/>
              <a:buFontTx/>
              <a:buNone/>
              <a:tabLst/>
              <a:defRPr/>
            </a:pPr>
            <a:endParaRPr kumimoji="0" lang="en-US" sz="1600" b="0" i="0" u="none" strike="noStrike" kern="1200" cap="none" spc="0" normalizeH="0" baseline="0" noProof="0" err="1">
              <a:ln>
                <a:noFill/>
              </a:ln>
              <a:solidFill>
                <a:srgbClr val="7030A0"/>
              </a:solidFill>
              <a:effectLst/>
              <a:uLnTx/>
              <a:uFillTx/>
              <a:latin typeface="Segoe Sans Display Semibold"/>
              <a:ea typeface="+mn-ea"/>
              <a:cs typeface="Segoe UI" panose="020B0502040204020203" pitchFamily="34" charset="0"/>
            </a:endParaRPr>
          </a:p>
        </p:txBody>
      </p:sp>
      <p:sp>
        <p:nvSpPr>
          <p:cNvPr id="23" name="TextBox 22">
            <a:extLst>
              <a:ext uri="{FF2B5EF4-FFF2-40B4-BE49-F238E27FC236}">
                <a16:creationId xmlns:a16="http://schemas.microsoft.com/office/drawing/2014/main" id="{E0D2EB33-2631-F561-0BE3-39DD3B54AADE}"/>
              </a:ext>
            </a:extLst>
          </p:cNvPr>
          <p:cNvSpPr txBox="1"/>
          <p:nvPr/>
        </p:nvSpPr>
        <p:spPr>
          <a:xfrm>
            <a:off x="5135880" y="1758635"/>
            <a:ext cx="1920240" cy="738664"/>
          </a:xfrm>
          <a:prstGeom prst="rect">
            <a:avLst/>
          </a:prstGeom>
          <a:noFill/>
        </p:spPr>
        <p:txBody>
          <a:bodyPr wrap="square">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100" b="0" i="0" u="none" strike="noStrike" kern="1200" cap="none" spc="0" normalizeH="0" baseline="0" noProof="0">
                <a:ln>
                  <a:noFill/>
                </a:ln>
                <a:solidFill>
                  <a:srgbClr val="8661C5"/>
                </a:solidFill>
                <a:effectLst/>
                <a:uLnTx/>
                <a:uFillTx/>
                <a:latin typeface="Segoe UI Semibold"/>
                <a:ea typeface="+mn-ea"/>
                <a:cs typeface="Segoe UI" pitchFamily="34" charset="0"/>
              </a:rPr>
              <a:t>Pogovori niso shranjeni</a:t>
            </a:r>
          </a:p>
        </p:txBody>
      </p:sp>
      <p:grpSp>
        <p:nvGrpSpPr>
          <p:cNvPr id="32" name="Group 31">
            <a:extLst>
              <a:ext uri="{FF2B5EF4-FFF2-40B4-BE49-F238E27FC236}">
                <a16:creationId xmlns:a16="http://schemas.microsoft.com/office/drawing/2014/main" id="{92C09FB3-EA89-211F-CC4B-1E565F9B6948}"/>
              </a:ext>
              <a:ext uri="{C183D7F6-B498-43B3-948B-1728B52AA6E4}">
                <adec:decorative xmlns:adec="http://schemas.microsoft.com/office/drawing/2017/decorative" val="1"/>
              </a:ext>
            </a:extLst>
          </p:cNvPr>
          <p:cNvGrpSpPr/>
          <p:nvPr/>
        </p:nvGrpSpPr>
        <p:grpSpPr>
          <a:xfrm>
            <a:off x="5761063" y="2927362"/>
            <a:ext cx="890815" cy="831865"/>
            <a:chOff x="5827878" y="3511111"/>
            <a:chExt cx="890815" cy="831865"/>
          </a:xfrm>
        </p:grpSpPr>
        <p:grpSp>
          <p:nvGrpSpPr>
            <p:cNvPr id="33" name="Group 32">
              <a:extLst>
                <a:ext uri="{FF2B5EF4-FFF2-40B4-BE49-F238E27FC236}">
                  <a16:creationId xmlns:a16="http://schemas.microsoft.com/office/drawing/2014/main" id="{40666BED-61F7-2789-C536-42C1371E3D37}"/>
                </a:ext>
              </a:extLst>
            </p:cNvPr>
            <p:cNvGrpSpPr/>
            <p:nvPr/>
          </p:nvGrpSpPr>
          <p:grpSpPr>
            <a:xfrm>
              <a:off x="5827878" y="3511111"/>
              <a:ext cx="606056" cy="531628"/>
              <a:chOff x="5827878" y="3663510"/>
              <a:chExt cx="606056" cy="531628"/>
            </a:xfrm>
          </p:grpSpPr>
          <p:sp>
            <p:nvSpPr>
              <p:cNvPr id="36" name="Rectangle: Rounded Corners 35">
                <a:extLst>
                  <a:ext uri="{FF2B5EF4-FFF2-40B4-BE49-F238E27FC236}">
                    <a16:creationId xmlns:a16="http://schemas.microsoft.com/office/drawing/2014/main" id="{4B1AA23A-CE4C-3830-591A-D9482BF4B2AD}"/>
                  </a:ext>
                </a:extLst>
              </p:cNvPr>
              <p:cNvSpPr/>
              <p:nvPr/>
            </p:nvSpPr>
            <p:spPr bwMode="auto">
              <a:xfrm>
                <a:off x="5827878" y="3663510"/>
                <a:ext cx="606056" cy="531628"/>
              </a:xfrm>
              <a:prstGeom prst="roundRect">
                <a:avLst/>
              </a:prstGeom>
              <a:noFill/>
              <a:ln w="38100">
                <a:gradFill>
                  <a:gsLst>
                    <a:gs pos="50500">
                      <a:srgbClr val="2578D5"/>
                    </a:gs>
                    <a:gs pos="0">
                      <a:srgbClr val="3EC8F1"/>
                    </a:gs>
                    <a:gs pos="100000">
                      <a:srgbClr val="7378D6"/>
                    </a:gs>
                  </a:gsLst>
                  <a:lin ang="5400000" scaled="1"/>
                </a:grad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37" name="Straight Connector 36">
                <a:extLst>
                  <a:ext uri="{FF2B5EF4-FFF2-40B4-BE49-F238E27FC236}">
                    <a16:creationId xmlns:a16="http://schemas.microsoft.com/office/drawing/2014/main" id="{05BDD089-4374-CAEC-6329-BD7F7E724866}"/>
                  </a:ext>
                </a:extLst>
              </p:cNvPr>
              <p:cNvCxnSpPr>
                <a:cxnSpLocks/>
              </p:cNvCxnSpPr>
              <p:nvPr/>
            </p:nvCxnSpPr>
            <p:spPr>
              <a:xfrm>
                <a:off x="5930344" y="3802030"/>
                <a:ext cx="182880" cy="0"/>
              </a:xfrm>
              <a:prstGeom prst="line">
                <a:avLst/>
              </a:prstGeom>
              <a:ln w="28575">
                <a:gradFill>
                  <a:gsLst>
                    <a:gs pos="50500">
                      <a:srgbClr val="2578D5"/>
                    </a:gs>
                    <a:gs pos="0">
                      <a:srgbClr val="3EC8F1"/>
                    </a:gs>
                    <a:gs pos="100000">
                      <a:srgbClr val="7378D6"/>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9047B54-4B38-A1BC-B2B8-6D54BB947F04}"/>
                  </a:ext>
                </a:extLst>
              </p:cNvPr>
              <p:cNvCxnSpPr>
                <a:cxnSpLocks/>
              </p:cNvCxnSpPr>
              <p:nvPr/>
            </p:nvCxnSpPr>
            <p:spPr>
              <a:xfrm>
                <a:off x="5930344" y="3922532"/>
                <a:ext cx="365760" cy="0"/>
              </a:xfrm>
              <a:prstGeom prst="line">
                <a:avLst/>
              </a:prstGeom>
              <a:ln w="28575">
                <a:gradFill>
                  <a:gsLst>
                    <a:gs pos="50500">
                      <a:srgbClr val="2578D5"/>
                    </a:gs>
                    <a:gs pos="0">
                      <a:srgbClr val="3EC8F1"/>
                    </a:gs>
                    <a:gs pos="100000">
                      <a:srgbClr val="7378D6"/>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C83677D-4CDC-476F-9706-75AA31653592}"/>
                  </a:ext>
                </a:extLst>
              </p:cNvPr>
              <p:cNvCxnSpPr>
                <a:cxnSpLocks/>
              </p:cNvCxnSpPr>
              <p:nvPr/>
            </p:nvCxnSpPr>
            <p:spPr>
              <a:xfrm>
                <a:off x="5930344" y="4043035"/>
                <a:ext cx="375999" cy="0"/>
              </a:xfrm>
              <a:prstGeom prst="line">
                <a:avLst/>
              </a:prstGeom>
              <a:ln w="28575">
                <a:gradFill>
                  <a:gsLst>
                    <a:gs pos="50500">
                      <a:srgbClr val="2578D5"/>
                    </a:gs>
                    <a:gs pos="0">
                      <a:srgbClr val="3EC8F1"/>
                    </a:gs>
                    <a:gs pos="100000">
                      <a:srgbClr val="7378D6"/>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useBgFill="1">
          <p:nvSpPr>
            <p:cNvPr id="34" name="Oval 33">
              <a:extLst>
                <a:ext uri="{FF2B5EF4-FFF2-40B4-BE49-F238E27FC236}">
                  <a16:creationId xmlns:a16="http://schemas.microsoft.com/office/drawing/2014/main" id="{2ED00988-BDB3-76BE-FDA6-12FC9657CE67}"/>
                </a:ext>
              </a:extLst>
            </p:cNvPr>
            <p:cNvSpPr/>
            <p:nvPr/>
          </p:nvSpPr>
          <p:spPr bwMode="auto">
            <a:xfrm>
              <a:off x="6170053" y="3794336"/>
              <a:ext cx="548640" cy="54864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35" name="Picture 34">
              <a:extLst>
                <a:ext uri="{FF2B5EF4-FFF2-40B4-BE49-F238E27FC236}">
                  <a16:creationId xmlns:a16="http://schemas.microsoft.com/office/drawing/2014/main" id="{08709671-EFAE-EBBF-9078-916B86B1305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6660" b="-21488"/>
            <a:stretch/>
          </p:blipFill>
          <p:spPr>
            <a:xfrm>
              <a:off x="6167769" y="3829308"/>
              <a:ext cx="520996" cy="497316"/>
            </a:xfrm>
            <a:prstGeom prst="ellipse">
              <a:avLst/>
            </a:prstGeom>
          </p:spPr>
        </p:pic>
      </p:grpSp>
      <p:sp>
        <p:nvSpPr>
          <p:cNvPr id="30" name="TextBox 2">
            <a:extLst>
              <a:ext uri="{FF2B5EF4-FFF2-40B4-BE49-F238E27FC236}">
                <a16:creationId xmlns:a16="http://schemas.microsoft.com/office/drawing/2014/main" id="{8FA50923-41A2-CC29-4B70-746B6E4A4314}"/>
              </a:ext>
            </a:extLst>
          </p:cNvPr>
          <p:cNvSpPr txBox="1"/>
          <p:nvPr/>
        </p:nvSpPr>
        <p:spPr>
          <a:xfrm>
            <a:off x="4719609" y="3929936"/>
            <a:ext cx="2838991" cy="830997"/>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a:rPr>
              <a:t>Pogovori niso shranjeni, Microsoft ne more dostopati do podatkov.</a:t>
            </a:r>
          </a:p>
        </p:txBody>
      </p:sp>
      <p:sp>
        <p:nvSpPr>
          <p:cNvPr id="15" name="Rectangle: Rounded Corners 14">
            <a:extLst>
              <a:ext uri="{FF2B5EF4-FFF2-40B4-BE49-F238E27FC236}">
                <a16:creationId xmlns:a16="http://schemas.microsoft.com/office/drawing/2014/main" id="{D2C52E80-E6AC-EE10-8EA4-93E58F43BE80}"/>
              </a:ext>
              <a:ext uri="{C183D7F6-B498-43B3-948B-1728B52AA6E4}">
                <adec:decorative xmlns:adec="http://schemas.microsoft.com/office/drawing/2017/decorative" val="1"/>
              </a:ext>
            </a:extLst>
          </p:cNvPr>
          <p:cNvSpPr/>
          <p:nvPr/>
        </p:nvSpPr>
        <p:spPr bwMode="auto">
          <a:xfrm>
            <a:off x="7996486" y="1432845"/>
            <a:ext cx="3251816" cy="3728741"/>
          </a:xfrm>
          <a:prstGeom prst="roundRect">
            <a:avLst>
              <a:gd name="adj" fmla="val 4127"/>
            </a:avLst>
          </a:prstGeom>
          <a:solidFill>
            <a:schemeClr val="bg1">
              <a:alpha val="53000"/>
            </a:schemeClr>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300"/>
              </a:spcBef>
              <a:spcAft>
                <a:spcPts val="600"/>
              </a:spcAft>
              <a:buClr>
                <a:srgbClr val="243A5E"/>
              </a:buClr>
              <a:buSzPct val="110000"/>
              <a:buFontTx/>
              <a:buNone/>
              <a:tabLst/>
              <a:defRPr/>
            </a:pPr>
            <a:endParaRPr kumimoji="0" lang="en-US" sz="1600" b="0" i="0" u="none" strike="noStrike" kern="1200" cap="none" spc="0" normalizeH="0" baseline="0" noProof="0" err="1">
              <a:ln>
                <a:noFill/>
              </a:ln>
              <a:solidFill>
                <a:srgbClr val="7030A0"/>
              </a:solidFill>
              <a:effectLst/>
              <a:uLnTx/>
              <a:uFillTx/>
              <a:latin typeface="Segoe Sans Display Semibold"/>
              <a:ea typeface="+mn-ea"/>
              <a:cs typeface="Segoe UI" panose="020B0502040204020203" pitchFamily="34" charset="0"/>
            </a:endParaRPr>
          </a:p>
        </p:txBody>
      </p:sp>
      <p:sp>
        <p:nvSpPr>
          <p:cNvPr id="21" name="TextBox 20">
            <a:extLst>
              <a:ext uri="{FF2B5EF4-FFF2-40B4-BE49-F238E27FC236}">
                <a16:creationId xmlns:a16="http://schemas.microsoft.com/office/drawing/2014/main" id="{983521CC-1DF6-CCE7-DD7B-8F8216C60A20}"/>
              </a:ext>
            </a:extLst>
          </p:cNvPr>
          <p:cNvSpPr txBox="1"/>
          <p:nvPr/>
        </p:nvSpPr>
        <p:spPr>
          <a:xfrm>
            <a:off x="8414816" y="1758635"/>
            <a:ext cx="2415156" cy="1061829"/>
          </a:xfrm>
          <a:prstGeom prst="rect">
            <a:avLst/>
          </a:prstGeom>
          <a:noFill/>
        </p:spPr>
        <p:txBody>
          <a:bodyPr wrap="square">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100" b="0" i="0" u="none" strike="noStrike" kern="1200" cap="none" spc="0" normalizeH="0" baseline="0" noProof="0">
                <a:ln>
                  <a:noFill/>
                </a:ln>
                <a:solidFill>
                  <a:srgbClr val="8661C5"/>
                </a:solidFill>
                <a:effectLst/>
                <a:uLnTx/>
                <a:uFillTx/>
                <a:latin typeface="Segoe UI Semibold"/>
                <a:ea typeface="+mn-ea"/>
                <a:cs typeface="Segoe UI" pitchFamily="34" charset="0"/>
              </a:rPr>
              <a:t>Podatki se ne uporabljajo za nadaljno učenje</a:t>
            </a:r>
          </a:p>
        </p:txBody>
      </p:sp>
      <p:grpSp>
        <p:nvGrpSpPr>
          <p:cNvPr id="3" name="Group 2">
            <a:extLst>
              <a:ext uri="{FF2B5EF4-FFF2-40B4-BE49-F238E27FC236}">
                <a16:creationId xmlns:a16="http://schemas.microsoft.com/office/drawing/2014/main" id="{ECA673F8-FC59-CE75-7CFD-4828641331CB}"/>
              </a:ext>
              <a:ext uri="{C183D7F6-B498-43B3-948B-1728B52AA6E4}">
                <adec:decorative xmlns:adec="http://schemas.microsoft.com/office/drawing/2017/decorative" val="1"/>
              </a:ext>
            </a:extLst>
          </p:cNvPr>
          <p:cNvGrpSpPr/>
          <p:nvPr/>
        </p:nvGrpSpPr>
        <p:grpSpPr>
          <a:xfrm>
            <a:off x="9277784" y="2891577"/>
            <a:ext cx="890365" cy="955924"/>
            <a:chOff x="8469453" y="3597655"/>
            <a:chExt cx="890365" cy="955924"/>
          </a:xfrm>
        </p:grpSpPr>
        <p:pic>
          <p:nvPicPr>
            <p:cNvPr id="4" name="Picture 20">
              <a:extLst>
                <a:ext uri="{FF2B5EF4-FFF2-40B4-BE49-F238E27FC236}">
                  <a16:creationId xmlns:a16="http://schemas.microsoft.com/office/drawing/2014/main" id="{794EB4AC-3D0D-A6E3-1DFA-EBADF9DC93B5}"/>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8469453" y="3597655"/>
              <a:ext cx="663338" cy="663338"/>
            </a:xfrm>
            <a:prstGeom prst="rect">
              <a:avLst/>
            </a:prstGeom>
            <a:noFill/>
            <a:ln>
              <a:noFill/>
              <a:headEnd type="none" w="med" len="med"/>
              <a:tailEnd type="none" w="med" len="med"/>
            </a:ln>
            <a:effectLst/>
          </p:spPr>
        </p:pic>
        <p:grpSp>
          <p:nvGrpSpPr>
            <p:cNvPr id="6" name="Group 5">
              <a:extLst>
                <a:ext uri="{FF2B5EF4-FFF2-40B4-BE49-F238E27FC236}">
                  <a16:creationId xmlns:a16="http://schemas.microsoft.com/office/drawing/2014/main" id="{5C57CB7C-AD0C-23CF-CCBC-8AA7C8C263C0}"/>
                </a:ext>
              </a:extLst>
            </p:cNvPr>
            <p:cNvGrpSpPr/>
            <p:nvPr/>
          </p:nvGrpSpPr>
          <p:grpSpPr>
            <a:xfrm>
              <a:off x="8801122" y="4003621"/>
              <a:ext cx="558696" cy="549958"/>
              <a:chOff x="8021329" y="3801385"/>
              <a:chExt cx="558696" cy="549958"/>
            </a:xfrm>
          </p:grpSpPr>
          <p:sp useBgFill="1">
            <p:nvSpPr>
              <p:cNvPr id="12" name="Oval 11">
                <a:extLst>
                  <a:ext uri="{FF2B5EF4-FFF2-40B4-BE49-F238E27FC236}">
                    <a16:creationId xmlns:a16="http://schemas.microsoft.com/office/drawing/2014/main" id="{DBE4BE5E-2C2A-B1C8-D635-AA9CDB813560}"/>
                  </a:ext>
                </a:extLst>
              </p:cNvPr>
              <p:cNvSpPr/>
              <p:nvPr/>
            </p:nvSpPr>
            <p:spPr bwMode="auto">
              <a:xfrm>
                <a:off x="8021329" y="3802703"/>
                <a:ext cx="548640" cy="54864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7" name="Picture 26">
                <a:extLst>
                  <a:ext uri="{FF2B5EF4-FFF2-40B4-BE49-F238E27FC236}">
                    <a16:creationId xmlns:a16="http://schemas.microsoft.com/office/drawing/2014/main" id="{0BC993C6-5022-768D-B46B-66EF16D9CF6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6660" b="-21488"/>
              <a:stretch/>
            </p:blipFill>
            <p:spPr>
              <a:xfrm>
                <a:off x="8059029" y="3801385"/>
                <a:ext cx="520996" cy="497316"/>
              </a:xfrm>
              <a:prstGeom prst="ellipse">
                <a:avLst/>
              </a:prstGeom>
            </p:spPr>
          </p:pic>
        </p:grpSp>
      </p:grpSp>
      <p:sp>
        <p:nvSpPr>
          <p:cNvPr id="31" name="TextBox 2">
            <a:extLst>
              <a:ext uri="{FF2B5EF4-FFF2-40B4-BE49-F238E27FC236}">
                <a16:creationId xmlns:a16="http://schemas.microsoft.com/office/drawing/2014/main" id="{88486295-068B-B1BB-B419-21AB768F6606}"/>
              </a:ext>
            </a:extLst>
          </p:cNvPr>
          <p:cNvSpPr txBox="1"/>
          <p:nvPr/>
        </p:nvSpPr>
        <p:spPr>
          <a:xfrm>
            <a:off x="8202899" y="3929936"/>
            <a:ext cx="2838991" cy="83099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Podatki pogovorov se ne uporabijo za učenje LLM, ki jih uporablja AI.</a:t>
            </a:r>
          </a:p>
        </p:txBody>
      </p:sp>
      <p:grpSp>
        <p:nvGrpSpPr>
          <p:cNvPr id="11" name="Group 10">
            <a:extLst>
              <a:ext uri="{FF2B5EF4-FFF2-40B4-BE49-F238E27FC236}">
                <a16:creationId xmlns:a16="http://schemas.microsoft.com/office/drawing/2014/main" id="{2CECFD43-1552-3F58-225F-BEB62A4A6528}"/>
              </a:ext>
              <a:ext uri="{C183D7F6-B498-43B3-948B-1728B52AA6E4}">
                <adec:decorative xmlns:adec="http://schemas.microsoft.com/office/drawing/2017/decorative" val="1"/>
              </a:ext>
            </a:extLst>
          </p:cNvPr>
          <p:cNvGrpSpPr/>
          <p:nvPr/>
        </p:nvGrpSpPr>
        <p:grpSpPr>
          <a:xfrm>
            <a:off x="2269206" y="2873879"/>
            <a:ext cx="796641" cy="816813"/>
            <a:chOff x="2245862" y="3479360"/>
            <a:chExt cx="796641" cy="816813"/>
          </a:xfrm>
        </p:grpSpPr>
        <p:sp useBgFill="1">
          <p:nvSpPr>
            <p:cNvPr id="9" name="Oval 8">
              <a:extLst>
                <a:ext uri="{FF2B5EF4-FFF2-40B4-BE49-F238E27FC236}">
                  <a16:creationId xmlns:a16="http://schemas.microsoft.com/office/drawing/2014/main" id="{91E7878C-FD66-BED9-5269-42EBB9844372}"/>
                </a:ext>
              </a:extLst>
            </p:cNvPr>
            <p:cNvSpPr/>
            <p:nvPr/>
          </p:nvSpPr>
          <p:spPr bwMode="auto">
            <a:xfrm>
              <a:off x="2493863" y="3747533"/>
              <a:ext cx="548640" cy="54864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Freeform 60">
              <a:extLst>
                <a:ext uri="{FF2B5EF4-FFF2-40B4-BE49-F238E27FC236}">
                  <a16:creationId xmlns:a16="http://schemas.microsoft.com/office/drawing/2014/main" id="{CBF41854-8C29-EC6F-FD3E-CACFE4132183}"/>
                </a:ext>
                <a:ext uri="{C183D7F6-B498-43B3-948B-1728B52AA6E4}">
                  <adec:decorative xmlns:adec="http://schemas.microsoft.com/office/drawing/2017/decorative" val="1"/>
                </a:ext>
              </a:extLst>
            </p:cNvPr>
            <p:cNvSpPr/>
            <p:nvPr/>
          </p:nvSpPr>
          <p:spPr>
            <a:xfrm>
              <a:off x="2245862" y="3479360"/>
              <a:ext cx="694175" cy="731519"/>
            </a:xfrm>
            <a:custGeom>
              <a:avLst/>
              <a:gdLst>
                <a:gd name="connsiteX0" fmla="*/ 532736 w 592612"/>
                <a:gd name="connsiteY0" fmla="*/ 520909 h 644697"/>
                <a:gd name="connsiteX1" fmla="*/ 537354 w 592612"/>
                <a:gd name="connsiteY1" fmla="*/ 525501 h 644697"/>
                <a:gd name="connsiteX2" fmla="*/ 543513 w 592612"/>
                <a:gd name="connsiteY2" fmla="*/ 544470 h 644697"/>
                <a:gd name="connsiteX3" fmla="*/ 568259 w 592612"/>
                <a:gd name="connsiteY3" fmla="*/ 569310 h 644697"/>
                <a:gd name="connsiteX4" fmla="*/ 587222 w 592612"/>
                <a:gd name="connsiteY4" fmla="*/ 575445 h 644697"/>
                <a:gd name="connsiteX5" fmla="*/ 587598 w 592612"/>
                <a:gd name="connsiteY5" fmla="*/ 575558 h 644697"/>
                <a:gd name="connsiteX6" fmla="*/ 592179 w 592612"/>
                <a:gd name="connsiteY6" fmla="*/ 585155 h 644697"/>
                <a:gd name="connsiteX7" fmla="*/ 591240 w 592612"/>
                <a:gd name="connsiteY7" fmla="*/ 586999 h 644697"/>
                <a:gd name="connsiteX8" fmla="*/ 587598 w 592612"/>
                <a:gd name="connsiteY8" fmla="*/ 589709 h 644697"/>
                <a:gd name="connsiteX9" fmla="*/ 568634 w 592612"/>
                <a:gd name="connsiteY9" fmla="*/ 595881 h 644697"/>
                <a:gd name="connsiteX10" fmla="*/ 543851 w 592612"/>
                <a:gd name="connsiteY10" fmla="*/ 620684 h 644697"/>
                <a:gd name="connsiteX11" fmla="*/ 537730 w 592612"/>
                <a:gd name="connsiteY11" fmla="*/ 639691 h 644697"/>
                <a:gd name="connsiteX12" fmla="*/ 528192 w 592612"/>
                <a:gd name="connsiteY12" fmla="*/ 644282 h 644697"/>
                <a:gd name="connsiteX13" fmla="*/ 523573 w 592612"/>
                <a:gd name="connsiteY13" fmla="*/ 639691 h 644697"/>
                <a:gd name="connsiteX14" fmla="*/ 517415 w 592612"/>
                <a:gd name="connsiteY14" fmla="*/ 620684 h 644697"/>
                <a:gd name="connsiteX15" fmla="*/ 492669 w 592612"/>
                <a:gd name="connsiteY15" fmla="*/ 595806 h 644697"/>
                <a:gd name="connsiteX16" fmla="*/ 473705 w 592612"/>
                <a:gd name="connsiteY16" fmla="*/ 589634 h 644697"/>
                <a:gd name="connsiteX17" fmla="*/ 469124 w 592612"/>
                <a:gd name="connsiteY17" fmla="*/ 579999 h 644697"/>
                <a:gd name="connsiteX18" fmla="*/ 470063 w 592612"/>
                <a:gd name="connsiteY18" fmla="*/ 578192 h 644697"/>
                <a:gd name="connsiteX19" fmla="*/ 473705 w 592612"/>
                <a:gd name="connsiteY19" fmla="*/ 575445 h 644697"/>
                <a:gd name="connsiteX20" fmla="*/ 492669 w 592612"/>
                <a:gd name="connsiteY20" fmla="*/ 569310 h 644697"/>
                <a:gd name="connsiteX21" fmla="*/ 517039 w 592612"/>
                <a:gd name="connsiteY21" fmla="*/ 544507 h 644697"/>
                <a:gd name="connsiteX22" fmla="*/ 523198 w 592612"/>
                <a:gd name="connsiteY22" fmla="*/ 525501 h 644697"/>
                <a:gd name="connsiteX23" fmla="*/ 532736 w 592612"/>
                <a:gd name="connsiteY23" fmla="*/ 520909 h 644697"/>
                <a:gd name="connsiteX24" fmla="*/ 401607 w 592612"/>
                <a:gd name="connsiteY24" fmla="*/ 322489 h 644697"/>
                <a:gd name="connsiteX25" fmla="*/ 412272 w 592612"/>
                <a:gd name="connsiteY25" fmla="*/ 323242 h 644697"/>
                <a:gd name="connsiteX26" fmla="*/ 418768 w 592612"/>
                <a:gd name="connsiteY26" fmla="*/ 330769 h 644697"/>
                <a:gd name="connsiteX27" fmla="*/ 429846 w 592612"/>
                <a:gd name="connsiteY27" fmla="*/ 364981 h 644697"/>
                <a:gd name="connsiteX28" fmla="*/ 432286 w 592612"/>
                <a:gd name="connsiteY28" fmla="*/ 371191 h 644697"/>
                <a:gd name="connsiteX29" fmla="*/ 474419 w 592612"/>
                <a:gd name="connsiteY29" fmla="*/ 409580 h 644697"/>
                <a:gd name="connsiteX30" fmla="*/ 508552 w 592612"/>
                <a:gd name="connsiteY30" fmla="*/ 420721 h 644697"/>
                <a:gd name="connsiteX31" fmla="*/ 509266 w 592612"/>
                <a:gd name="connsiteY31" fmla="*/ 420909 h 644697"/>
                <a:gd name="connsiteX32" fmla="*/ 517377 w 592612"/>
                <a:gd name="connsiteY32" fmla="*/ 429038 h 644697"/>
                <a:gd name="connsiteX33" fmla="*/ 509266 w 592612"/>
                <a:gd name="connsiteY33" fmla="*/ 446351 h 644697"/>
                <a:gd name="connsiteX34" fmla="*/ 475094 w 592612"/>
                <a:gd name="connsiteY34" fmla="*/ 457492 h 644697"/>
                <a:gd name="connsiteX35" fmla="*/ 430559 w 592612"/>
                <a:gd name="connsiteY35" fmla="*/ 502091 h 644697"/>
                <a:gd name="connsiteX36" fmla="*/ 419444 w 592612"/>
                <a:gd name="connsiteY36" fmla="*/ 536303 h 644697"/>
                <a:gd name="connsiteX37" fmla="*/ 411220 w 592612"/>
                <a:gd name="connsiteY37" fmla="*/ 544545 h 644697"/>
                <a:gd name="connsiteX38" fmla="*/ 394022 w 592612"/>
                <a:gd name="connsiteY38" fmla="*/ 536303 h 644697"/>
                <a:gd name="connsiteX39" fmla="*/ 382907 w 592612"/>
                <a:gd name="connsiteY39" fmla="*/ 502091 h 644697"/>
                <a:gd name="connsiteX40" fmla="*/ 365934 w 592612"/>
                <a:gd name="connsiteY40" fmla="*/ 474428 h 644697"/>
                <a:gd name="connsiteX41" fmla="*/ 348435 w 592612"/>
                <a:gd name="connsiteY41" fmla="*/ 461594 h 644697"/>
                <a:gd name="connsiteX42" fmla="*/ 338334 w 592612"/>
                <a:gd name="connsiteY42" fmla="*/ 457303 h 644697"/>
                <a:gd name="connsiteX43" fmla="*/ 304200 w 592612"/>
                <a:gd name="connsiteY43" fmla="*/ 446201 h 644697"/>
                <a:gd name="connsiteX44" fmla="*/ 302585 w 592612"/>
                <a:gd name="connsiteY44" fmla="*/ 445486 h 644697"/>
                <a:gd name="connsiteX45" fmla="*/ 296089 w 592612"/>
                <a:gd name="connsiteY45" fmla="*/ 438071 h 644697"/>
                <a:gd name="connsiteX46" fmla="*/ 304200 w 592612"/>
                <a:gd name="connsiteY46" fmla="*/ 420721 h 644697"/>
                <a:gd name="connsiteX47" fmla="*/ 338334 w 592612"/>
                <a:gd name="connsiteY47" fmla="*/ 409580 h 644697"/>
                <a:gd name="connsiteX48" fmla="*/ 381930 w 592612"/>
                <a:gd name="connsiteY48" fmla="*/ 365809 h 644697"/>
                <a:gd name="connsiteX49" fmla="*/ 382231 w 592612"/>
                <a:gd name="connsiteY49" fmla="*/ 364981 h 644697"/>
                <a:gd name="connsiteX50" fmla="*/ 393308 w 592612"/>
                <a:gd name="connsiteY50" fmla="*/ 330769 h 644697"/>
                <a:gd name="connsiteX51" fmla="*/ 401607 w 592612"/>
                <a:gd name="connsiteY51" fmla="*/ 322489 h 644697"/>
                <a:gd name="connsiteX52" fmla="*/ 222002 w 592612"/>
                <a:gd name="connsiteY52" fmla="*/ 3894 h 644697"/>
                <a:gd name="connsiteX53" fmla="*/ 245396 w 592612"/>
                <a:gd name="connsiteY53" fmla="*/ 3894 h 644697"/>
                <a:gd name="connsiteX54" fmla="*/ 447908 w 592612"/>
                <a:gd name="connsiteY54" fmla="*/ 78076 h 644697"/>
                <a:gd name="connsiteX55" fmla="*/ 467397 w 592612"/>
                <a:gd name="connsiteY55" fmla="*/ 97610 h 644697"/>
                <a:gd name="connsiteX56" fmla="*/ 467397 w 592612"/>
                <a:gd name="connsiteY56" fmla="*/ 234193 h 644697"/>
                <a:gd name="connsiteX57" fmla="*/ 466759 w 592612"/>
                <a:gd name="connsiteY57" fmla="*/ 254254 h 644697"/>
                <a:gd name="connsiteX58" fmla="*/ 445430 w 592612"/>
                <a:gd name="connsiteY58" fmla="*/ 253237 h 644697"/>
                <a:gd name="connsiteX59" fmla="*/ 427744 w 592612"/>
                <a:gd name="connsiteY59" fmla="*/ 253915 h 644697"/>
                <a:gd name="connsiteX60" fmla="*/ 428457 w 592612"/>
                <a:gd name="connsiteY60" fmla="*/ 234193 h 644697"/>
                <a:gd name="connsiteX61" fmla="*/ 428457 w 592612"/>
                <a:gd name="connsiteY61" fmla="*/ 116503 h 644697"/>
                <a:gd name="connsiteX62" fmla="*/ 233718 w 592612"/>
                <a:gd name="connsiteY62" fmla="*/ 43639 h 644697"/>
                <a:gd name="connsiteX63" fmla="*/ 38978 w 592612"/>
                <a:gd name="connsiteY63" fmla="*/ 116503 h 644697"/>
                <a:gd name="connsiteX64" fmla="*/ 38978 w 592612"/>
                <a:gd name="connsiteY64" fmla="*/ 234231 h 644697"/>
                <a:gd name="connsiteX65" fmla="*/ 215731 w 592612"/>
                <a:gd name="connsiteY65" fmla="*/ 472245 h 644697"/>
                <a:gd name="connsiteX66" fmla="*/ 215430 w 592612"/>
                <a:gd name="connsiteY66" fmla="*/ 483800 h 644697"/>
                <a:gd name="connsiteX67" fmla="*/ 217608 w 592612"/>
                <a:gd name="connsiteY67" fmla="*/ 515527 h 644697"/>
                <a:gd name="connsiteX68" fmla="*/ 0 w 592612"/>
                <a:gd name="connsiteY68" fmla="*/ 234231 h 644697"/>
                <a:gd name="connsiteX69" fmla="*/ 0 w 592612"/>
                <a:gd name="connsiteY69" fmla="*/ 97610 h 644697"/>
                <a:gd name="connsiteX70" fmla="*/ 19489 w 592612"/>
                <a:gd name="connsiteY70" fmla="*/ 78076 h 644697"/>
                <a:gd name="connsiteX71" fmla="*/ 222002 w 592612"/>
                <a:gd name="connsiteY71" fmla="*/ 3894 h 64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92612" h="644697">
                  <a:moveTo>
                    <a:pt x="532736" y="520909"/>
                  </a:moveTo>
                  <a:cubicBezTo>
                    <a:pt x="534914" y="521662"/>
                    <a:pt x="536603" y="523356"/>
                    <a:pt x="537354" y="525501"/>
                  </a:cubicBezTo>
                  <a:lnTo>
                    <a:pt x="543513" y="544470"/>
                  </a:lnTo>
                  <a:cubicBezTo>
                    <a:pt x="547381" y="556212"/>
                    <a:pt x="556543" y="565396"/>
                    <a:pt x="568259" y="569310"/>
                  </a:cubicBezTo>
                  <a:lnTo>
                    <a:pt x="587222" y="575445"/>
                  </a:lnTo>
                  <a:lnTo>
                    <a:pt x="587598" y="575558"/>
                  </a:lnTo>
                  <a:cubicBezTo>
                    <a:pt x="591503" y="576950"/>
                    <a:pt x="593568" y="581241"/>
                    <a:pt x="592179" y="585155"/>
                  </a:cubicBezTo>
                  <a:cubicBezTo>
                    <a:pt x="591954" y="585795"/>
                    <a:pt x="591653" y="586435"/>
                    <a:pt x="591240" y="586999"/>
                  </a:cubicBezTo>
                  <a:cubicBezTo>
                    <a:pt x="590339" y="588241"/>
                    <a:pt x="589062" y="589220"/>
                    <a:pt x="587598" y="589709"/>
                  </a:cubicBezTo>
                  <a:lnTo>
                    <a:pt x="568634" y="595881"/>
                  </a:lnTo>
                  <a:cubicBezTo>
                    <a:pt x="556956" y="599758"/>
                    <a:pt x="547756" y="608941"/>
                    <a:pt x="543851" y="620684"/>
                  </a:cubicBezTo>
                  <a:lnTo>
                    <a:pt x="537730" y="639691"/>
                  </a:lnTo>
                  <a:cubicBezTo>
                    <a:pt x="536341" y="643567"/>
                    <a:pt x="532060" y="645637"/>
                    <a:pt x="528192" y="644282"/>
                  </a:cubicBezTo>
                  <a:cubicBezTo>
                    <a:pt x="526014" y="643530"/>
                    <a:pt x="524324" y="641836"/>
                    <a:pt x="523573" y="639691"/>
                  </a:cubicBezTo>
                  <a:lnTo>
                    <a:pt x="517415" y="620684"/>
                  </a:lnTo>
                  <a:cubicBezTo>
                    <a:pt x="513547" y="608941"/>
                    <a:pt x="504385" y="599720"/>
                    <a:pt x="492669" y="595806"/>
                  </a:cubicBezTo>
                  <a:lnTo>
                    <a:pt x="473705" y="589634"/>
                  </a:lnTo>
                  <a:cubicBezTo>
                    <a:pt x="469800" y="588241"/>
                    <a:pt x="467735" y="583951"/>
                    <a:pt x="469124" y="579999"/>
                  </a:cubicBezTo>
                  <a:cubicBezTo>
                    <a:pt x="469350" y="579359"/>
                    <a:pt x="469650" y="578757"/>
                    <a:pt x="470063" y="578192"/>
                  </a:cubicBezTo>
                  <a:cubicBezTo>
                    <a:pt x="470964" y="576913"/>
                    <a:pt x="472241" y="575972"/>
                    <a:pt x="473705" y="575445"/>
                  </a:cubicBezTo>
                  <a:lnTo>
                    <a:pt x="492669" y="569310"/>
                  </a:lnTo>
                  <a:cubicBezTo>
                    <a:pt x="504197" y="565321"/>
                    <a:pt x="513209" y="556137"/>
                    <a:pt x="517039" y="544507"/>
                  </a:cubicBezTo>
                  <a:lnTo>
                    <a:pt x="523198" y="525501"/>
                  </a:lnTo>
                  <a:cubicBezTo>
                    <a:pt x="524587" y="521587"/>
                    <a:pt x="528868" y="519517"/>
                    <a:pt x="532736" y="520909"/>
                  </a:cubicBezTo>
                  <a:close/>
                  <a:moveTo>
                    <a:pt x="401607" y="322489"/>
                  </a:moveTo>
                  <a:cubicBezTo>
                    <a:pt x="405250" y="321209"/>
                    <a:pt x="409080" y="321586"/>
                    <a:pt x="412272" y="323242"/>
                  </a:cubicBezTo>
                  <a:cubicBezTo>
                    <a:pt x="415201" y="324785"/>
                    <a:pt x="417604" y="327382"/>
                    <a:pt x="418768" y="330769"/>
                  </a:cubicBezTo>
                  <a:lnTo>
                    <a:pt x="429846" y="364981"/>
                  </a:lnTo>
                  <a:cubicBezTo>
                    <a:pt x="430559" y="367088"/>
                    <a:pt x="431348" y="369158"/>
                    <a:pt x="432286" y="371191"/>
                  </a:cubicBezTo>
                  <a:cubicBezTo>
                    <a:pt x="440247" y="389294"/>
                    <a:pt x="455493" y="403295"/>
                    <a:pt x="474419" y="409580"/>
                  </a:cubicBezTo>
                  <a:lnTo>
                    <a:pt x="508552" y="420721"/>
                  </a:lnTo>
                  <a:lnTo>
                    <a:pt x="509266" y="420909"/>
                  </a:lnTo>
                  <a:cubicBezTo>
                    <a:pt x="513021" y="422264"/>
                    <a:pt x="515988" y="425237"/>
                    <a:pt x="517377" y="429038"/>
                  </a:cubicBezTo>
                  <a:cubicBezTo>
                    <a:pt x="519893" y="436039"/>
                    <a:pt x="516288" y="443830"/>
                    <a:pt x="509266" y="446351"/>
                  </a:cubicBezTo>
                  <a:lnTo>
                    <a:pt x="475094" y="457492"/>
                  </a:lnTo>
                  <a:cubicBezTo>
                    <a:pt x="454066" y="464492"/>
                    <a:pt x="437543" y="481015"/>
                    <a:pt x="430559" y="502091"/>
                  </a:cubicBezTo>
                  <a:lnTo>
                    <a:pt x="419444" y="536303"/>
                  </a:lnTo>
                  <a:cubicBezTo>
                    <a:pt x="418092" y="540179"/>
                    <a:pt x="415050" y="543190"/>
                    <a:pt x="411220" y="544545"/>
                  </a:cubicBezTo>
                  <a:cubicBezTo>
                    <a:pt x="404198" y="547029"/>
                    <a:pt x="396500" y="543341"/>
                    <a:pt x="394022" y="536303"/>
                  </a:cubicBezTo>
                  <a:lnTo>
                    <a:pt x="382907" y="502091"/>
                  </a:lnTo>
                  <a:cubicBezTo>
                    <a:pt x="379452" y="491666"/>
                    <a:pt x="373669" y="482219"/>
                    <a:pt x="365934" y="474428"/>
                  </a:cubicBezTo>
                  <a:cubicBezTo>
                    <a:pt x="360752" y="469234"/>
                    <a:pt x="354894" y="464944"/>
                    <a:pt x="348435" y="461594"/>
                  </a:cubicBezTo>
                  <a:cubicBezTo>
                    <a:pt x="345206" y="459900"/>
                    <a:pt x="341826" y="458470"/>
                    <a:pt x="338334" y="457303"/>
                  </a:cubicBezTo>
                  <a:lnTo>
                    <a:pt x="304200" y="446201"/>
                  </a:lnTo>
                  <a:cubicBezTo>
                    <a:pt x="303637" y="446012"/>
                    <a:pt x="303111" y="445749"/>
                    <a:pt x="302585" y="445486"/>
                  </a:cubicBezTo>
                  <a:cubicBezTo>
                    <a:pt x="299581" y="443905"/>
                    <a:pt x="297253" y="441270"/>
                    <a:pt x="296089" y="438071"/>
                  </a:cubicBezTo>
                  <a:cubicBezTo>
                    <a:pt x="293535" y="431033"/>
                    <a:pt x="297178" y="423280"/>
                    <a:pt x="304200" y="420721"/>
                  </a:cubicBezTo>
                  <a:lnTo>
                    <a:pt x="338334" y="409580"/>
                  </a:lnTo>
                  <a:cubicBezTo>
                    <a:pt x="358837" y="402504"/>
                    <a:pt x="374908" y="386358"/>
                    <a:pt x="381930" y="365809"/>
                  </a:cubicBezTo>
                  <a:lnTo>
                    <a:pt x="382231" y="364981"/>
                  </a:lnTo>
                  <a:lnTo>
                    <a:pt x="393308" y="330769"/>
                  </a:lnTo>
                  <a:cubicBezTo>
                    <a:pt x="394660" y="326892"/>
                    <a:pt x="397702" y="323844"/>
                    <a:pt x="401607" y="322489"/>
                  </a:cubicBezTo>
                  <a:close/>
                  <a:moveTo>
                    <a:pt x="222002" y="3894"/>
                  </a:moveTo>
                  <a:cubicBezTo>
                    <a:pt x="228949" y="-1299"/>
                    <a:pt x="238449" y="-1299"/>
                    <a:pt x="245396" y="3894"/>
                  </a:cubicBezTo>
                  <a:cubicBezTo>
                    <a:pt x="311373" y="53537"/>
                    <a:pt x="378777" y="78076"/>
                    <a:pt x="447908" y="78076"/>
                  </a:cubicBezTo>
                  <a:cubicBezTo>
                    <a:pt x="458686" y="78076"/>
                    <a:pt x="467397" y="86808"/>
                    <a:pt x="467397" y="97610"/>
                  </a:cubicBezTo>
                  <a:lnTo>
                    <a:pt x="467397" y="234193"/>
                  </a:lnTo>
                  <a:cubicBezTo>
                    <a:pt x="467397" y="240968"/>
                    <a:pt x="467172" y="247667"/>
                    <a:pt x="466759" y="254254"/>
                  </a:cubicBezTo>
                  <a:cubicBezTo>
                    <a:pt x="459737" y="253576"/>
                    <a:pt x="452640" y="253237"/>
                    <a:pt x="445430" y="253237"/>
                  </a:cubicBezTo>
                  <a:cubicBezTo>
                    <a:pt x="439460" y="253237"/>
                    <a:pt x="433564" y="253463"/>
                    <a:pt x="427744" y="253915"/>
                  </a:cubicBezTo>
                  <a:cubicBezTo>
                    <a:pt x="428232" y="247441"/>
                    <a:pt x="428457" y="240855"/>
                    <a:pt x="428457" y="234193"/>
                  </a:cubicBezTo>
                  <a:lnTo>
                    <a:pt x="428457" y="116503"/>
                  </a:lnTo>
                  <a:cubicBezTo>
                    <a:pt x="361541" y="112551"/>
                    <a:pt x="296540" y="88125"/>
                    <a:pt x="233718" y="43639"/>
                  </a:cubicBezTo>
                  <a:cubicBezTo>
                    <a:pt x="170857" y="88125"/>
                    <a:pt x="105894" y="112551"/>
                    <a:pt x="38978" y="116503"/>
                  </a:cubicBezTo>
                  <a:lnTo>
                    <a:pt x="38978" y="234231"/>
                  </a:lnTo>
                  <a:cubicBezTo>
                    <a:pt x="38978" y="339802"/>
                    <a:pt x="96844" y="418538"/>
                    <a:pt x="215731" y="472245"/>
                  </a:cubicBezTo>
                  <a:cubicBezTo>
                    <a:pt x="215543" y="476084"/>
                    <a:pt x="215430" y="479923"/>
                    <a:pt x="215430" y="483800"/>
                  </a:cubicBezTo>
                  <a:cubicBezTo>
                    <a:pt x="215430" y="494564"/>
                    <a:pt x="216181" y="505140"/>
                    <a:pt x="217608" y="515527"/>
                  </a:cubicBezTo>
                  <a:cubicBezTo>
                    <a:pt x="73788" y="456137"/>
                    <a:pt x="0" y="361744"/>
                    <a:pt x="0" y="234231"/>
                  </a:cubicBezTo>
                  <a:lnTo>
                    <a:pt x="0" y="97610"/>
                  </a:lnTo>
                  <a:cubicBezTo>
                    <a:pt x="0" y="86808"/>
                    <a:pt x="8749" y="78076"/>
                    <a:pt x="19489" y="78076"/>
                  </a:cubicBezTo>
                  <a:cubicBezTo>
                    <a:pt x="88620" y="78076"/>
                    <a:pt x="156024" y="53537"/>
                    <a:pt x="222002" y="3894"/>
                  </a:cubicBezTo>
                  <a:close/>
                </a:path>
              </a:pathLst>
            </a:custGeom>
            <a:gradFill>
              <a:gsLst>
                <a:gs pos="42000">
                  <a:schemeClr val="accent1"/>
                </a:gs>
                <a:gs pos="0">
                  <a:srgbClr val="4DDBF8"/>
                </a:gs>
                <a:gs pos="80000">
                  <a:srgbClr val="8678D6"/>
                </a:gs>
              </a:gsLst>
              <a:lin ang="2700000" scaled="1"/>
            </a:gradFill>
            <a:ln w="3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6" name="TextBox 15">
            <a:extLst>
              <a:ext uri="{FF2B5EF4-FFF2-40B4-BE49-F238E27FC236}">
                <a16:creationId xmlns:a16="http://schemas.microsoft.com/office/drawing/2014/main" id="{FD521479-3BEF-6961-7B75-285154842BA5}"/>
              </a:ext>
            </a:extLst>
          </p:cNvPr>
          <p:cNvSpPr txBox="1"/>
          <p:nvPr/>
        </p:nvSpPr>
        <p:spPr>
          <a:xfrm>
            <a:off x="891540" y="5840438"/>
            <a:ext cx="506342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Sans Display"/>
                <a:ea typeface="+mn-ea"/>
                <a:cs typeface="+mn-cs"/>
              </a:rPr>
              <a:t>Leverage the </a:t>
            </a:r>
            <a:r>
              <a:rPr kumimoji="0" lang="en-US" sz="1200" b="1" i="0" u="none" strike="noStrike" kern="1200" cap="none" spc="0" normalizeH="0" baseline="0" noProof="0">
                <a:ln>
                  <a:noFill/>
                </a:ln>
                <a:solidFill>
                  <a:prstClr val="black"/>
                </a:solidFill>
                <a:effectLst/>
                <a:uLnTx/>
                <a:uFillTx/>
                <a:latin typeface="Segoe Sans Display"/>
                <a:ea typeface="+mn-ea"/>
                <a:cs typeface="+mn-cs"/>
              </a:rPr>
              <a:t>adoption kit </a:t>
            </a:r>
            <a:r>
              <a:rPr kumimoji="0" lang="en-US" sz="1200" b="0" i="0" u="none" strike="noStrike" kern="1200" cap="none" spc="0" normalizeH="0" baseline="0" noProof="0">
                <a:ln>
                  <a:noFill/>
                </a:ln>
                <a:solidFill>
                  <a:prstClr val="black"/>
                </a:solidFill>
                <a:effectLst/>
                <a:uLnTx/>
                <a:uFillTx/>
                <a:latin typeface="Segoe Sans Display"/>
                <a:ea typeface="+mn-ea"/>
                <a:cs typeface="+mn-cs"/>
              </a:rPr>
              <a:t>to drive healthy usage of Microsoft Copilot with commercial data protection</a:t>
            </a:r>
          </a:p>
        </p:txBody>
      </p:sp>
      <p:sp>
        <p:nvSpPr>
          <p:cNvPr id="18" name="TextBox 17">
            <a:extLst>
              <a:ext uri="{FF2B5EF4-FFF2-40B4-BE49-F238E27FC236}">
                <a16:creationId xmlns:a16="http://schemas.microsoft.com/office/drawing/2014/main" id="{58236186-2BD1-FED6-92C3-9211D2251E13}"/>
              </a:ext>
            </a:extLst>
          </p:cNvPr>
          <p:cNvSpPr txBox="1"/>
          <p:nvPr/>
        </p:nvSpPr>
        <p:spPr>
          <a:xfrm>
            <a:off x="907730" y="6302103"/>
            <a:ext cx="476402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Sans Display"/>
                <a:ea typeface="+mn-ea"/>
                <a:cs typeface="+mn-cs"/>
                <a:hlinkClick r:id="rId7"/>
              </a:rPr>
              <a:t>aka.ms/Copilot/StarterKitDownload</a:t>
            </a:r>
            <a:r>
              <a:rPr kumimoji="0" lang="en-US" sz="1400" b="0" i="0" u="none" strike="noStrike" kern="1200" cap="none" spc="0" normalizeH="0" baseline="0" noProof="0">
                <a:ln>
                  <a:noFill/>
                </a:ln>
                <a:solidFill>
                  <a:prstClr val="black"/>
                </a:solidFill>
                <a:effectLst/>
                <a:uLnTx/>
                <a:uFillTx/>
                <a:latin typeface="Segoe Sans Display"/>
                <a:ea typeface="+mn-ea"/>
                <a:cs typeface="+mn-cs"/>
              </a:rPr>
              <a:t> </a:t>
            </a:r>
          </a:p>
        </p:txBody>
      </p:sp>
    </p:spTree>
    <p:custDataLst>
      <p:tags r:id="rId1"/>
    </p:custDataLst>
    <p:extLst>
      <p:ext uri="{BB962C8B-B14F-4D97-AF65-F5344CB8AC3E}">
        <p14:creationId xmlns:p14="http://schemas.microsoft.com/office/powerpoint/2010/main" val="1317077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6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400"/>
                                        <p:tgtEl>
                                          <p:spTgt spid="11"/>
                                        </p:tgtEl>
                                      </p:cBhvr>
                                    </p:animEffect>
                                  </p:childTnLst>
                                </p:cTn>
                              </p:par>
                              <p:par>
                                <p:cTn id="8" presetID="6" presetClass="emph" presetSubtype="0" accel="100000" fill="hold" nodeType="withEffect">
                                  <p:stCondLst>
                                    <p:cond delay="600"/>
                                  </p:stCondLst>
                                  <p:childTnLst>
                                    <p:animScale>
                                      <p:cBhvr>
                                        <p:cTn id="9" dur="400" fill="hold"/>
                                        <p:tgtEl>
                                          <p:spTgt spid="11"/>
                                        </p:tgtEl>
                                      </p:cBhvr>
                                      <p:by x="90000" y="90000"/>
                                    </p:animScale>
                                  </p:childTnLst>
                                </p:cTn>
                              </p:par>
                              <p:par>
                                <p:cTn id="10" presetID="10" presetClass="entr" presetSubtype="0" fill="hold" nodeType="withEffect">
                                  <p:stCondLst>
                                    <p:cond delay="60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400"/>
                                        <p:tgtEl>
                                          <p:spTgt spid="32"/>
                                        </p:tgtEl>
                                      </p:cBhvr>
                                    </p:animEffect>
                                  </p:childTnLst>
                                </p:cTn>
                              </p:par>
                              <p:par>
                                <p:cTn id="13" presetID="6" presetClass="emph" presetSubtype="0" accel="100000" autoRev="1" fill="hold" nodeType="withEffect">
                                  <p:stCondLst>
                                    <p:cond delay="600"/>
                                  </p:stCondLst>
                                  <p:childTnLst>
                                    <p:animScale>
                                      <p:cBhvr>
                                        <p:cTn id="14" dur="400" fill="hold"/>
                                        <p:tgtEl>
                                          <p:spTgt spid="32"/>
                                        </p:tgtEl>
                                      </p:cBhvr>
                                      <p:by x="90000" y="90000"/>
                                    </p:animScale>
                                  </p:childTnLst>
                                </p:cTn>
                              </p:par>
                              <p:par>
                                <p:cTn id="15" presetID="10" presetClass="entr" presetSubtype="0" fill="hold" nodeType="withEffect">
                                  <p:stCondLst>
                                    <p:cond delay="6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400"/>
                                        <p:tgtEl>
                                          <p:spTgt spid="3"/>
                                        </p:tgtEl>
                                      </p:cBhvr>
                                    </p:animEffect>
                                  </p:childTnLst>
                                </p:cTn>
                              </p:par>
                              <p:par>
                                <p:cTn id="18" presetID="6" presetClass="emph" presetSubtype="0" accel="100000" autoRev="1" fill="hold" nodeType="withEffect">
                                  <p:stCondLst>
                                    <p:cond delay="600"/>
                                  </p:stCondLst>
                                  <p:childTnLst>
                                    <p:animScale>
                                      <p:cBhvr>
                                        <p:cTn id="19" dur="400" fill="hold"/>
                                        <p:tgtEl>
                                          <p:spTgt spid="3"/>
                                        </p:tgtEl>
                                      </p:cBhvr>
                                      <p:by x="90000" y="9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7528B-379D-93CD-9F1A-B462DB1D390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B6C6EA4-A291-5044-E1BA-05772C0DE99A}"/>
              </a:ext>
            </a:extLst>
          </p:cNvPr>
          <p:cNvSpPr>
            <a:spLocks noGrp="1"/>
          </p:cNvSpPr>
          <p:nvPr>
            <p:ph type="body" sz="quarter" idx="10"/>
          </p:nvPr>
        </p:nvSpPr>
        <p:spPr/>
        <p:txBody>
          <a:bodyPr/>
          <a:lstStyle/>
          <a:p>
            <a:r>
              <a:rPr lang="en-US" noProof="0"/>
              <a:t>Microsoft Copilot</a:t>
            </a:r>
            <a:endParaRPr lang="en-US"/>
          </a:p>
        </p:txBody>
      </p:sp>
      <p:sp>
        <p:nvSpPr>
          <p:cNvPr id="10" name="Title 9">
            <a:extLst>
              <a:ext uri="{FF2B5EF4-FFF2-40B4-BE49-F238E27FC236}">
                <a16:creationId xmlns:a16="http://schemas.microsoft.com/office/drawing/2014/main" id="{95BBD21B-D1D0-FB49-09D4-4C5BCA590BE8}"/>
              </a:ext>
            </a:extLst>
          </p:cNvPr>
          <p:cNvSpPr>
            <a:spLocks noGrp="1"/>
          </p:cNvSpPr>
          <p:nvPr>
            <p:ph type="title"/>
          </p:nvPr>
        </p:nvSpPr>
        <p:spPr/>
        <p:txBody>
          <a:bodyPr/>
          <a:lstStyle/>
          <a:p>
            <a:r>
              <a:rPr lang="en-US" noProof="0"/>
              <a:t>Trenutne omejitve</a:t>
            </a:r>
            <a:endParaRPr lang="en-US"/>
          </a:p>
        </p:txBody>
      </p:sp>
      <p:sp>
        <p:nvSpPr>
          <p:cNvPr id="7" name="Rectangle: Rounded Corners 6">
            <a:extLst>
              <a:ext uri="{FF2B5EF4-FFF2-40B4-BE49-F238E27FC236}">
                <a16:creationId xmlns:a16="http://schemas.microsoft.com/office/drawing/2014/main" id="{39D06010-1AAA-EA60-28B9-5C686D1EC2CF}"/>
              </a:ext>
              <a:ext uri="{C183D7F6-B498-43B3-948B-1728B52AA6E4}">
                <adec:decorative xmlns:adec="http://schemas.microsoft.com/office/drawing/2017/decorative" val="1"/>
              </a:ext>
            </a:extLst>
          </p:cNvPr>
          <p:cNvSpPr/>
          <p:nvPr/>
        </p:nvSpPr>
        <p:spPr bwMode="auto">
          <a:xfrm>
            <a:off x="990386" y="1432845"/>
            <a:ext cx="3251816" cy="3728741"/>
          </a:xfrm>
          <a:prstGeom prst="roundRect">
            <a:avLst>
              <a:gd name="adj" fmla="val 4127"/>
            </a:avLst>
          </a:prstGeom>
          <a:solidFill>
            <a:schemeClr val="bg1">
              <a:alpha val="53000"/>
            </a:schemeClr>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300"/>
              </a:spcBef>
              <a:spcAft>
                <a:spcPts val="600"/>
              </a:spcAft>
              <a:buClr>
                <a:srgbClr val="243A5E"/>
              </a:buClr>
              <a:buSzPct val="110000"/>
              <a:buFontTx/>
              <a:buNone/>
              <a:tabLst/>
              <a:defRPr/>
            </a:pPr>
            <a:endParaRPr kumimoji="0" lang="en-US" sz="1600" b="0" i="0" u="none" strike="noStrike" kern="1200" cap="none" spc="0" normalizeH="0" baseline="0" noProof="0" err="1">
              <a:ln>
                <a:noFill/>
              </a:ln>
              <a:solidFill>
                <a:srgbClr val="7030A0"/>
              </a:solidFill>
              <a:effectLst/>
              <a:uLnTx/>
              <a:uFillTx/>
              <a:latin typeface="Segoe Sans Display Semibold"/>
              <a:ea typeface="+mn-ea"/>
              <a:cs typeface="Segoe UI" panose="020B0502040204020203" pitchFamily="34" charset="0"/>
            </a:endParaRPr>
          </a:p>
        </p:txBody>
      </p:sp>
      <p:sp>
        <p:nvSpPr>
          <p:cNvPr id="22" name="TextBox 21">
            <a:extLst>
              <a:ext uri="{FF2B5EF4-FFF2-40B4-BE49-F238E27FC236}">
                <a16:creationId xmlns:a16="http://schemas.microsoft.com/office/drawing/2014/main" id="{B9E27FCA-F74A-930A-5634-5AFAABB34AB4}"/>
              </a:ext>
            </a:extLst>
          </p:cNvPr>
          <p:cNvSpPr txBox="1"/>
          <p:nvPr/>
        </p:nvSpPr>
        <p:spPr>
          <a:xfrm>
            <a:off x="1656174" y="1758635"/>
            <a:ext cx="1920240" cy="738664"/>
          </a:xfrm>
          <a:prstGeom prst="rect">
            <a:avLst/>
          </a:prstGeom>
          <a:noFill/>
        </p:spPr>
        <p:txBody>
          <a:bodyPr wrap="square">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100" b="0" i="0" u="none" strike="noStrike" kern="1200" cap="none" spc="0" normalizeH="0" baseline="0" noProof="0">
                <a:ln>
                  <a:noFill/>
                </a:ln>
                <a:solidFill>
                  <a:srgbClr val="8661C5"/>
                </a:solidFill>
                <a:effectLst/>
                <a:uLnTx/>
                <a:uFillTx/>
                <a:latin typeface="Segoe UI Semibold"/>
                <a:ea typeface="+mn-ea"/>
                <a:cs typeface="Segoe UI" pitchFamily="34" charset="0"/>
              </a:rPr>
              <a:t>Slovenski jezik</a:t>
            </a:r>
          </a:p>
        </p:txBody>
      </p:sp>
      <p:sp>
        <p:nvSpPr>
          <p:cNvPr id="29" name="TextBox 28">
            <a:extLst>
              <a:ext uri="{FF2B5EF4-FFF2-40B4-BE49-F238E27FC236}">
                <a16:creationId xmlns:a16="http://schemas.microsoft.com/office/drawing/2014/main" id="{DC755E0F-EB61-82EA-A604-B299AE532C9B}"/>
              </a:ext>
            </a:extLst>
          </p:cNvPr>
          <p:cNvSpPr txBox="1"/>
          <p:nvPr/>
        </p:nvSpPr>
        <p:spPr>
          <a:xfrm>
            <a:off x="1196799" y="3929936"/>
            <a:ext cx="2838991"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Podpora za slovenski jezik naj bi prišla sredi poletja.  </a:t>
            </a:r>
          </a:p>
        </p:txBody>
      </p:sp>
      <p:sp>
        <p:nvSpPr>
          <p:cNvPr id="20" name="Rectangle: Rounded Corners 19">
            <a:extLst>
              <a:ext uri="{FF2B5EF4-FFF2-40B4-BE49-F238E27FC236}">
                <a16:creationId xmlns:a16="http://schemas.microsoft.com/office/drawing/2014/main" id="{A3819092-81B2-FA6C-36B7-F2934F2BE90A}"/>
              </a:ext>
              <a:ext uri="{C183D7F6-B498-43B3-948B-1728B52AA6E4}">
                <adec:decorative xmlns:adec="http://schemas.microsoft.com/office/drawing/2017/decorative" val="1"/>
              </a:ext>
            </a:extLst>
          </p:cNvPr>
          <p:cNvSpPr/>
          <p:nvPr/>
        </p:nvSpPr>
        <p:spPr bwMode="auto">
          <a:xfrm>
            <a:off x="4470092" y="1432844"/>
            <a:ext cx="3251816" cy="3728741"/>
          </a:xfrm>
          <a:prstGeom prst="roundRect">
            <a:avLst>
              <a:gd name="adj" fmla="val 4127"/>
            </a:avLst>
          </a:prstGeom>
          <a:solidFill>
            <a:schemeClr val="bg1">
              <a:alpha val="53000"/>
            </a:schemeClr>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300"/>
              </a:spcBef>
              <a:spcAft>
                <a:spcPts val="600"/>
              </a:spcAft>
              <a:buClr>
                <a:srgbClr val="243A5E"/>
              </a:buClr>
              <a:buSzPct val="110000"/>
              <a:buFontTx/>
              <a:buNone/>
              <a:tabLst/>
              <a:defRPr/>
            </a:pPr>
            <a:endParaRPr kumimoji="0" lang="en-US" sz="1600" b="0" i="0" u="none" strike="noStrike" kern="1200" cap="none" spc="0" normalizeH="0" baseline="0" noProof="0" err="1">
              <a:ln>
                <a:noFill/>
              </a:ln>
              <a:solidFill>
                <a:srgbClr val="7030A0"/>
              </a:solidFill>
              <a:effectLst/>
              <a:uLnTx/>
              <a:uFillTx/>
              <a:latin typeface="Segoe Sans Display Semibold"/>
              <a:ea typeface="+mn-ea"/>
              <a:cs typeface="Segoe UI" panose="020B0502040204020203" pitchFamily="34" charset="0"/>
            </a:endParaRPr>
          </a:p>
        </p:txBody>
      </p:sp>
      <p:sp>
        <p:nvSpPr>
          <p:cNvPr id="23" name="TextBox 22">
            <a:extLst>
              <a:ext uri="{FF2B5EF4-FFF2-40B4-BE49-F238E27FC236}">
                <a16:creationId xmlns:a16="http://schemas.microsoft.com/office/drawing/2014/main" id="{2D5BA014-72C0-1903-86A0-8229661FCA8F}"/>
              </a:ext>
            </a:extLst>
          </p:cNvPr>
          <p:cNvSpPr txBox="1"/>
          <p:nvPr/>
        </p:nvSpPr>
        <p:spPr>
          <a:xfrm>
            <a:off x="5135880" y="1758635"/>
            <a:ext cx="1920240" cy="1061829"/>
          </a:xfrm>
          <a:prstGeom prst="rect">
            <a:avLst/>
          </a:prstGeom>
          <a:noFill/>
        </p:spPr>
        <p:txBody>
          <a:bodyPr wrap="square">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2100">
                <a:solidFill>
                  <a:srgbClr val="8661C5"/>
                </a:solidFill>
                <a:latin typeface="Segoe UI Semibold"/>
                <a:cs typeface="Segoe UI" pitchFamily="34" charset="0"/>
              </a:rPr>
              <a:t>Urejenost in dostopnost podatkov</a:t>
            </a:r>
            <a:endParaRPr kumimoji="0" lang="en-US" sz="2100" b="0" i="0" u="none" strike="noStrike" kern="1200" cap="none" spc="0" normalizeH="0" baseline="0" noProof="0">
              <a:ln>
                <a:noFill/>
              </a:ln>
              <a:solidFill>
                <a:srgbClr val="8661C5"/>
              </a:solidFill>
              <a:effectLst/>
              <a:uLnTx/>
              <a:uFillTx/>
              <a:latin typeface="Segoe UI Semibold"/>
              <a:ea typeface="+mn-ea"/>
              <a:cs typeface="Segoe UI" pitchFamily="34" charset="0"/>
            </a:endParaRPr>
          </a:p>
        </p:txBody>
      </p:sp>
      <p:grpSp>
        <p:nvGrpSpPr>
          <p:cNvPr id="32" name="Group 31">
            <a:extLst>
              <a:ext uri="{FF2B5EF4-FFF2-40B4-BE49-F238E27FC236}">
                <a16:creationId xmlns:a16="http://schemas.microsoft.com/office/drawing/2014/main" id="{0C5F4BBB-90D5-8275-52A9-BB1992F8ED74}"/>
              </a:ext>
              <a:ext uri="{C183D7F6-B498-43B3-948B-1728B52AA6E4}">
                <adec:decorative xmlns:adec="http://schemas.microsoft.com/office/drawing/2017/decorative" val="1"/>
              </a:ext>
            </a:extLst>
          </p:cNvPr>
          <p:cNvGrpSpPr/>
          <p:nvPr/>
        </p:nvGrpSpPr>
        <p:grpSpPr>
          <a:xfrm>
            <a:off x="5761063" y="2927362"/>
            <a:ext cx="890815" cy="831865"/>
            <a:chOff x="5827878" y="3511111"/>
            <a:chExt cx="890815" cy="831865"/>
          </a:xfrm>
        </p:grpSpPr>
        <p:grpSp>
          <p:nvGrpSpPr>
            <p:cNvPr id="33" name="Group 32">
              <a:extLst>
                <a:ext uri="{FF2B5EF4-FFF2-40B4-BE49-F238E27FC236}">
                  <a16:creationId xmlns:a16="http://schemas.microsoft.com/office/drawing/2014/main" id="{45FEF03B-9878-255A-093E-D50BA0E38D92}"/>
                </a:ext>
              </a:extLst>
            </p:cNvPr>
            <p:cNvGrpSpPr/>
            <p:nvPr/>
          </p:nvGrpSpPr>
          <p:grpSpPr>
            <a:xfrm>
              <a:off x="5827878" y="3511111"/>
              <a:ext cx="606056" cy="531628"/>
              <a:chOff x="5827878" y="3663510"/>
              <a:chExt cx="606056" cy="531628"/>
            </a:xfrm>
          </p:grpSpPr>
          <p:sp>
            <p:nvSpPr>
              <p:cNvPr id="36" name="Rectangle: Rounded Corners 35">
                <a:extLst>
                  <a:ext uri="{FF2B5EF4-FFF2-40B4-BE49-F238E27FC236}">
                    <a16:creationId xmlns:a16="http://schemas.microsoft.com/office/drawing/2014/main" id="{7FA3B3E1-E6EB-608B-EAF0-F0D9F48CD5DC}"/>
                  </a:ext>
                </a:extLst>
              </p:cNvPr>
              <p:cNvSpPr/>
              <p:nvPr/>
            </p:nvSpPr>
            <p:spPr bwMode="auto">
              <a:xfrm>
                <a:off x="5827878" y="3663510"/>
                <a:ext cx="606056" cy="531628"/>
              </a:xfrm>
              <a:prstGeom prst="roundRect">
                <a:avLst/>
              </a:prstGeom>
              <a:noFill/>
              <a:ln w="38100">
                <a:gradFill>
                  <a:gsLst>
                    <a:gs pos="50500">
                      <a:srgbClr val="2578D5"/>
                    </a:gs>
                    <a:gs pos="0">
                      <a:srgbClr val="3EC8F1"/>
                    </a:gs>
                    <a:gs pos="100000">
                      <a:srgbClr val="7378D6"/>
                    </a:gs>
                  </a:gsLst>
                  <a:lin ang="5400000" scaled="1"/>
                </a:grad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37" name="Straight Connector 36">
                <a:extLst>
                  <a:ext uri="{FF2B5EF4-FFF2-40B4-BE49-F238E27FC236}">
                    <a16:creationId xmlns:a16="http://schemas.microsoft.com/office/drawing/2014/main" id="{48A57F4D-E147-5C33-EDF6-9AD7890FCA44}"/>
                  </a:ext>
                </a:extLst>
              </p:cNvPr>
              <p:cNvCxnSpPr>
                <a:cxnSpLocks/>
              </p:cNvCxnSpPr>
              <p:nvPr/>
            </p:nvCxnSpPr>
            <p:spPr>
              <a:xfrm>
                <a:off x="5930344" y="3802030"/>
                <a:ext cx="182880" cy="0"/>
              </a:xfrm>
              <a:prstGeom prst="line">
                <a:avLst/>
              </a:prstGeom>
              <a:ln w="28575">
                <a:gradFill>
                  <a:gsLst>
                    <a:gs pos="50500">
                      <a:srgbClr val="2578D5"/>
                    </a:gs>
                    <a:gs pos="0">
                      <a:srgbClr val="3EC8F1"/>
                    </a:gs>
                    <a:gs pos="100000">
                      <a:srgbClr val="7378D6"/>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0C5F125-42D6-3893-46CA-D7495FCAD25A}"/>
                  </a:ext>
                </a:extLst>
              </p:cNvPr>
              <p:cNvCxnSpPr>
                <a:cxnSpLocks/>
              </p:cNvCxnSpPr>
              <p:nvPr/>
            </p:nvCxnSpPr>
            <p:spPr>
              <a:xfrm>
                <a:off x="5930344" y="3922532"/>
                <a:ext cx="365760" cy="0"/>
              </a:xfrm>
              <a:prstGeom prst="line">
                <a:avLst/>
              </a:prstGeom>
              <a:ln w="28575">
                <a:gradFill>
                  <a:gsLst>
                    <a:gs pos="50500">
                      <a:srgbClr val="2578D5"/>
                    </a:gs>
                    <a:gs pos="0">
                      <a:srgbClr val="3EC8F1"/>
                    </a:gs>
                    <a:gs pos="100000">
                      <a:srgbClr val="7378D6"/>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3C814A9-1181-927B-AF90-59D4E33FA279}"/>
                  </a:ext>
                </a:extLst>
              </p:cNvPr>
              <p:cNvCxnSpPr>
                <a:cxnSpLocks/>
              </p:cNvCxnSpPr>
              <p:nvPr/>
            </p:nvCxnSpPr>
            <p:spPr>
              <a:xfrm>
                <a:off x="5930344" y="4043035"/>
                <a:ext cx="375999" cy="0"/>
              </a:xfrm>
              <a:prstGeom prst="line">
                <a:avLst/>
              </a:prstGeom>
              <a:ln w="28575">
                <a:gradFill>
                  <a:gsLst>
                    <a:gs pos="50500">
                      <a:srgbClr val="2578D5"/>
                    </a:gs>
                    <a:gs pos="0">
                      <a:srgbClr val="3EC8F1"/>
                    </a:gs>
                    <a:gs pos="100000">
                      <a:srgbClr val="7378D6"/>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useBgFill="1">
          <p:nvSpPr>
            <p:cNvPr id="34" name="Oval 33">
              <a:extLst>
                <a:ext uri="{FF2B5EF4-FFF2-40B4-BE49-F238E27FC236}">
                  <a16:creationId xmlns:a16="http://schemas.microsoft.com/office/drawing/2014/main" id="{450F9174-683D-F765-C9CE-A848ED95E0F4}"/>
                </a:ext>
              </a:extLst>
            </p:cNvPr>
            <p:cNvSpPr/>
            <p:nvPr/>
          </p:nvSpPr>
          <p:spPr bwMode="auto">
            <a:xfrm>
              <a:off x="6170053" y="3794336"/>
              <a:ext cx="548640" cy="54864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35" name="Picture 34">
              <a:extLst>
                <a:ext uri="{FF2B5EF4-FFF2-40B4-BE49-F238E27FC236}">
                  <a16:creationId xmlns:a16="http://schemas.microsoft.com/office/drawing/2014/main" id="{BB862BE3-F07B-78C4-9D03-5847B6E4B63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6660" b="-21488"/>
            <a:stretch/>
          </p:blipFill>
          <p:spPr>
            <a:xfrm>
              <a:off x="6167769" y="3829308"/>
              <a:ext cx="520996" cy="497316"/>
            </a:xfrm>
            <a:prstGeom prst="ellipse">
              <a:avLst/>
            </a:prstGeom>
          </p:spPr>
        </p:pic>
      </p:grpSp>
      <p:sp>
        <p:nvSpPr>
          <p:cNvPr id="30" name="TextBox 2">
            <a:extLst>
              <a:ext uri="{FF2B5EF4-FFF2-40B4-BE49-F238E27FC236}">
                <a16:creationId xmlns:a16="http://schemas.microsoft.com/office/drawing/2014/main" id="{F5E1516B-D405-846D-5BEF-86212833BBAF}"/>
              </a:ext>
            </a:extLst>
          </p:cNvPr>
          <p:cNvSpPr txBox="1"/>
          <p:nvPr/>
        </p:nvSpPr>
        <p:spPr>
          <a:xfrm>
            <a:off x="4719609" y="3929936"/>
            <a:ext cx="2838991" cy="830997"/>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a:rPr>
              <a:t>Podatki morajo biti shranjeni v Sharepoint / OneDrive.</a:t>
            </a:r>
          </a:p>
        </p:txBody>
      </p:sp>
      <p:sp>
        <p:nvSpPr>
          <p:cNvPr id="15" name="Rectangle: Rounded Corners 14">
            <a:extLst>
              <a:ext uri="{FF2B5EF4-FFF2-40B4-BE49-F238E27FC236}">
                <a16:creationId xmlns:a16="http://schemas.microsoft.com/office/drawing/2014/main" id="{937E37A9-9A8D-37BE-66ED-E89973CAB28D}"/>
              </a:ext>
              <a:ext uri="{C183D7F6-B498-43B3-948B-1728B52AA6E4}">
                <adec:decorative xmlns:adec="http://schemas.microsoft.com/office/drawing/2017/decorative" val="1"/>
              </a:ext>
            </a:extLst>
          </p:cNvPr>
          <p:cNvSpPr/>
          <p:nvPr/>
        </p:nvSpPr>
        <p:spPr bwMode="auto">
          <a:xfrm>
            <a:off x="7996486" y="1432845"/>
            <a:ext cx="3251816" cy="3728741"/>
          </a:xfrm>
          <a:prstGeom prst="roundRect">
            <a:avLst>
              <a:gd name="adj" fmla="val 4127"/>
            </a:avLst>
          </a:prstGeom>
          <a:solidFill>
            <a:schemeClr val="bg1">
              <a:alpha val="53000"/>
            </a:schemeClr>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300"/>
              </a:spcBef>
              <a:spcAft>
                <a:spcPts val="600"/>
              </a:spcAft>
              <a:buClr>
                <a:srgbClr val="243A5E"/>
              </a:buClr>
              <a:buSzPct val="110000"/>
              <a:buFontTx/>
              <a:buNone/>
              <a:tabLst/>
              <a:defRPr/>
            </a:pPr>
            <a:endParaRPr kumimoji="0" lang="en-US" sz="1600" b="0" i="0" u="none" strike="noStrike" kern="1200" cap="none" spc="0" normalizeH="0" baseline="0" noProof="0" err="1">
              <a:ln>
                <a:noFill/>
              </a:ln>
              <a:solidFill>
                <a:srgbClr val="7030A0"/>
              </a:solidFill>
              <a:effectLst/>
              <a:uLnTx/>
              <a:uFillTx/>
              <a:latin typeface="Segoe Sans Display Semibold"/>
              <a:ea typeface="+mn-ea"/>
              <a:cs typeface="Segoe UI" panose="020B0502040204020203" pitchFamily="34" charset="0"/>
            </a:endParaRPr>
          </a:p>
        </p:txBody>
      </p:sp>
      <p:sp>
        <p:nvSpPr>
          <p:cNvPr id="21" name="TextBox 20">
            <a:extLst>
              <a:ext uri="{FF2B5EF4-FFF2-40B4-BE49-F238E27FC236}">
                <a16:creationId xmlns:a16="http://schemas.microsoft.com/office/drawing/2014/main" id="{58255D56-A564-423E-C672-0E398C4EF669}"/>
              </a:ext>
            </a:extLst>
          </p:cNvPr>
          <p:cNvSpPr txBox="1"/>
          <p:nvPr/>
        </p:nvSpPr>
        <p:spPr>
          <a:xfrm>
            <a:off x="8414816" y="1758635"/>
            <a:ext cx="2415156" cy="738664"/>
          </a:xfrm>
          <a:prstGeom prst="rect">
            <a:avLst/>
          </a:prstGeom>
          <a:noFill/>
        </p:spPr>
        <p:txBody>
          <a:bodyPr wrap="square">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100" b="0" i="0" u="none" strike="noStrike" kern="1200" cap="none" spc="0" normalizeH="0" baseline="0" noProof="0">
                <a:ln>
                  <a:noFill/>
                </a:ln>
                <a:solidFill>
                  <a:srgbClr val="8661C5"/>
                </a:solidFill>
                <a:effectLst/>
                <a:uLnTx/>
                <a:uFillTx/>
                <a:latin typeface="Segoe UI Semibold"/>
                <a:ea typeface="+mn-ea"/>
                <a:cs typeface="Segoe UI" pitchFamily="34" charset="0"/>
              </a:rPr>
              <a:t>Izobraževanje uporabnikov</a:t>
            </a:r>
          </a:p>
        </p:txBody>
      </p:sp>
      <p:grpSp>
        <p:nvGrpSpPr>
          <p:cNvPr id="3" name="Group 2">
            <a:extLst>
              <a:ext uri="{FF2B5EF4-FFF2-40B4-BE49-F238E27FC236}">
                <a16:creationId xmlns:a16="http://schemas.microsoft.com/office/drawing/2014/main" id="{3E764595-CE6C-76C5-02D4-84E5D4DA9938}"/>
              </a:ext>
              <a:ext uri="{C183D7F6-B498-43B3-948B-1728B52AA6E4}">
                <adec:decorative xmlns:adec="http://schemas.microsoft.com/office/drawing/2017/decorative" val="1"/>
              </a:ext>
            </a:extLst>
          </p:cNvPr>
          <p:cNvGrpSpPr/>
          <p:nvPr/>
        </p:nvGrpSpPr>
        <p:grpSpPr>
          <a:xfrm>
            <a:off x="9277784" y="2891577"/>
            <a:ext cx="890365" cy="955924"/>
            <a:chOff x="8469453" y="3597655"/>
            <a:chExt cx="890365" cy="955924"/>
          </a:xfrm>
        </p:grpSpPr>
        <p:pic>
          <p:nvPicPr>
            <p:cNvPr id="4" name="Picture 20">
              <a:extLst>
                <a:ext uri="{FF2B5EF4-FFF2-40B4-BE49-F238E27FC236}">
                  <a16:creationId xmlns:a16="http://schemas.microsoft.com/office/drawing/2014/main" id="{D72C7FA2-E33D-D16C-DF1D-36F6E8B5AB3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8469453" y="3597655"/>
              <a:ext cx="663338" cy="663338"/>
            </a:xfrm>
            <a:prstGeom prst="rect">
              <a:avLst/>
            </a:prstGeom>
            <a:noFill/>
            <a:ln>
              <a:noFill/>
              <a:headEnd type="none" w="med" len="med"/>
              <a:tailEnd type="none" w="med" len="med"/>
            </a:ln>
            <a:effectLst/>
          </p:spPr>
        </p:pic>
        <p:grpSp>
          <p:nvGrpSpPr>
            <p:cNvPr id="6" name="Group 5">
              <a:extLst>
                <a:ext uri="{FF2B5EF4-FFF2-40B4-BE49-F238E27FC236}">
                  <a16:creationId xmlns:a16="http://schemas.microsoft.com/office/drawing/2014/main" id="{2FB7ADE0-87EC-BDF5-56D5-2FEBD1E81B10}"/>
                </a:ext>
              </a:extLst>
            </p:cNvPr>
            <p:cNvGrpSpPr/>
            <p:nvPr/>
          </p:nvGrpSpPr>
          <p:grpSpPr>
            <a:xfrm>
              <a:off x="8801122" y="4003621"/>
              <a:ext cx="558696" cy="549958"/>
              <a:chOff x="8021329" y="3801385"/>
              <a:chExt cx="558696" cy="549958"/>
            </a:xfrm>
          </p:grpSpPr>
          <p:sp useBgFill="1">
            <p:nvSpPr>
              <p:cNvPr id="12" name="Oval 11">
                <a:extLst>
                  <a:ext uri="{FF2B5EF4-FFF2-40B4-BE49-F238E27FC236}">
                    <a16:creationId xmlns:a16="http://schemas.microsoft.com/office/drawing/2014/main" id="{A40D5387-033C-30F8-8616-C3C9E33B3D12}"/>
                  </a:ext>
                </a:extLst>
              </p:cNvPr>
              <p:cNvSpPr/>
              <p:nvPr/>
            </p:nvSpPr>
            <p:spPr bwMode="auto">
              <a:xfrm>
                <a:off x="8021329" y="3802703"/>
                <a:ext cx="548640" cy="54864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7" name="Picture 26">
                <a:extLst>
                  <a:ext uri="{FF2B5EF4-FFF2-40B4-BE49-F238E27FC236}">
                    <a16:creationId xmlns:a16="http://schemas.microsoft.com/office/drawing/2014/main" id="{AD173AD7-C6E3-5068-0E3E-A7B0AA191D0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6660" b="-21488"/>
              <a:stretch/>
            </p:blipFill>
            <p:spPr>
              <a:xfrm>
                <a:off x="8059029" y="3801385"/>
                <a:ext cx="520996" cy="497316"/>
              </a:xfrm>
              <a:prstGeom prst="ellipse">
                <a:avLst/>
              </a:prstGeom>
            </p:spPr>
          </p:pic>
        </p:grpSp>
      </p:grpSp>
      <p:sp>
        <p:nvSpPr>
          <p:cNvPr id="31" name="TextBox 2">
            <a:extLst>
              <a:ext uri="{FF2B5EF4-FFF2-40B4-BE49-F238E27FC236}">
                <a16:creationId xmlns:a16="http://schemas.microsoft.com/office/drawing/2014/main" id="{02B2467E-DE82-C0F1-B32A-0EAF4CE2FFA1}"/>
              </a:ext>
            </a:extLst>
          </p:cNvPr>
          <p:cNvSpPr txBox="1"/>
          <p:nvPr/>
        </p:nvSpPr>
        <p:spPr>
          <a:xfrm>
            <a:off x="8202899" y="3929936"/>
            <a:ext cx="2838991" cy="83099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Za uspešno rabo kopilota je potrebno izobraževanje uporabnikov.</a:t>
            </a:r>
          </a:p>
        </p:txBody>
      </p:sp>
      <p:grpSp>
        <p:nvGrpSpPr>
          <p:cNvPr id="11" name="Group 10">
            <a:extLst>
              <a:ext uri="{FF2B5EF4-FFF2-40B4-BE49-F238E27FC236}">
                <a16:creationId xmlns:a16="http://schemas.microsoft.com/office/drawing/2014/main" id="{2F714B9C-014B-9918-9D5F-C95928F9B9FC}"/>
              </a:ext>
              <a:ext uri="{C183D7F6-B498-43B3-948B-1728B52AA6E4}">
                <adec:decorative xmlns:adec="http://schemas.microsoft.com/office/drawing/2017/decorative" val="1"/>
              </a:ext>
            </a:extLst>
          </p:cNvPr>
          <p:cNvGrpSpPr/>
          <p:nvPr/>
        </p:nvGrpSpPr>
        <p:grpSpPr>
          <a:xfrm>
            <a:off x="2269206" y="2873879"/>
            <a:ext cx="796641" cy="816813"/>
            <a:chOff x="2245862" y="3479360"/>
            <a:chExt cx="796641" cy="816813"/>
          </a:xfrm>
        </p:grpSpPr>
        <p:sp useBgFill="1">
          <p:nvSpPr>
            <p:cNvPr id="9" name="Oval 8">
              <a:extLst>
                <a:ext uri="{FF2B5EF4-FFF2-40B4-BE49-F238E27FC236}">
                  <a16:creationId xmlns:a16="http://schemas.microsoft.com/office/drawing/2014/main" id="{0AE15ADB-B676-DF2F-41FF-3288E10DB6F2}"/>
                </a:ext>
              </a:extLst>
            </p:cNvPr>
            <p:cNvSpPr/>
            <p:nvPr/>
          </p:nvSpPr>
          <p:spPr bwMode="auto">
            <a:xfrm>
              <a:off x="2493863" y="3747533"/>
              <a:ext cx="548640" cy="54864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Freeform 60">
              <a:extLst>
                <a:ext uri="{FF2B5EF4-FFF2-40B4-BE49-F238E27FC236}">
                  <a16:creationId xmlns:a16="http://schemas.microsoft.com/office/drawing/2014/main" id="{B9697042-9D31-53B3-D971-B71AD89E456D}"/>
                </a:ext>
                <a:ext uri="{C183D7F6-B498-43B3-948B-1728B52AA6E4}">
                  <adec:decorative xmlns:adec="http://schemas.microsoft.com/office/drawing/2017/decorative" val="1"/>
                </a:ext>
              </a:extLst>
            </p:cNvPr>
            <p:cNvSpPr/>
            <p:nvPr/>
          </p:nvSpPr>
          <p:spPr>
            <a:xfrm>
              <a:off x="2245862" y="3479360"/>
              <a:ext cx="694175" cy="731519"/>
            </a:xfrm>
            <a:custGeom>
              <a:avLst/>
              <a:gdLst>
                <a:gd name="connsiteX0" fmla="*/ 532736 w 592612"/>
                <a:gd name="connsiteY0" fmla="*/ 520909 h 644697"/>
                <a:gd name="connsiteX1" fmla="*/ 537354 w 592612"/>
                <a:gd name="connsiteY1" fmla="*/ 525501 h 644697"/>
                <a:gd name="connsiteX2" fmla="*/ 543513 w 592612"/>
                <a:gd name="connsiteY2" fmla="*/ 544470 h 644697"/>
                <a:gd name="connsiteX3" fmla="*/ 568259 w 592612"/>
                <a:gd name="connsiteY3" fmla="*/ 569310 h 644697"/>
                <a:gd name="connsiteX4" fmla="*/ 587222 w 592612"/>
                <a:gd name="connsiteY4" fmla="*/ 575445 h 644697"/>
                <a:gd name="connsiteX5" fmla="*/ 587598 w 592612"/>
                <a:gd name="connsiteY5" fmla="*/ 575558 h 644697"/>
                <a:gd name="connsiteX6" fmla="*/ 592179 w 592612"/>
                <a:gd name="connsiteY6" fmla="*/ 585155 h 644697"/>
                <a:gd name="connsiteX7" fmla="*/ 591240 w 592612"/>
                <a:gd name="connsiteY7" fmla="*/ 586999 h 644697"/>
                <a:gd name="connsiteX8" fmla="*/ 587598 w 592612"/>
                <a:gd name="connsiteY8" fmla="*/ 589709 h 644697"/>
                <a:gd name="connsiteX9" fmla="*/ 568634 w 592612"/>
                <a:gd name="connsiteY9" fmla="*/ 595881 h 644697"/>
                <a:gd name="connsiteX10" fmla="*/ 543851 w 592612"/>
                <a:gd name="connsiteY10" fmla="*/ 620684 h 644697"/>
                <a:gd name="connsiteX11" fmla="*/ 537730 w 592612"/>
                <a:gd name="connsiteY11" fmla="*/ 639691 h 644697"/>
                <a:gd name="connsiteX12" fmla="*/ 528192 w 592612"/>
                <a:gd name="connsiteY12" fmla="*/ 644282 h 644697"/>
                <a:gd name="connsiteX13" fmla="*/ 523573 w 592612"/>
                <a:gd name="connsiteY13" fmla="*/ 639691 h 644697"/>
                <a:gd name="connsiteX14" fmla="*/ 517415 w 592612"/>
                <a:gd name="connsiteY14" fmla="*/ 620684 h 644697"/>
                <a:gd name="connsiteX15" fmla="*/ 492669 w 592612"/>
                <a:gd name="connsiteY15" fmla="*/ 595806 h 644697"/>
                <a:gd name="connsiteX16" fmla="*/ 473705 w 592612"/>
                <a:gd name="connsiteY16" fmla="*/ 589634 h 644697"/>
                <a:gd name="connsiteX17" fmla="*/ 469124 w 592612"/>
                <a:gd name="connsiteY17" fmla="*/ 579999 h 644697"/>
                <a:gd name="connsiteX18" fmla="*/ 470063 w 592612"/>
                <a:gd name="connsiteY18" fmla="*/ 578192 h 644697"/>
                <a:gd name="connsiteX19" fmla="*/ 473705 w 592612"/>
                <a:gd name="connsiteY19" fmla="*/ 575445 h 644697"/>
                <a:gd name="connsiteX20" fmla="*/ 492669 w 592612"/>
                <a:gd name="connsiteY20" fmla="*/ 569310 h 644697"/>
                <a:gd name="connsiteX21" fmla="*/ 517039 w 592612"/>
                <a:gd name="connsiteY21" fmla="*/ 544507 h 644697"/>
                <a:gd name="connsiteX22" fmla="*/ 523198 w 592612"/>
                <a:gd name="connsiteY22" fmla="*/ 525501 h 644697"/>
                <a:gd name="connsiteX23" fmla="*/ 532736 w 592612"/>
                <a:gd name="connsiteY23" fmla="*/ 520909 h 644697"/>
                <a:gd name="connsiteX24" fmla="*/ 401607 w 592612"/>
                <a:gd name="connsiteY24" fmla="*/ 322489 h 644697"/>
                <a:gd name="connsiteX25" fmla="*/ 412272 w 592612"/>
                <a:gd name="connsiteY25" fmla="*/ 323242 h 644697"/>
                <a:gd name="connsiteX26" fmla="*/ 418768 w 592612"/>
                <a:gd name="connsiteY26" fmla="*/ 330769 h 644697"/>
                <a:gd name="connsiteX27" fmla="*/ 429846 w 592612"/>
                <a:gd name="connsiteY27" fmla="*/ 364981 h 644697"/>
                <a:gd name="connsiteX28" fmla="*/ 432286 w 592612"/>
                <a:gd name="connsiteY28" fmla="*/ 371191 h 644697"/>
                <a:gd name="connsiteX29" fmla="*/ 474419 w 592612"/>
                <a:gd name="connsiteY29" fmla="*/ 409580 h 644697"/>
                <a:gd name="connsiteX30" fmla="*/ 508552 w 592612"/>
                <a:gd name="connsiteY30" fmla="*/ 420721 h 644697"/>
                <a:gd name="connsiteX31" fmla="*/ 509266 w 592612"/>
                <a:gd name="connsiteY31" fmla="*/ 420909 h 644697"/>
                <a:gd name="connsiteX32" fmla="*/ 517377 w 592612"/>
                <a:gd name="connsiteY32" fmla="*/ 429038 h 644697"/>
                <a:gd name="connsiteX33" fmla="*/ 509266 w 592612"/>
                <a:gd name="connsiteY33" fmla="*/ 446351 h 644697"/>
                <a:gd name="connsiteX34" fmla="*/ 475094 w 592612"/>
                <a:gd name="connsiteY34" fmla="*/ 457492 h 644697"/>
                <a:gd name="connsiteX35" fmla="*/ 430559 w 592612"/>
                <a:gd name="connsiteY35" fmla="*/ 502091 h 644697"/>
                <a:gd name="connsiteX36" fmla="*/ 419444 w 592612"/>
                <a:gd name="connsiteY36" fmla="*/ 536303 h 644697"/>
                <a:gd name="connsiteX37" fmla="*/ 411220 w 592612"/>
                <a:gd name="connsiteY37" fmla="*/ 544545 h 644697"/>
                <a:gd name="connsiteX38" fmla="*/ 394022 w 592612"/>
                <a:gd name="connsiteY38" fmla="*/ 536303 h 644697"/>
                <a:gd name="connsiteX39" fmla="*/ 382907 w 592612"/>
                <a:gd name="connsiteY39" fmla="*/ 502091 h 644697"/>
                <a:gd name="connsiteX40" fmla="*/ 365934 w 592612"/>
                <a:gd name="connsiteY40" fmla="*/ 474428 h 644697"/>
                <a:gd name="connsiteX41" fmla="*/ 348435 w 592612"/>
                <a:gd name="connsiteY41" fmla="*/ 461594 h 644697"/>
                <a:gd name="connsiteX42" fmla="*/ 338334 w 592612"/>
                <a:gd name="connsiteY42" fmla="*/ 457303 h 644697"/>
                <a:gd name="connsiteX43" fmla="*/ 304200 w 592612"/>
                <a:gd name="connsiteY43" fmla="*/ 446201 h 644697"/>
                <a:gd name="connsiteX44" fmla="*/ 302585 w 592612"/>
                <a:gd name="connsiteY44" fmla="*/ 445486 h 644697"/>
                <a:gd name="connsiteX45" fmla="*/ 296089 w 592612"/>
                <a:gd name="connsiteY45" fmla="*/ 438071 h 644697"/>
                <a:gd name="connsiteX46" fmla="*/ 304200 w 592612"/>
                <a:gd name="connsiteY46" fmla="*/ 420721 h 644697"/>
                <a:gd name="connsiteX47" fmla="*/ 338334 w 592612"/>
                <a:gd name="connsiteY47" fmla="*/ 409580 h 644697"/>
                <a:gd name="connsiteX48" fmla="*/ 381930 w 592612"/>
                <a:gd name="connsiteY48" fmla="*/ 365809 h 644697"/>
                <a:gd name="connsiteX49" fmla="*/ 382231 w 592612"/>
                <a:gd name="connsiteY49" fmla="*/ 364981 h 644697"/>
                <a:gd name="connsiteX50" fmla="*/ 393308 w 592612"/>
                <a:gd name="connsiteY50" fmla="*/ 330769 h 644697"/>
                <a:gd name="connsiteX51" fmla="*/ 401607 w 592612"/>
                <a:gd name="connsiteY51" fmla="*/ 322489 h 644697"/>
                <a:gd name="connsiteX52" fmla="*/ 222002 w 592612"/>
                <a:gd name="connsiteY52" fmla="*/ 3894 h 644697"/>
                <a:gd name="connsiteX53" fmla="*/ 245396 w 592612"/>
                <a:gd name="connsiteY53" fmla="*/ 3894 h 644697"/>
                <a:gd name="connsiteX54" fmla="*/ 447908 w 592612"/>
                <a:gd name="connsiteY54" fmla="*/ 78076 h 644697"/>
                <a:gd name="connsiteX55" fmla="*/ 467397 w 592612"/>
                <a:gd name="connsiteY55" fmla="*/ 97610 h 644697"/>
                <a:gd name="connsiteX56" fmla="*/ 467397 w 592612"/>
                <a:gd name="connsiteY56" fmla="*/ 234193 h 644697"/>
                <a:gd name="connsiteX57" fmla="*/ 466759 w 592612"/>
                <a:gd name="connsiteY57" fmla="*/ 254254 h 644697"/>
                <a:gd name="connsiteX58" fmla="*/ 445430 w 592612"/>
                <a:gd name="connsiteY58" fmla="*/ 253237 h 644697"/>
                <a:gd name="connsiteX59" fmla="*/ 427744 w 592612"/>
                <a:gd name="connsiteY59" fmla="*/ 253915 h 644697"/>
                <a:gd name="connsiteX60" fmla="*/ 428457 w 592612"/>
                <a:gd name="connsiteY60" fmla="*/ 234193 h 644697"/>
                <a:gd name="connsiteX61" fmla="*/ 428457 w 592612"/>
                <a:gd name="connsiteY61" fmla="*/ 116503 h 644697"/>
                <a:gd name="connsiteX62" fmla="*/ 233718 w 592612"/>
                <a:gd name="connsiteY62" fmla="*/ 43639 h 644697"/>
                <a:gd name="connsiteX63" fmla="*/ 38978 w 592612"/>
                <a:gd name="connsiteY63" fmla="*/ 116503 h 644697"/>
                <a:gd name="connsiteX64" fmla="*/ 38978 w 592612"/>
                <a:gd name="connsiteY64" fmla="*/ 234231 h 644697"/>
                <a:gd name="connsiteX65" fmla="*/ 215731 w 592612"/>
                <a:gd name="connsiteY65" fmla="*/ 472245 h 644697"/>
                <a:gd name="connsiteX66" fmla="*/ 215430 w 592612"/>
                <a:gd name="connsiteY66" fmla="*/ 483800 h 644697"/>
                <a:gd name="connsiteX67" fmla="*/ 217608 w 592612"/>
                <a:gd name="connsiteY67" fmla="*/ 515527 h 644697"/>
                <a:gd name="connsiteX68" fmla="*/ 0 w 592612"/>
                <a:gd name="connsiteY68" fmla="*/ 234231 h 644697"/>
                <a:gd name="connsiteX69" fmla="*/ 0 w 592612"/>
                <a:gd name="connsiteY69" fmla="*/ 97610 h 644697"/>
                <a:gd name="connsiteX70" fmla="*/ 19489 w 592612"/>
                <a:gd name="connsiteY70" fmla="*/ 78076 h 644697"/>
                <a:gd name="connsiteX71" fmla="*/ 222002 w 592612"/>
                <a:gd name="connsiteY71" fmla="*/ 3894 h 64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92612" h="644697">
                  <a:moveTo>
                    <a:pt x="532736" y="520909"/>
                  </a:moveTo>
                  <a:cubicBezTo>
                    <a:pt x="534914" y="521662"/>
                    <a:pt x="536603" y="523356"/>
                    <a:pt x="537354" y="525501"/>
                  </a:cubicBezTo>
                  <a:lnTo>
                    <a:pt x="543513" y="544470"/>
                  </a:lnTo>
                  <a:cubicBezTo>
                    <a:pt x="547381" y="556212"/>
                    <a:pt x="556543" y="565396"/>
                    <a:pt x="568259" y="569310"/>
                  </a:cubicBezTo>
                  <a:lnTo>
                    <a:pt x="587222" y="575445"/>
                  </a:lnTo>
                  <a:lnTo>
                    <a:pt x="587598" y="575558"/>
                  </a:lnTo>
                  <a:cubicBezTo>
                    <a:pt x="591503" y="576950"/>
                    <a:pt x="593568" y="581241"/>
                    <a:pt x="592179" y="585155"/>
                  </a:cubicBezTo>
                  <a:cubicBezTo>
                    <a:pt x="591954" y="585795"/>
                    <a:pt x="591653" y="586435"/>
                    <a:pt x="591240" y="586999"/>
                  </a:cubicBezTo>
                  <a:cubicBezTo>
                    <a:pt x="590339" y="588241"/>
                    <a:pt x="589062" y="589220"/>
                    <a:pt x="587598" y="589709"/>
                  </a:cubicBezTo>
                  <a:lnTo>
                    <a:pt x="568634" y="595881"/>
                  </a:lnTo>
                  <a:cubicBezTo>
                    <a:pt x="556956" y="599758"/>
                    <a:pt x="547756" y="608941"/>
                    <a:pt x="543851" y="620684"/>
                  </a:cubicBezTo>
                  <a:lnTo>
                    <a:pt x="537730" y="639691"/>
                  </a:lnTo>
                  <a:cubicBezTo>
                    <a:pt x="536341" y="643567"/>
                    <a:pt x="532060" y="645637"/>
                    <a:pt x="528192" y="644282"/>
                  </a:cubicBezTo>
                  <a:cubicBezTo>
                    <a:pt x="526014" y="643530"/>
                    <a:pt x="524324" y="641836"/>
                    <a:pt x="523573" y="639691"/>
                  </a:cubicBezTo>
                  <a:lnTo>
                    <a:pt x="517415" y="620684"/>
                  </a:lnTo>
                  <a:cubicBezTo>
                    <a:pt x="513547" y="608941"/>
                    <a:pt x="504385" y="599720"/>
                    <a:pt x="492669" y="595806"/>
                  </a:cubicBezTo>
                  <a:lnTo>
                    <a:pt x="473705" y="589634"/>
                  </a:lnTo>
                  <a:cubicBezTo>
                    <a:pt x="469800" y="588241"/>
                    <a:pt x="467735" y="583951"/>
                    <a:pt x="469124" y="579999"/>
                  </a:cubicBezTo>
                  <a:cubicBezTo>
                    <a:pt x="469350" y="579359"/>
                    <a:pt x="469650" y="578757"/>
                    <a:pt x="470063" y="578192"/>
                  </a:cubicBezTo>
                  <a:cubicBezTo>
                    <a:pt x="470964" y="576913"/>
                    <a:pt x="472241" y="575972"/>
                    <a:pt x="473705" y="575445"/>
                  </a:cubicBezTo>
                  <a:lnTo>
                    <a:pt x="492669" y="569310"/>
                  </a:lnTo>
                  <a:cubicBezTo>
                    <a:pt x="504197" y="565321"/>
                    <a:pt x="513209" y="556137"/>
                    <a:pt x="517039" y="544507"/>
                  </a:cubicBezTo>
                  <a:lnTo>
                    <a:pt x="523198" y="525501"/>
                  </a:lnTo>
                  <a:cubicBezTo>
                    <a:pt x="524587" y="521587"/>
                    <a:pt x="528868" y="519517"/>
                    <a:pt x="532736" y="520909"/>
                  </a:cubicBezTo>
                  <a:close/>
                  <a:moveTo>
                    <a:pt x="401607" y="322489"/>
                  </a:moveTo>
                  <a:cubicBezTo>
                    <a:pt x="405250" y="321209"/>
                    <a:pt x="409080" y="321586"/>
                    <a:pt x="412272" y="323242"/>
                  </a:cubicBezTo>
                  <a:cubicBezTo>
                    <a:pt x="415201" y="324785"/>
                    <a:pt x="417604" y="327382"/>
                    <a:pt x="418768" y="330769"/>
                  </a:cubicBezTo>
                  <a:lnTo>
                    <a:pt x="429846" y="364981"/>
                  </a:lnTo>
                  <a:cubicBezTo>
                    <a:pt x="430559" y="367088"/>
                    <a:pt x="431348" y="369158"/>
                    <a:pt x="432286" y="371191"/>
                  </a:cubicBezTo>
                  <a:cubicBezTo>
                    <a:pt x="440247" y="389294"/>
                    <a:pt x="455493" y="403295"/>
                    <a:pt x="474419" y="409580"/>
                  </a:cubicBezTo>
                  <a:lnTo>
                    <a:pt x="508552" y="420721"/>
                  </a:lnTo>
                  <a:lnTo>
                    <a:pt x="509266" y="420909"/>
                  </a:lnTo>
                  <a:cubicBezTo>
                    <a:pt x="513021" y="422264"/>
                    <a:pt x="515988" y="425237"/>
                    <a:pt x="517377" y="429038"/>
                  </a:cubicBezTo>
                  <a:cubicBezTo>
                    <a:pt x="519893" y="436039"/>
                    <a:pt x="516288" y="443830"/>
                    <a:pt x="509266" y="446351"/>
                  </a:cubicBezTo>
                  <a:lnTo>
                    <a:pt x="475094" y="457492"/>
                  </a:lnTo>
                  <a:cubicBezTo>
                    <a:pt x="454066" y="464492"/>
                    <a:pt x="437543" y="481015"/>
                    <a:pt x="430559" y="502091"/>
                  </a:cubicBezTo>
                  <a:lnTo>
                    <a:pt x="419444" y="536303"/>
                  </a:lnTo>
                  <a:cubicBezTo>
                    <a:pt x="418092" y="540179"/>
                    <a:pt x="415050" y="543190"/>
                    <a:pt x="411220" y="544545"/>
                  </a:cubicBezTo>
                  <a:cubicBezTo>
                    <a:pt x="404198" y="547029"/>
                    <a:pt x="396500" y="543341"/>
                    <a:pt x="394022" y="536303"/>
                  </a:cubicBezTo>
                  <a:lnTo>
                    <a:pt x="382907" y="502091"/>
                  </a:lnTo>
                  <a:cubicBezTo>
                    <a:pt x="379452" y="491666"/>
                    <a:pt x="373669" y="482219"/>
                    <a:pt x="365934" y="474428"/>
                  </a:cubicBezTo>
                  <a:cubicBezTo>
                    <a:pt x="360752" y="469234"/>
                    <a:pt x="354894" y="464944"/>
                    <a:pt x="348435" y="461594"/>
                  </a:cubicBezTo>
                  <a:cubicBezTo>
                    <a:pt x="345206" y="459900"/>
                    <a:pt x="341826" y="458470"/>
                    <a:pt x="338334" y="457303"/>
                  </a:cubicBezTo>
                  <a:lnTo>
                    <a:pt x="304200" y="446201"/>
                  </a:lnTo>
                  <a:cubicBezTo>
                    <a:pt x="303637" y="446012"/>
                    <a:pt x="303111" y="445749"/>
                    <a:pt x="302585" y="445486"/>
                  </a:cubicBezTo>
                  <a:cubicBezTo>
                    <a:pt x="299581" y="443905"/>
                    <a:pt x="297253" y="441270"/>
                    <a:pt x="296089" y="438071"/>
                  </a:cubicBezTo>
                  <a:cubicBezTo>
                    <a:pt x="293535" y="431033"/>
                    <a:pt x="297178" y="423280"/>
                    <a:pt x="304200" y="420721"/>
                  </a:cubicBezTo>
                  <a:lnTo>
                    <a:pt x="338334" y="409580"/>
                  </a:lnTo>
                  <a:cubicBezTo>
                    <a:pt x="358837" y="402504"/>
                    <a:pt x="374908" y="386358"/>
                    <a:pt x="381930" y="365809"/>
                  </a:cubicBezTo>
                  <a:lnTo>
                    <a:pt x="382231" y="364981"/>
                  </a:lnTo>
                  <a:lnTo>
                    <a:pt x="393308" y="330769"/>
                  </a:lnTo>
                  <a:cubicBezTo>
                    <a:pt x="394660" y="326892"/>
                    <a:pt x="397702" y="323844"/>
                    <a:pt x="401607" y="322489"/>
                  </a:cubicBezTo>
                  <a:close/>
                  <a:moveTo>
                    <a:pt x="222002" y="3894"/>
                  </a:moveTo>
                  <a:cubicBezTo>
                    <a:pt x="228949" y="-1299"/>
                    <a:pt x="238449" y="-1299"/>
                    <a:pt x="245396" y="3894"/>
                  </a:cubicBezTo>
                  <a:cubicBezTo>
                    <a:pt x="311373" y="53537"/>
                    <a:pt x="378777" y="78076"/>
                    <a:pt x="447908" y="78076"/>
                  </a:cubicBezTo>
                  <a:cubicBezTo>
                    <a:pt x="458686" y="78076"/>
                    <a:pt x="467397" y="86808"/>
                    <a:pt x="467397" y="97610"/>
                  </a:cubicBezTo>
                  <a:lnTo>
                    <a:pt x="467397" y="234193"/>
                  </a:lnTo>
                  <a:cubicBezTo>
                    <a:pt x="467397" y="240968"/>
                    <a:pt x="467172" y="247667"/>
                    <a:pt x="466759" y="254254"/>
                  </a:cubicBezTo>
                  <a:cubicBezTo>
                    <a:pt x="459737" y="253576"/>
                    <a:pt x="452640" y="253237"/>
                    <a:pt x="445430" y="253237"/>
                  </a:cubicBezTo>
                  <a:cubicBezTo>
                    <a:pt x="439460" y="253237"/>
                    <a:pt x="433564" y="253463"/>
                    <a:pt x="427744" y="253915"/>
                  </a:cubicBezTo>
                  <a:cubicBezTo>
                    <a:pt x="428232" y="247441"/>
                    <a:pt x="428457" y="240855"/>
                    <a:pt x="428457" y="234193"/>
                  </a:cubicBezTo>
                  <a:lnTo>
                    <a:pt x="428457" y="116503"/>
                  </a:lnTo>
                  <a:cubicBezTo>
                    <a:pt x="361541" y="112551"/>
                    <a:pt x="296540" y="88125"/>
                    <a:pt x="233718" y="43639"/>
                  </a:cubicBezTo>
                  <a:cubicBezTo>
                    <a:pt x="170857" y="88125"/>
                    <a:pt x="105894" y="112551"/>
                    <a:pt x="38978" y="116503"/>
                  </a:cubicBezTo>
                  <a:lnTo>
                    <a:pt x="38978" y="234231"/>
                  </a:lnTo>
                  <a:cubicBezTo>
                    <a:pt x="38978" y="339802"/>
                    <a:pt x="96844" y="418538"/>
                    <a:pt x="215731" y="472245"/>
                  </a:cubicBezTo>
                  <a:cubicBezTo>
                    <a:pt x="215543" y="476084"/>
                    <a:pt x="215430" y="479923"/>
                    <a:pt x="215430" y="483800"/>
                  </a:cubicBezTo>
                  <a:cubicBezTo>
                    <a:pt x="215430" y="494564"/>
                    <a:pt x="216181" y="505140"/>
                    <a:pt x="217608" y="515527"/>
                  </a:cubicBezTo>
                  <a:cubicBezTo>
                    <a:pt x="73788" y="456137"/>
                    <a:pt x="0" y="361744"/>
                    <a:pt x="0" y="234231"/>
                  </a:cubicBezTo>
                  <a:lnTo>
                    <a:pt x="0" y="97610"/>
                  </a:lnTo>
                  <a:cubicBezTo>
                    <a:pt x="0" y="86808"/>
                    <a:pt x="8749" y="78076"/>
                    <a:pt x="19489" y="78076"/>
                  </a:cubicBezTo>
                  <a:cubicBezTo>
                    <a:pt x="88620" y="78076"/>
                    <a:pt x="156024" y="53537"/>
                    <a:pt x="222002" y="3894"/>
                  </a:cubicBezTo>
                  <a:close/>
                </a:path>
              </a:pathLst>
            </a:custGeom>
            <a:gradFill>
              <a:gsLst>
                <a:gs pos="42000">
                  <a:schemeClr val="accent1"/>
                </a:gs>
                <a:gs pos="0">
                  <a:srgbClr val="4DDBF8"/>
                </a:gs>
                <a:gs pos="80000">
                  <a:srgbClr val="8678D6"/>
                </a:gs>
              </a:gsLst>
              <a:lin ang="2700000" scaled="1"/>
            </a:gradFill>
            <a:ln w="3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Tree>
    <p:custDataLst>
      <p:tags r:id="rId1"/>
    </p:custDataLst>
    <p:extLst>
      <p:ext uri="{BB962C8B-B14F-4D97-AF65-F5344CB8AC3E}">
        <p14:creationId xmlns:p14="http://schemas.microsoft.com/office/powerpoint/2010/main" val="217236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6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400"/>
                                        <p:tgtEl>
                                          <p:spTgt spid="11"/>
                                        </p:tgtEl>
                                      </p:cBhvr>
                                    </p:animEffect>
                                  </p:childTnLst>
                                </p:cTn>
                              </p:par>
                              <p:par>
                                <p:cTn id="8" presetID="6" presetClass="emph" presetSubtype="0" accel="100000" fill="hold" nodeType="withEffect">
                                  <p:stCondLst>
                                    <p:cond delay="600"/>
                                  </p:stCondLst>
                                  <p:childTnLst>
                                    <p:animScale>
                                      <p:cBhvr>
                                        <p:cTn id="9" dur="400" fill="hold"/>
                                        <p:tgtEl>
                                          <p:spTgt spid="11"/>
                                        </p:tgtEl>
                                      </p:cBhvr>
                                      <p:by x="90000" y="90000"/>
                                    </p:animScale>
                                  </p:childTnLst>
                                </p:cTn>
                              </p:par>
                              <p:par>
                                <p:cTn id="10" presetID="10" presetClass="entr" presetSubtype="0" fill="hold" nodeType="withEffect">
                                  <p:stCondLst>
                                    <p:cond delay="60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400"/>
                                        <p:tgtEl>
                                          <p:spTgt spid="32"/>
                                        </p:tgtEl>
                                      </p:cBhvr>
                                    </p:animEffect>
                                  </p:childTnLst>
                                </p:cTn>
                              </p:par>
                              <p:par>
                                <p:cTn id="13" presetID="6" presetClass="emph" presetSubtype="0" accel="100000" autoRev="1" fill="hold" nodeType="withEffect">
                                  <p:stCondLst>
                                    <p:cond delay="600"/>
                                  </p:stCondLst>
                                  <p:childTnLst>
                                    <p:animScale>
                                      <p:cBhvr>
                                        <p:cTn id="14" dur="400" fill="hold"/>
                                        <p:tgtEl>
                                          <p:spTgt spid="32"/>
                                        </p:tgtEl>
                                      </p:cBhvr>
                                      <p:by x="90000" y="90000"/>
                                    </p:animScale>
                                  </p:childTnLst>
                                </p:cTn>
                              </p:par>
                              <p:par>
                                <p:cTn id="15" presetID="10" presetClass="entr" presetSubtype="0" fill="hold" nodeType="withEffect">
                                  <p:stCondLst>
                                    <p:cond delay="6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400"/>
                                        <p:tgtEl>
                                          <p:spTgt spid="3"/>
                                        </p:tgtEl>
                                      </p:cBhvr>
                                    </p:animEffect>
                                  </p:childTnLst>
                                </p:cTn>
                              </p:par>
                              <p:par>
                                <p:cTn id="18" presetID="6" presetClass="emph" presetSubtype="0" accel="100000" autoRev="1" fill="hold" nodeType="withEffect">
                                  <p:stCondLst>
                                    <p:cond delay="600"/>
                                  </p:stCondLst>
                                  <p:childTnLst>
                                    <p:animScale>
                                      <p:cBhvr>
                                        <p:cTn id="19" dur="400" fill="hold"/>
                                        <p:tgtEl>
                                          <p:spTgt spid="3"/>
                                        </p:tgtEl>
                                      </p:cBhvr>
                                      <p:by x="90000" y="9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A606C-E1A1-6F50-CB50-AEB2EFAB2EE3}"/>
              </a:ext>
            </a:extLst>
          </p:cNvPr>
          <p:cNvSpPr>
            <a:spLocks noGrp="1"/>
          </p:cNvSpPr>
          <p:nvPr>
            <p:ph type="title"/>
          </p:nvPr>
        </p:nvSpPr>
        <p:spPr>
          <a:xfrm>
            <a:off x="574816" y="510988"/>
            <a:ext cx="4744670" cy="861774"/>
          </a:xfrm>
        </p:spPr>
        <p:txBody>
          <a:bodyPr/>
          <a:lstStyle/>
          <a:p>
            <a:r>
              <a:rPr lang="en-US"/>
              <a:t>Kaj so osnove za uspešno rabo kopilota?</a:t>
            </a:r>
          </a:p>
        </p:txBody>
      </p:sp>
      <p:sp>
        <p:nvSpPr>
          <p:cNvPr id="3" name="Text Placeholder 2">
            <a:extLst>
              <a:ext uri="{FF2B5EF4-FFF2-40B4-BE49-F238E27FC236}">
                <a16:creationId xmlns:a16="http://schemas.microsoft.com/office/drawing/2014/main" id="{73840FCB-8F66-11FC-E7F9-0BAD60F5FD10}"/>
              </a:ext>
            </a:extLst>
          </p:cNvPr>
          <p:cNvSpPr>
            <a:spLocks noGrp="1"/>
          </p:cNvSpPr>
          <p:nvPr>
            <p:ph type="body" sz="quarter" idx="10"/>
          </p:nvPr>
        </p:nvSpPr>
        <p:spPr>
          <a:xfrm>
            <a:off x="574816" y="2198916"/>
            <a:ext cx="4599528" cy="2803390"/>
          </a:xfrm>
        </p:spPr>
        <p:txBody>
          <a:bodyPr/>
          <a:lstStyle/>
          <a:p>
            <a:r>
              <a:rPr lang="en-US" sz="1800"/>
              <a:t>Kakovost podatkov in metapodatkov</a:t>
            </a:r>
          </a:p>
          <a:p>
            <a:r>
              <a:rPr lang="en-US" sz="1800"/>
              <a:t>Varnost &amp; skladnost</a:t>
            </a:r>
          </a:p>
          <a:p>
            <a:r>
              <a:rPr lang="en-US" sz="1800"/>
              <a:t>Postavljanje pravilno struktiriranih pozivov (“prompt engineering”) bo kritična veščina za delo z LLM</a:t>
            </a:r>
          </a:p>
          <a:p>
            <a:endParaRPr lang="en-US" sz="1800"/>
          </a:p>
        </p:txBody>
      </p:sp>
      <p:sp>
        <p:nvSpPr>
          <p:cNvPr id="4" name="Text Placeholder 2">
            <a:extLst>
              <a:ext uri="{FF2B5EF4-FFF2-40B4-BE49-F238E27FC236}">
                <a16:creationId xmlns:a16="http://schemas.microsoft.com/office/drawing/2014/main" id="{05A485AF-200E-C56D-B8FC-0EAA40BE219B}"/>
              </a:ext>
            </a:extLst>
          </p:cNvPr>
          <p:cNvSpPr txBox="1">
            <a:spLocks/>
          </p:cNvSpPr>
          <p:nvPr/>
        </p:nvSpPr>
        <p:spPr>
          <a:xfrm>
            <a:off x="6431333" y="2198916"/>
            <a:ext cx="5183726" cy="3396342"/>
          </a:xfrm>
          <a:prstGeom prst="rect">
            <a:avLst/>
          </a:prstGeom>
        </p:spPr>
        <p:txBody>
          <a:bodyPr vert="horz" wrap="square" lIns="0" tIns="0" rIns="0" bIns="0" rtlCol="0">
            <a:noAutofit/>
          </a:bodyPr>
          <a:lstStyle>
            <a:lvl1pPr marL="0" marR="0" indent="0" algn="l" defTabSz="932742" rtl="0" eaLnBrk="1" fontAlgn="auto" latinLnBrk="0" hangingPunct="1">
              <a:lnSpc>
                <a:spcPct val="100000"/>
              </a:lnSpc>
              <a:spcBef>
                <a:spcPts val="1600"/>
              </a:spcBef>
              <a:spcAft>
                <a:spcPts val="0"/>
              </a:spcAft>
              <a:buClrTx/>
              <a:buSzPct val="90000"/>
              <a:buFont typeface="Wingdings" panose="05000000000000000000" pitchFamily="2" charset="2"/>
              <a:buNone/>
              <a:tabLst/>
              <a:defRPr sz="1600" kern="1200" spc="0" baseline="0">
                <a:solidFill>
                  <a:schemeClr val="accent2"/>
                </a:solidFill>
                <a:latin typeface="+mj-lt"/>
                <a:ea typeface="+mn-ea"/>
                <a:cs typeface="Segoe UI Semilight" panose="020B0402040204020203" pitchFamily="34" charset="0"/>
              </a:defRPr>
            </a:lvl1pPr>
            <a:lvl2pPr marL="0" marR="0" indent="0" algn="l" defTabSz="932742" rtl="0" eaLnBrk="1" fontAlgn="auto" latinLnBrk="0" hangingPunct="1">
              <a:lnSpc>
                <a:spcPct val="100000"/>
              </a:lnSpc>
              <a:spcBef>
                <a:spcPts val="90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2pPr>
            <a:lvl3pPr marL="200025" marR="0" indent="-200025" algn="l" defTabSz="932742" rtl="0" eaLnBrk="1" fontAlgn="auto" latinLnBrk="0" hangingPunct="1">
              <a:lnSpc>
                <a:spcPct val="100000"/>
              </a:lnSpc>
              <a:spcBef>
                <a:spcPts val="600"/>
              </a:spcBef>
              <a:spcAft>
                <a:spcPts val="0"/>
              </a:spcAft>
              <a:buClrTx/>
              <a:buSzPct val="90000"/>
              <a:buFont typeface="Wingdings" panose="05000000000000000000" pitchFamily="2" charset="2"/>
              <a:buChar char=""/>
              <a:tabLst/>
              <a:defRPr sz="1401" kern="1200" spc="0" baseline="0">
                <a:solidFill>
                  <a:srgbClr val="000000"/>
                </a:solidFill>
                <a:latin typeface="+mn-lt"/>
                <a:ea typeface="+mn-ea"/>
                <a:cs typeface="+mn-cs"/>
              </a:defRPr>
            </a:lvl3pPr>
            <a:lvl4pPr marL="402336"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603504" marR="0" indent="-20116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1"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16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8661C5"/>
                </a:solidFill>
                <a:effectLst/>
                <a:uLnTx/>
                <a:uFillTx/>
                <a:latin typeface="Segoe Sans Display Semibold"/>
                <a:ea typeface="+mn-ea"/>
                <a:cs typeface="Segoe UI Semilight" panose="020B0402040204020203" pitchFamily="34" charset="0"/>
              </a:rPr>
              <a:t>Dober poziv:</a:t>
            </a:r>
          </a:p>
          <a:p>
            <a:pPr marL="285750" marR="0" lvl="1" indent="-285750" algn="l" defTabSz="932742" rtl="0" eaLnBrk="1" fontAlgn="auto" latinLnBrk="0" hangingPunct="1">
              <a:lnSpc>
                <a:spcPct val="100000"/>
              </a:lnSpc>
              <a:spcBef>
                <a:spcPts val="900"/>
              </a:spcBef>
              <a:spcAft>
                <a:spcPts val="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mn-cs"/>
              </a:rPr>
              <a:t>Je čim bolj natančen</a:t>
            </a:r>
          </a:p>
          <a:p>
            <a:pPr marL="285750" marR="0" lvl="1" indent="-285750" algn="l" defTabSz="932742" rtl="0" eaLnBrk="1" fontAlgn="auto" latinLnBrk="0" hangingPunct="1">
              <a:lnSpc>
                <a:spcPct val="100000"/>
              </a:lnSpc>
              <a:spcBef>
                <a:spcPts val="900"/>
              </a:spcBef>
              <a:spcAft>
                <a:spcPts val="0"/>
              </a:spcAft>
              <a:buClrTx/>
              <a:buSzPct val="100000"/>
              <a:buFont typeface="Arial" panose="020B0604020202020204" pitchFamily="34" charset="0"/>
              <a:buChar char="•"/>
              <a:tabLst/>
              <a:defRPr/>
            </a:pPr>
            <a:r>
              <a:rPr lang="en-US" sz="1600">
                <a:latin typeface="Segoe Sans Display"/>
              </a:rPr>
              <a:t>Vključuje zahtevo po pravem oblikovanju</a:t>
            </a:r>
            <a:endParaRPr kumimoji="0" lang="en-US" sz="1600" b="0" i="0" u="none" strike="noStrike" kern="1200" cap="none" spc="0" normalizeH="0" baseline="0" noProof="0">
              <a:ln>
                <a:noFill/>
              </a:ln>
              <a:solidFill>
                <a:srgbClr val="000000"/>
              </a:solidFill>
              <a:effectLst/>
              <a:uLnTx/>
              <a:uFillTx/>
              <a:latin typeface="Segoe Sans Display"/>
              <a:ea typeface="+mn-ea"/>
              <a:cs typeface="+mn-cs"/>
            </a:endParaRPr>
          </a:p>
          <a:p>
            <a:pPr marL="285750" marR="0" lvl="1" indent="-285750" algn="l" defTabSz="932742" rtl="0" eaLnBrk="1" fontAlgn="auto" latinLnBrk="0" hangingPunct="1">
              <a:lnSpc>
                <a:spcPct val="100000"/>
              </a:lnSpc>
              <a:spcBef>
                <a:spcPts val="900"/>
              </a:spcBef>
              <a:spcAft>
                <a:spcPts val="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mn-cs"/>
              </a:rPr>
              <a:t>Ima dodan vsaj en primer (lahko več)</a:t>
            </a:r>
          </a:p>
          <a:p>
            <a:pPr marL="285750" marR="0" lvl="1" indent="-285750" algn="l" defTabSz="932742" rtl="0" eaLnBrk="1" fontAlgn="auto" latinLnBrk="0" hangingPunct="1">
              <a:lnSpc>
                <a:spcPct val="100000"/>
              </a:lnSpc>
              <a:spcBef>
                <a:spcPts val="900"/>
              </a:spcBef>
              <a:spcAft>
                <a:spcPts val="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mn-cs"/>
              </a:rPr>
              <a:t>Vključuje kontekst</a:t>
            </a:r>
          </a:p>
          <a:p>
            <a:pPr marL="285750" marR="0" lvl="1" indent="-285750" algn="l" defTabSz="932742" rtl="0" eaLnBrk="1" fontAlgn="auto" latinLnBrk="0" hangingPunct="1">
              <a:lnSpc>
                <a:spcPct val="100000"/>
              </a:lnSpc>
              <a:spcBef>
                <a:spcPts val="900"/>
              </a:spcBef>
              <a:spcAft>
                <a:spcPts val="0"/>
              </a:spcAft>
              <a:buClrTx/>
              <a:buSzPct val="100000"/>
              <a:buFont typeface="Arial" panose="020B0604020202020204" pitchFamily="34" charset="0"/>
              <a:buChar char="•"/>
              <a:tabLst/>
              <a:defRPr/>
            </a:pPr>
            <a:r>
              <a:rPr lang="en-US" sz="1600">
                <a:latin typeface="Segoe Sans Display"/>
              </a:rPr>
              <a:t>Lahko uporablja vloge (komu je besedilo namenjeno, kdo ga podaja)</a:t>
            </a:r>
            <a:endParaRPr kumimoji="0" lang="en-US" sz="1600" b="0" i="0" u="none" strike="noStrike" kern="1200" cap="none" spc="0" normalizeH="0" baseline="0" noProof="0">
              <a:ln>
                <a:noFill/>
              </a:ln>
              <a:solidFill>
                <a:srgbClr val="000000"/>
              </a:solidFill>
              <a:effectLst/>
              <a:uLnTx/>
              <a:uFillTx/>
              <a:latin typeface="Segoe Sans Display"/>
              <a:ea typeface="+mn-ea"/>
              <a:cs typeface="+mn-cs"/>
            </a:endParaRPr>
          </a:p>
          <a:p>
            <a:pPr marL="285750" marR="0" lvl="1" indent="-285750" algn="l" defTabSz="932742" rtl="0" eaLnBrk="1" fontAlgn="auto" latinLnBrk="0" hangingPunct="1">
              <a:lnSpc>
                <a:spcPct val="100000"/>
              </a:lnSpc>
              <a:spcBef>
                <a:spcPts val="900"/>
              </a:spcBef>
              <a:spcAft>
                <a:spcPts val="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mn-cs"/>
              </a:rPr>
              <a:t>Je spodbuden in prijazen</a:t>
            </a:r>
          </a:p>
        </p:txBody>
      </p:sp>
    </p:spTree>
    <p:custDataLst>
      <p:tags r:id="rId1"/>
    </p:custDataLst>
    <p:extLst>
      <p:ext uri="{BB962C8B-B14F-4D97-AF65-F5344CB8AC3E}">
        <p14:creationId xmlns:p14="http://schemas.microsoft.com/office/powerpoint/2010/main" val="206668749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A606C-E1A1-6F50-CB50-AEB2EFAB2EE3}"/>
              </a:ext>
            </a:extLst>
          </p:cNvPr>
          <p:cNvSpPr>
            <a:spLocks noGrp="1"/>
          </p:cNvSpPr>
          <p:nvPr>
            <p:ph type="title"/>
          </p:nvPr>
        </p:nvSpPr>
        <p:spPr>
          <a:xfrm>
            <a:off x="574816" y="510988"/>
            <a:ext cx="4744670" cy="430887"/>
          </a:xfrm>
        </p:spPr>
        <p:txBody>
          <a:bodyPr/>
          <a:lstStyle/>
          <a:p>
            <a:r>
              <a:rPr lang="en-US"/>
              <a:t>Primer: Word</a:t>
            </a:r>
          </a:p>
        </p:txBody>
      </p:sp>
      <p:sp>
        <p:nvSpPr>
          <p:cNvPr id="3" name="Text Placeholder 2">
            <a:extLst>
              <a:ext uri="{FF2B5EF4-FFF2-40B4-BE49-F238E27FC236}">
                <a16:creationId xmlns:a16="http://schemas.microsoft.com/office/drawing/2014/main" id="{73840FCB-8F66-11FC-E7F9-0BAD60F5FD10}"/>
              </a:ext>
            </a:extLst>
          </p:cNvPr>
          <p:cNvSpPr>
            <a:spLocks noGrp="1"/>
          </p:cNvSpPr>
          <p:nvPr>
            <p:ph type="body" sz="quarter" idx="10"/>
          </p:nvPr>
        </p:nvSpPr>
        <p:spPr>
          <a:xfrm>
            <a:off x="6433461" y="2198915"/>
            <a:ext cx="4744670" cy="4021411"/>
          </a:xfrm>
        </p:spPr>
        <p:txBody>
          <a:bodyPr/>
          <a:lstStyle/>
          <a:p>
            <a:r>
              <a:rPr lang="en-GB">
                <a:solidFill>
                  <a:schemeClr val="tx1"/>
                </a:solidFill>
                <a:latin typeface="+mn-lt"/>
              </a:rPr>
              <a:t>Generate a an overview for an event on the topic of Project Management. </a:t>
            </a:r>
          </a:p>
          <a:p>
            <a:r>
              <a:rPr lang="en-GB">
                <a:solidFill>
                  <a:schemeClr val="tx1"/>
                </a:solidFill>
                <a:latin typeface="+mn-lt"/>
              </a:rPr>
              <a:t>The overview should be from the point of someone who is familiar with project management but should be targeted at end-users. </a:t>
            </a:r>
          </a:p>
          <a:p>
            <a:r>
              <a:rPr lang="en-GB">
                <a:solidFill>
                  <a:schemeClr val="tx1"/>
                </a:solidFill>
                <a:latin typeface="+mn-lt"/>
              </a:rPr>
              <a:t>The event will cover different aspects of project management, these are: agile project management, quality control, ethics, communication, change management, risk management, resource management and strategic alignment. </a:t>
            </a:r>
          </a:p>
          <a:p>
            <a:r>
              <a:rPr lang="en-GB">
                <a:solidFill>
                  <a:schemeClr val="tx1"/>
                </a:solidFill>
                <a:latin typeface="+mn-lt"/>
              </a:rPr>
              <a:t>For each of these different topics, give me a short, one-paragraph overview, and for each also add multiple bulletpoints with talking points.</a:t>
            </a:r>
            <a:endParaRPr lang="en-US">
              <a:solidFill>
                <a:schemeClr val="tx1"/>
              </a:solidFill>
              <a:latin typeface="+mn-lt"/>
            </a:endParaRPr>
          </a:p>
        </p:txBody>
      </p:sp>
      <p:sp>
        <p:nvSpPr>
          <p:cNvPr id="4" name="Text Placeholder 2">
            <a:extLst>
              <a:ext uri="{FF2B5EF4-FFF2-40B4-BE49-F238E27FC236}">
                <a16:creationId xmlns:a16="http://schemas.microsoft.com/office/drawing/2014/main" id="{05A485AF-200E-C56D-B8FC-0EAA40BE219B}"/>
              </a:ext>
            </a:extLst>
          </p:cNvPr>
          <p:cNvSpPr txBox="1">
            <a:spLocks/>
          </p:cNvSpPr>
          <p:nvPr/>
        </p:nvSpPr>
        <p:spPr>
          <a:xfrm>
            <a:off x="574815" y="2198915"/>
            <a:ext cx="5183726" cy="3396342"/>
          </a:xfrm>
          <a:prstGeom prst="rect">
            <a:avLst/>
          </a:prstGeom>
        </p:spPr>
        <p:txBody>
          <a:bodyPr vert="horz" wrap="square" lIns="0" tIns="0" rIns="0" bIns="0" rtlCol="0">
            <a:noAutofit/>
          </a:bodyPr>
          <a:lstStyle>
            <a:lvl1pPr marL="0" marR="0" indent="0" algn="l" defTabSz="932742" rtl="0" eaLnBrk="1" fontAlgn="auto" latinLnBrk="0" hangingPunct="1">
              <a:lnSpc>
                <a:spcPct val="100000"/>
              </a:lnSpc>
              <a:spcBef>
                <a:spcPts val="1600"/>
              </a:spcBef>
              <a:spcAft>
                <a:spcPts val="0"/>
              </a:spcAft>
              <a:buClrTx/>
              <a:buSzPct val="90000"/>
              <a:buFont typeface="Wingdings" panose="05000000000000000000" pitchFamily="2" charset="2"/>
              <a:buNone/>
              <a:tabLst/>
              <a:defRPr sz="1600" kern="1200" spc="0" baseline="0">
                <a:solidFill>
                  <a:schemeClr val="accent2"/>
                </a:solidFill>
                <a:latin typeface="+mj-lt"/>
                <a:ea typeface="+mn-ea"/>
                <a:cs typeface="Segoe UI Semilight" panose="020B0402040204020203" pitchFamily="34" charset="0"/>
              </a:defRPr>
            </a:lvl1pPr>
            <a:lvl2pPr marL="0" marR="0" indent="0" algn="l" defTabSz="932742" rtl="0" eaLnBrk="1" fontAlgn="auto" latinLnBrk="0" hangingPunct="1">
              <a:lnSpc>
                <a:spcPct val="100000"/>
              </a:lnSpc>
              <a:spcBef>
                <a:spcPts val="90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2pPr>
            <a:lvl3pPr marL="200025" marR="0" indent="-200025" algn="l" defTabSz="932742" rtl="0" eaLnBrk="1" fontAlgn="auto" latinLnBrk="0" hangingPunct="1">
              <a:lnSpc>
                <a:spcPct val="100000"/>
              </a:lnSpc>
              <a:spcBef>
                <a:spcPts val="600"/>
              </a:spcBef>
              <a:spcAft>
                <a:spcPts val="0"/>
              </a:spcAft>
              <a:buClrTx/>
              <a:buSzPct val="90000"/>
              <a:buFont typeface="Wingdings" panose="05000000000000000000" pitchFamily="2" charset="2"/>
              <a:buChar char=""/>
              <a:tabLst/>
              <a:defRPr sz="1401" kern="1200" spc="0" baseline="0">
                <a:solidFill>
                  <a:srgbClr val="000000"/>
                </a:solidFill>
                <a:latin typeface="+mn-lt"/>
                <a:ea typeface="+mn-ea"/>
                <a:cs typeface="+mn-cs"/>
              </a:defRPr>
            </a:lvl3pPr>
            <a:lvl4pPr marL="402336"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603504" marR="0" indent="-20116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1"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16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8661C5"/>
                </a:solidFill>
                <a:effectLst/>
                <a:uLnTx/>
                <a:uFillTx/>
                <a:latin typeface="Segoe Sans Display Semibold"/>
                <a:ea typeface="+mn-ea"/>
                <a:cs typeface="Segoe UI Semilight" panose="020B0402040204020203" pitchFamily="34" charset="0"/>
              </a:rPr>
              <a:t>Dober poziv:</a:t>
            </a:r>
          </a:p>
          <a:p>
            <a:pPr marL="285750" marR="0" lvl="1" indent="-285750" algn="l" defTabSz="932742" rtl="0" eaLnBrk="1" fontAlgn="auto" latinLnBrk="0" hangingPunct="1">
              <a:lnSpc>
                <a:spcPct val="100000"/>
              </a:lnSpc>
              <a:spcBef>
                <a:spcPts val="900"/>
              </a:spcBef>
              <a:spcAft>
                <a:spcPts val="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mn-cs"/>
              </a:rPr>
              <a:t>Je čim bolj natančen</a:t>
            </a:r>
          </a:p>
          <a:p>
            <a:pPr marL="285750" marR="0" lvl="1" indent="-285750" algn="l" defTabSz="932742" rtl="0" eaLnBrk="1" fontAlgn="auto" latinLnBrk="0" hangingPunct="1">
              <a:lnSpc>
                <a:spcPct val="100000"/>
              </a:lnSpc>
              <a:spcBef>
                <a:spcPts val="900"/>
              </a:spcBef>
              <a:spcAft>
                <a:spcPts val="0"/>
              </a:spcAft>
              <a:buClrTx/>
              <a:buSzPct val="100000"/>
              <a:buFont typeface="Arial" panose="020B0604020202020204" pitchFamily="34" charset="0"/>
              <a:buChar char="•"/>
              <a:tabLst/>
              <a:defRPr/>
            </a:pPr>
            <a:r>
              <a:rPr lang="en-US" sz="1600">
                <a:latin typeface="Segoe Sans Display"/>
              </a:rPr>
              <a:t>Vključuje zahtevo po pravem oblikovanju</a:t>
            </a:r>
            <a:endParaRPr kumimoji="0" lang="en-US" sz="1600" b="0" i="0" u="none" strike="noStrike" kern="1200" cap="none" spc="0" normalizeH="0" baseline="0" noProof="0">
              <a:ln>
                <a:noFill/>
              </a:ln>
              <a:solidFill>
                <a:srgbClr val="000000"/>
              </a:solidFill>
              <a:effectLst/>
              <a:uLnTx/>
              <a:uFillTx/>
              <a:latin typeface="Segoe Sans Display"/>
              <a:ea typeface="+mn-ea"/>
              <a:cs typeface="+mn-cs"/>
            </a:endParaRPr>
          </a:p>
          <a:p>
            <a:pPr marL="285750" marR="0" lvl="1" indent="-285750" algn="l" defTabSz="932742" rtl="0" eaLnBrk="1" fontAlgn="auto" latinLnBrk="0" hangingPunct="1">
              <a:lnSpc>
                <a:spcPct val="100000"/>
              </a:lnSpc>
              <a:spcBef>
                <a:spcPts val="900"/>
              </a:spcBef>
              <a:spcAft>
                <a:spcPts val="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mn-cs"/>
              </a:rPr>
              <a:t>Ima dodan vsaj en primer (lahko več)</a:t>
            </a:r>
          </a:p>
          <a:p>
            <a:pPr marL="285750" marR="0" lvl="1" indent="-285750" algn="l" defTabSz="932742" rtl="0" eaLnBrk="1" fontAlgn="auto" latinLnBrk="0" hangingPunct="1">
              <a:lnSpc>
                <a:spcPct val="100000"/>
              </a:lnSpc>
              <a:spcBef>
                <a:spcPts val="900"/>
              </a:spcBef>
              <a:spcAft>
                <a:spcPts val="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mn-cs"/>
              </a:rPr>
              <a:t>Vključuje kontekst</a:t>
            </a:r>
          </a:p>
          <a:p>
            <a:pPr marL="285750" marR="0" lvl="1" indent="-285750" algn="l" defTabSz="932742" rtl="0" eaLnBrk="1" fontAlgn="auto" latinLnBrk="0" hangingPunct="1">
              <a:lnSpc>
                <a:spcPct val="100000"/>
              </a:lnSpc>
              <a:spcBef>
                <a:spcPts val="900"/>
              </a:spcBef>
              <a:spcAft>
                <a:spcPts val="0"/>
              </a:spcAft>
              <a:buClrTx/>
              <a:buSzPct val="100000"/>
              <a:buFont typeface="Arial" panose="020B0604020202020204" pitchFamily="34" charset="0"/>
              <a:buChar char="•"/>
              <a:tabLst/>
              <a:defRPr/>
            </a:pPr>
            <a:r>
              <a:rPr lang="en-US" sz="1600">
                <a:latin typeface="Segoe Sans Display"/>
              </a:rPr>
              <a:t>Lahko uporablja vloge (komu je besedilo namenjeno, kdo ga podaja)</a:t>
            </a:r>
            <a:endParaRPr kumimoji="0" lang="en-US" sz="1600" b="0" i="0" u="none" strike="noStrike" kern="1200" cap="none" spc="0" normalizeH="0" baseline="0" noProof="0">
              <a:ln>
                <a:noFill/>
              </a:ln>
              <a:solidFill>
                <a:srgbClr val="000000"/>
              </a:solidFill>
              <a:effectLst/>
              <a:uLnTx/>
              <a:uFillTx/>
              <a:latin typeface="Segoe Sans Display"/>
              <a:ea typeface="+mn-ea"/>
              <a:cs typeface="+mn-cs"/>
            </a:endParaRPr>
          </a:p>
          <a:p>
            <a:pPr marL="285750" marR="0" lvl="1" indent="-285750" algn="l" defTabSz="932742" rtl="0" eaLnBrk="1" fontAlgn="auto" latinLnBrk="0" hangingPunct="1">
              <a:lnSpc>
                <a:spcPct val="100000"/>
              </a:lnSpc>
              <a:spcBef>
                <a:spcPts val="900"/>
              </a:spcBef>
              <a:spcAft>
                <a:spcPts val="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mn-cs"/>
              </a:rPr>
              <a:t>Je spodbuden in prijazen</a:t>
            </a:r>
          </a:p>
        </p:txBody>
      </p:sp>
    </p:spTree>
    <p:custDataLst>
      <p:tags r:id="rId1"/>
    </p:custDataLst>
    <p:extLst>
      <p:ext uri="{BB962C8B-B14F-4D97-AF65-F5344CB8AC3E}">
        <p14:creationId xmlns:p14="http://schemas.microsoft.com/office/powerpoint/2010/main" val="730135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CSP Template Diamond 06/23">
  <a:themeElements>
    <a:clrScheme name="AI Day">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0078D4"/>
      </a:hlink>
      <a:folHlink>
        <a:srgbClr val="0078D4"/>
      </a:folHlink>
    </a:clrScheme>
    <a:fontScheme name="Microso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TotalTime>
  <Words>2036</Words>
  <Application>Microsoft Office PowerPoint</Application>
  <PresentationFormat>Širokozaslonsko</PresentationFormat>
  <Paragraphs>251</Paragraphs>
  <Slides>11</Slides>
  <Notes>10</Notes>
  <HiddenSlides>0</HiddenSlides>
  <MMClips>0</MMClips>
  <ScaleCrop>false</ScaleCrop>
  <HeadingPairs>
    <vt:vector size="6" baseType="variant">
      <vt:variant>
        <vt:lpstr>Uporabljene pisave</vt:lpstr>
      </vt:variant>
      <vt:variant>
        <vt:i4>11</vt:i4>
      </vt:variant>
      <vt:variant>
        <vt:lpstr>Tema</vt:lpstr>
      </vt:variant>
      <vt:variant>
        <vt:i4>1</vt:i4>
      </vt:variant>
      <vt:variant>
        <vt:lpstr>Naslovi diapozitivov</vt:lpstr>
      </vt:variant>
      <vt:variant>
        <vt:i4>11</vt:i4>
      </vt:variant>
    </vt:vector>
  </HeadingPairs>
  <TitlesOfParts>
    <vt:vector size="23" baseType="lpstr">
      <vt:lpstr>Aptos</vt:lpstr>
      <vt:lpstr>Aptos Display</vt:lpstr>
      <vt:lpstr>Arial</vt:lpstr>
      <vt:lpstr>Calibri</vt:lpstr>
      <vt:lpstr>Segoe Sans Display</vt:lpstr>
      <vt:lpstr>Segoe Sans Display Semibold</vt:lpstr>
      <vt:lpstr>Segoe UI</vt:lpstr>
      <vt:lpstr>Segoe UI Semibold</vt:lpstr>
      <vt:lpstr>Segoe UI Variable Display Semib</vt:lpstr>
      <vt:lpstr>Wingdings</vt:lpstr>
      <vt:lpstr>WordVisiCarriageReturn_MSFontService</vt:lpstr>
      <vt:lpstr>2_CSP Template Diamond 06/23</vt:lpstr>
      <vt:lpstr>Copilot za Microsoft 365 </vt:lpstr>
      <vt:lpstr>Microsoft Copilot: AI Asistent</vt:lpstr>
      <vt:lpstr>Generatvni AI &amp; Chat GPT</vt:lpstr>
      <vt:lpstr>Copilot za Microsoft 365 </vt:lpstr>
      <vt:lpstr>Microsoft Graph</vt:lpstr>
      <vt:lpstr>AI pogovorni robot z zaščito podatkov</vt:lpstr>
      <vt:lpstr>Trenutne omejitve</vt:lpstr>
      <vt:lpstr>Kaj so osnove za uspešno rabo kopilota?</vt:lpstr>
      <vt:lpstr>Primer: Word</vt:lpstr>
      <vt:lpstr>Copilot: pod črto</vt:lpstr>
      <vt:lpstr>Vprašanja?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Copilot for Microsoft 365</dc:title>
  <dc:creator>Jure Forstnerič</dc:creator>
  <cp:keywords>partner; Copilot; webinar</cp:keywords>
  <cp:lastModifiedBy>Janja Jug</cp:lastModifiedBy>
  <cp:revision>4</cp:revision>
  <dcterms:created xsi:type="dcterms:W3CDTF">2024-02-27T12:05:47Z</dcterms:created>
  <dcterms:modified xsi:type="dcterms:W3CDTF">2024-05-23T10:48:07Z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d1c8cb9-a42e-42dd-99b9-587109df4f96_Enabled">
    <vt:lpwstr>true</vt:lpwstr>
  </property>
  <property fmtid="{D5CDD505-2E9C-101B-9397-08002B2CF9AE}" pid="3" name="MSIP_Label_dd1c8cb9-a42e-42dd-99b9-587109df4f96_SetDate">
    <vt:lpwstr>2024-02-29T13:18:24Z</vt:lpwstr>
  </property>
  <property fmtid="{D5CDD505-2E9C-101B-9397-08002B2CF9AE}" pid="4" name="MSIP_Label_dd1c8cb9-a42e-42dd-99b9-587109df4f96_Method">
    <vt:lpwstr>Privileged</vt:lpwstr>
  </property>
  <property fmtid="{D5CDD505-2E9C-101B-9397-08002B2CF9AE}" pid="5" name="MSIP_Label_dd1c8cb9-a42e-42dd-99b9-587109df4f96_Name">
    <vt:lpwstr>dd1c8cb9-a42e-42dd-99b9-587109df4f96</vt:lpwstr>
  </property>
  <property fmtid="{D5CDD505-2E9C-101B-9397-08002B2CF9AE}" pid="6" name="MSIP_Label_dd1c8cb9-a42e-42dd-99b9-587109df4f96_SiteId">
    <vt:lpwstr>95924808-3044-4177-9c1b-713746ffab95</vt:lpwstr>
  </property>
  <property fmtid="{D5CDD505-2E9C-101B-9397-08002B2CF9AE}" pid="7" name="MSIP_Label_dd1c8cb9-a42e-42dd-99b9-587109df4f96_ActionId">
    <vt:lpwstr>0f093c23-8143-4a9a-bbf4-2a56218eb155</vt:lpwstr>
  </property>
  <property fmtid="{D5CDD505-2E9C-101B-9397-08002B2CF9AE}" pid="8" name="MSIP_Label_dd1c8cb9-a42e-42dd-99b9-587109df4f96_ContentBits">
    <vt:lpwstr>0</vt:lpwstr>
  </property>
</Properties>
</file>