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307" r:id="rId4"/>
    <p:sldId id="308" r:id="rId5"/>
    <p:sldId id="278" r:id="rId6"/>
    <p:sldId id="276" r:id="rId7"/>
    <p:sldId id="264" r:id="rId8"/>
    <p:sldId id="283" r:id="rId9"/>
    <p:sldId id="284" r:id="rId10"/>
    <p:sldId id="285" r:id="rId11"/>
    <p:sldId id="287" r:id="rId12"/>
    <p:sldId id="289" r:id="rId13"/>
    <p:sldId id="290" r:id="rId14"/>
    <p:sldId id="291" r:id="rId15"/>
    <p:sldId id="292" r:id="rId16"/>
    <p:sldId id="286" r:id="rId17"/>
    <p:sldId id="273" r:id="rId18"/>
    <p:sldId id="280" r:id="rId19"/>
    <p:sldId id="281" r:id="rId20"/>
    <p:sldId id="293" r:id="rId21"/>
    <p:sldId id="296" r:id="rId22"/>
    <p:sldId id="294" r:id="rId23"/>
    <p:sldId id="295" r:id="rId24"/>
    <p:sldId id="298" r:id="rId25"/>
    <p:sldId id="299" r:id="rId26"/>
    <p:sldId id="300" r:id="rId27"/>
    <p:sldId id="301" r:id="rId28"/>
    <p:sldId id="302" r:id="rId29"/>
    <p:sldId id="303" r:id="rId30"/>
    <p:sldId id="305" r:id="rId31"/>
    <p:sldId id="304" r:id="rId32"/>
    <p:sldId id="306" r:id="rId33"/>
    <p:sldId id="267" r:id="rId34"/>
    <p:sldId id="279" r:id="rId35"/>
    <p:sldId id="263" r:id="rId36"/>
    <p:sldId id="266" r:id="rId3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AEAB6-EA04-4B98-AB20-0F6DFA628329}" v="14" dt="2024-05-21T16:00:20.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744" autoAdjust="0"/>
  </p:normalViewPr>
  <p:slideViewPr>
    <p:cSldViewPr snapToGrid="0">
      <p:cViewPr varScale="1">
        <p:scale>
          <a:sx n="97" d="100"/>
          <a:sy n="97"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idor Golob" userId="95854c48-4940-4a27-9bc6-156342a482cc" providerId="ADAL" clId="{178AEAB6-EA04-4B98-AB20-0F6DFA628329}"/>
    <pc:docChg chg="modSld">
      <pc:chgData name="Izidor Golob" userId="95854c48-4940-4a27-9bc6-156342a482cc" providerId="ADAL" clId="{178AEAB6-EA04-4B98-AB20-0F6DFA628329}" dt="2024-05-21T16:00:49.419" v="30" actId="20577"/>
      <pc:docMkLst>
        <pc:docMk/>
      </pc:docMkLst>
      <pc:sldChg chg="modSp">
        <pc:chgData name="Izidor Golob" userId="95854c48-4940-4a27-9bc6-156342a482cc" providerId="ADAL" clId="{178AEAB6-EA04-4B98-AB20-0F6DFA628329}" dt="2024-05-21T16:00:20.169" v="13" actId="20577"/>
        <pc:sldMkLst>
          <pc:docMk/>
          <pc:sldMk cId="3188932088" sldId="256"/>
        </pc:sldMkLst>
        <pc:spChg chg="mod">
          <ac:chgData name="Izidor Golob" userId="95854c48-4940-4a27-9bc6-156342a482cc" providerId="ADAL" clId="{178AEAB6-EA04-4B98-AB20-0F6DFA628329}" dt="2024-05-21T16:00:09.891" v="0"/>
          <ac:spMkLst>
            <pc:docMk/>
            <pc:sldMk cId="3188932088" sldId="256"/>
            <ac:spMk id="2" creationId="{4E1ABA09-3749-C2F6-0283-AC7CF8AE0BF8}"/>
          </ac:spMkLst>
        </pc:spChg>
        <pc:spChg chg="mod">
          <ac:chgData name="Izidor Golob" userId="95854c48-4940-4a27-9bc6-156342a482cc" providerId="ADAL" clId="{178AEAB6-EA04-4B98-AB20-0F6DFA628329}" dt="2024-05-21T16:00:20.169" v="13" actId="20577"/>
          <ac:spMkLst>
            <pc:docMk/>
            <pc:sldMk cId="3188932088" sldId="256"/>
            <ac:spMk id="5" creationId="{C0478CB1-4E2A-9812-F119-84BB4E52AAD6}"/>
          </ac:spMkLst>
        </pc:spChg>
      </pc:sldChg>
      <pc:sldChg chg="modSp mod">
        <pc:chgData name="Izidor Golob" userId="95854c48-4940-4a27-9bc6-156342a482cc" providerId="ADAL" clId="{178AEAB6-EA04-4B98-AB20-0F6DFA628329}" dt="2024-05-21T16:00:49.419" v="30" actId="20577"/>
        <pc:sldMkLst>
          <pc:docMk/>
          <pc:sldMk cId="1981632385" sldId="263"/>
        </pc:sldMkLst>
        <pc:spChg chg="mod">
          <ac:chgData name="Izidor Golob" userId="95854c48-4940-4a27-9bc6-156342a482cc" providerId="ADAL" clId="{178AEAB6-EA04-4B98-AB20-0F6DFA628329}" dt="2024-05-21T16:00:49.419" v="30" actId="20577"/>
          <ac:spMkLst>
            <pc:docMk/>
            <pc:sldMk cId="1981632385" sldId="263"/>
            <ac:spMk id="4" creationId="{68BC4AE7-7CE5-0813-190A-928DDBBBD4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1257B-2166-4C9A-94A7-C689E0F6BBA2}" type="datetimeFigureOut">
              <a:rPr lang="sl-SI" smtClean="0"/>
              <a:t>21. 05. 2024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C679E-3124-4C52-9E61-CDFD7B14C8EA}" type="slidenum">
              <a:rPr lang="sl-SI" smtClean="0"/>
              <a:t>‹#›</a:t>
            </a:fld>
            <a:endParaRPr lang="sl-SI"/>
          </a:p>
        </p:txBody>
      </p:sp>
    </p:spTree>
    <p:extLst>
      <p:ext uri="{BB962C8B-B14F-4D97-AF65-F5344CB8AC3E}">
        <p14:creationId xmlns:p14="http://schemas.microsoft.com/office/powerpoint/2010/main" val="198207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2NfuniN0Sd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social.hackerspace.pl/@q3k/111528162462505087" TargetMode="External"/><Relationship Id="rId3" Type="http://schemas.openxmlformats.org/officeDocument/2006/relationships/hyperlink" Target="https://forums.theregister.com/forum/all/2023/12/08/polish_trains_geofenced_allegation/" TargetMode="External"/><Relationship Id="rId7" Type="http://schemas.openxmlformats.org/officeDocument/2006/relationships/hyperlink" Target="https://www.rynek-kolejowy.pl/wiadomosci/nie-uruchamia-sie-kolejny-impuls--na-pomorzu-zachodnim-108548.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serwispojazdowszynowych.pl/" TargetMode="External"/><Relationship Id="rId11" Type="http://schemas.openxmlformats.org/officeDocument/2006/relationships/hyperlink" Target="https://x.com/jciesz/status/1732411016221524070?s=20" TargetMode="External"/><Relationship Id="rId5" Type="http://schemas.openxmlformats.org/officeDocument/2006/relationships/hyperlink" Target="https://www.newag.pl/wp-content/uploads/2023/12/Oswiadczenie-NEWAG-06.12.2023.pdf" TargetMode="External"/><Relationship Id="rId10" Type="http://schemas.openxmlformats.org/officeDocument/2006/relationships/hyperlink" Target="https://badcyber.com/dieselgate-but-for-trains-some-heavyweight-hardware-hacking/" TargetMode="External"/><Relationship Id="rId4" Type="http://schemas.openxmlformats.org/officeDocument/2006/relationships/hyperlink" Target="https://www.theregister.com/Author/Thomas-Claburn" TargetMode="External"/><Relationship Id="rId9" Type="http://schemas.openxmlformats.org/officeDocument/2006/relationships/hyperlink" Target="https://omhconf.pl/prelegent-2023-2/#id=541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1</a:t>
            </a:fld>
            <a:endParaRPr lang="sl-SI"/>
          </a:p>
        </p:txBody>
      </p:sp>
    </p:spTree>
    <p:extLst>
      <p:ext uri="{BB962C8B-B14F-4D97-AF65-F5344CB8AC3E}">
        <p14:creationId xmlns:p14="http://schemas.microsoft.com/office/powerpoint/2010/main" val="373832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33</a:t>
            </a:fld>
            <a:endParaRPr lang="sl-SI"/>
          </a:p>
        </p:txBody>
      </p:sp>
    </p:spTree>
    <p:extLst>
      <p:ext uri="{BB962C8B-B14F-4D97-AF65-F5344CB8AC3E}">
        <p14:creationId xmlns:p14="http://schemas.microsoft.com/office/powerpoint/2010/main" val="304312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35</a:t>
            </a:fld>
            <a:endParaRPr lang="sl-SI"/>
          </a:p>
        </p:txBody>
      </p:sp>
    </p:spTree>
    <p:extLst>
      <p:ext uri="{BB962C8B-B14F-4D97-AF65-F5344CB8AC3E}">
        <p14:creationId xmlns:p14="http://schemas.microsoft.com/office/powerpoint/2010/main" val="99759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36</a:t>
            </a:fld>
            <a:endParaRPr lang="sl-SI"/>
          </a:p>
        </p:txBody>
      </p:sp>
    </p:spTree>
    <p:extLst>
      <p:ext uri="{BB962C8B-B14F-4D97-AF65-F5344CB8AC3E}">
        <p14:creationId xmlns:p14="http://schemas.microsoft.com/office/powerpoint/2010/main" val="169918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indent="0">
              <a:spcBef>
                <a:spcPts val="2500"/>
              </a:spcBef>
              <a:buNone/>
            </a:pPr>
            <a:r>
              <a:rPr lang="sl-SI" sz="1400" b="1" dirty="0"/>
              <a:t>Pregled </a:t>
            </a:r>
            <a:r>
              <a:rPr lang="en-US" sz="1400" b="1" dirty="0"/>
              <a:t>NIS-2 </a:t>
            </a:r>
            <a:r>
              <a:rPr lang="sl-SI" sz="1400" b="1" dirty="0"/>
              <a:t>d</a:t>
            </a:r>
            <a:r>
              <a:rPr lang="en-US" sz="1400" b="1" dirty="0"/>
              <a:t>ire</a:t>
            </a:r>
            <a:r>
              <a:rPr lang="sl-SI" sz="1400" b="1" dirty="0"/>
              <a:t>k</a:t>
            </a:r>
            <a:r>
              <a:rPr lang="en-US" sz="1400" b="1" dirty="0" err="1"/>
              <a:t>tive</a:t>
            </a:r>
            <a:endParaRPr lang="en-US" sz="1400" b="1" dirty="0"/>
          </a:p>
          <a:p>
            <a:pPr marL="285750" lvl="1" indent="-285750">
              <a:buFontTx/>
              <a:buChar char="-"/>
            </a:pPr>
            <a:r>
              <a:rPr lang="sl-SI" sz="1400" dirty="0"/>
              <a:t>cilji, zakaj je pomembno doseči skladnost</a:t>
            </a:r>
          </a:p>
          <a:p>
            <a:pPr marL="285750" lvl="1" indent="-285750">
              <a:buFontTx/>
              <a:buChar char="-"/>
            </a:pPr>
            <a:r>
              <a:rPr lang="sl-SI" sz="1400" dirty="0"/>
              <a:t>katere organizacije in kateri sektorji so zavezanci?</a:t>
            </a:r>
          </a:p>
          <a:p>
            <a:pPr marL="285750" lvl="1" indent="-285750">
              <a:buFontTx/>
              <a:buChar char="-"/>
            </a:pPr>
            <a:r>
              <a:rPr lang="sl-SI" sz="1400" dirty="0"/>
              <a:t>zakaj je direktiva priložnost tudi za </a:t>
            </a:r>
            <a:r>
              <a:rPr lang="sl-SI" sz="1400" dirty="0" err="1"/>
              <a:t>nezavezance</a:t>
            </a:r>
            <a:r>
              <a:rPr lang="sl-SI" sz="1400" dirty="0"/>
              <a:t>?</a:t>
            </a:r>
            <a:endParaRPr lang="en-US" sz="1400" dirty="0"/>
          </a:p>
          <a:p>
            <a:pPr marL="0" indent="0">
              <a:spcBef>
                <a:spcPts val="2500"/>
              </a:spcBef>
              <a:buNone/>
            </a:pPr>
            <a:r>
              <a:rPr lang="sl-SI" sz="1400" b="1" dirty="0"/>
              <a:t>Ključna določila direktive</a:t>
            </a:r>
            <a:endParaRPr lang="en-US" sz="1400" b="1" dirty="0"/>
          </a:p>
          <a:p>
            <a:pPr marL="285750" lvl="1" indent="-285750">
              <a:buFontTx/>
              <a:buChar char="-"/>
            </a:pPr>
            <a:r>
              <a:rPr lang="sl-SI" sz="1400" dirty="0"/>
              <a:t>upravljanje tveganj</a:t>
            </a:r>
          </a:p>
          <a:p>
            <a:pPr marL="285750" lvl="1" indent="-285750">
              <a:buFontTx/>
              <a:buChar char="-"/>
            </a:pPr>
            <a:r>
              <a:rPr lang="sl-SI" sz="1400" dirty="0"/>
              <a:t>dolžnost poročanja</a:t>
            </a:r>
          </a:p>
          <a:p>
            <a:pPr marL="285750" lvl="1" indent="-285750">
              <a:buFontTx/>
              <a:buChar char="-"/>
            </a:pPr>
            <a:r>
              <a:rPr lang="sl-SI" sz="1400" dirty="0"/>
              <a:t>neprekinjeno poslovanje</a:t>
            </a:r>
          </a:p>
          <a:p>
            <a:pPr marL="285750" lvl="1" indent="-285750">
              <a:buFontTx/>
              <a:buChar char="-"/>
            </a:pPr>
            <a:r>
              <a:rPr lang="sl-SI" sz="1400" dirty="0"/>
              <a:t>vključenost v slovenski pravni red in posebnosti</a:t>
            </a:r>
          </a:p>
          <a:p>
            <a:pPr marL="0" indent="0">
              <a:spcBef>
                <a:spcPts val="2500"/>
              </a:spcBef>
              <a:buNone/>
            </a:pPr>
            <a:r>
              <a:rPr lang="sl-SI" sz="1400" b="1" dirty="0"/>
              <a:t>Priprava na izvrševanje direktive</a:t>
            </a:r>
            <a:endParaRPr lang="en-US" sz="1400" b="1" dirty="0"/>
          </a:p>
          <a:p>
            <a:pPr marL="285750" lvl="1" indent="-285750">
              <a:buFontTx/>
              <a:buChar char="-"/>
            </a:pPr>
            <a:r>
              <a:rPr lang="sl-SI" sz="1400" dirty="0"/>
              <a:t>načrt za doseganje skladnosti</a:t>
            </a:r>
          </a:p>
          <a:p>
            <a:pPr marL="0" lvl="1" indent="0">
              <a:buNone/>
            </a:pPr>
            <a:endParaRPr lang="sl-SI" sz="1400" dirty="0"/>
          </a:p>
          <a:p>
            <a:pPr marL="0" lvl="1" indent="0">
              <a:buNone/>
            </a:pPr>
            <a:r>
              <a:rPr lang="sl-SI" sz="1400" b="1" dirty="0"/>
              <a:t>Priporočila in zaključek</a:t>
            </a:r>
            <a:endParaRPr lang="en-US" sz="1400" b="1" dirty="0"/>
          </a:p>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2</a:t>
            </a:fld>
            <a:endParaRPr lang="sl-SI"/>
          </a:p>
        </p:txBody>
      </p:sp>
    </p:spTree>
    <p:extLst>
      <p:ext uri="{BB962C8B-B14F-4D97-AF65-F5344CB8AC3E}">
        <p14:creationId xmlns:p14="http://schemas.microsoft.com/office/powerpoint/2010/main" val="49738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hlinkClick r:id="rId3"/>
              </a:rPr>
              <a:t>https://www.youtube.com/watch?v=2NfuniN0Sdg</a:t>
            </a:r>
            <a:endParaRPr lang="sl-SI" dirty="0"/>
          </a:p>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3</a:t>
            </a:fld>
            <a:endParaRPr lang="sl-SI"/>
          </a:p>
        </p:txBody>
      </p:sp>
    </p:spTree>
    <p:extLst>
      <p:ext uri="{BB962C8B-B14F-4D97-AF65-F5344CB8AC3E}">
        <p14:creationId xmlns:p14="http://schemas.microsoft.com/office/powerpoint/2010/main" val="2322835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5</a:t>
            </a:fld>
            <a:endParaRPr lang="sl-SI"/>
          </a:p>
        </p:txBody>
      </p:sp>
    </p:spTree>
    <p:extLst>
      <p:ext uri="{BB962C8B-B14F-4D97-AF65-F5344CB8AC3E}">
        <p14:creationId xmlns:p14="http://schemas.microsoft.com/office/powerpoint/2010/main" val="193147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6</a:t>
            </a:fld>
            <a:endParaRPr lang="sl-SI"/>
          </a:p>
        </p:txBody>
      </p:sp>
    </p:spTree>
    <p:extLst>
      <p:ext uri="{BB962C8B-B14F-4D97-AF65-F5344CB8AC3E}">
        <p14:creationId xmlns:p14="http://schemas.microsoft.com/office/powerpoint/2010/main" val="266957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7</a:t>
            </a:fld>
            <a:endParaRPr lang="sl-SI"/>
          </a:p>
        </p:txBody>
      </p:sp>
    </p:spTree>
    <p:extLst>
      <p:ext uri="{BB962C8B-B14F-4D97-AF65-F5344CB8AC3E}">
        <p14:creationId xmlns:p14="http://schemas.microsoft.com/office/powerpoint/2010/main" val="309256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l" fontAlgn="base"/>
            <a:r>
              <a:rPr lang="sl-SI" b="0" i="0" dirty="0">
                <a:solidFill>
                  <a:srgbClr val="4A4A4A"/>
                </a:solidFill>
                <a:effectLst/>
                <a:highlight>
                  <a:srgbClr val="FFFFFF"/>
                </a:highlight>
                <a:latin typeface="Montserrat" panose="00000500000000000000" pitchFamily="2" charset="-18"/>
              </a:rPr>
              <a:t>RACI je kratica za </a:t>
            </a:r>
            <a:r>
              <a:rPr lang="sl-SI" b="0" i="0" dirty="0" err="1">
                <a:solidFill>
                  <a:srgbClr val="4A4A4A"/>
                </a:solidFill>
                <a:effectLst/>
                <a:highlight>
                  <a:srgbClr val="FFFFFF"/>
                </a:highlight>
                <a:latin typeface="Montserrat" panose="00000500000000000000" pitchFamily="2" charset="-18"/>
              </a:rPr>
              <a:t>Responsible</a:t>
            </a:r>
            <a:r>
              <a:rPr lang="sl-SI" b="0" i="0" dirty="0">
                <a:solidFill>
                  <a:srgbClr val="4A4A4A"/>
                </a:solidFill>
                <a:effectLst/>
                <a:highlight>
                  <a:srgbClr val="FFFFFF"/>
                </a:highlight>
                <a:latin typeface="Montserrat" panose="00000500000000000000" pitchFamily="2" charset="-18"/>
              </a:rPr>
              <a:t> (odgovorna oseba), </a:t>
            </a:r>
            <a:r>
              <a:rPr lang="sl-SI" b="0" i="0" dirty="0" err="1">
                <a:solidFill>
                  <a:srgbClr val="4A4A4A"/>
                </a:solidFill>
                <a:effectLst/>
                <a:highlight>
                  <a:srgbClr val="FFFFFF"/>
                </a:highlight>
                <a:latin typeface="Montserrat" panose="00000500000000000000" pitchFamily="2" charset="-18"/>
              </a:rPr>
              <a:t>Accountable</a:t>
            </a:r>
            <a:r>
              <a:rPr lang="sl-SI" b="0" i="0" dirty="0">
                <a:solidFill>
                  <a:srgbClr val="4A4A4A"/>
                </a:solidFill>
                <a:effectLst/>
                <a:highlight>
                  <a:srgbClr val="FFFFFF"/>
                </a:highlight>
                <a:latin typeface="Montserrat" panose="00000500000000000000" pitchFamily="2" charset="-18"/>
              </a:rPr>
              <a:t> (odgovorna oseba za končni rezultat), </a:t>
            </a:r>
            <a:r>
              <a:rPr lang="sl-SI" b="0" i="0" dirty="0" err="1">
                <a:solidFill>
                  <a:srgbClr val="4A4A4A"/>
                </a:solidFill>
                <a:effectLst/>
                <a:highlight>
                  <a:srgbClr val="FFFFFF"/>
                </a:highlight>
                <a:latin typeface="Montserrat" panose="00000500000000000000" pitchFamily="2" charset="-18"/>
              </a:rPr>
              <a:t>Consulted</a:t>
            </a:r>
            <a:r>
              <a:rPr lang="sl-SI" b="0" i="0" dirty="0">
                <a:solidFill>
                  <a:srgbClr val="4A4A4A"/>
                </a:solidFill>
                <a:effectLst/>
                <a:highlight>
                  <a:srgbClr val="FFFFFF"/>
                </a:highlight>
                <a:latin typeface="Montserrat" panose="00000500000000000000" pitchFamily="2" charset="-18"/>
              </a:rPr>
              <a:t> (posvetovalna vloga) in </a:t>
            </a:r>
            <a:r>
              <a:rPr lang="sl-SI" b="0" i="0" dirty="0" err="1">
                <a:solidFill>
                  <a:srgbClr val="4A4A4A"/>
                </a:solidFill>
                <a:effectLst/>
                <a:highlight>
                  <a:srgbClr val="FFFFFF"/>
                </a:highlight>
                <a:latin typeface="Montserrat" panose="00000500000000000000" pitchFamily="2" charset="-18"/>
              </a:rPr>
              <a:t>Informed</a:t>
            </a:r>
            <a:r>
              <a:rPr lang="sl-SI" b="0" i="0" dirty="0">
                <a:solidFill>
                  <a:srgbClr val="4A4A4A"/>
                </a:solidFill>
                <a:effectLst/>
                <a:highlight>
                  <a:srgbClr val="FFFFFF"/>
                </a:highlight>
                <a:latin typeface="Montserrat" panose="00000500000000000000" pitchFamily="2" charset="-18"/>
              </a:rPr>
              <a:t> (obveščena oseba). Ta matrika pomaga pri jasni določitvi vlog in odgovornosti v ekipi, kar še dodatno prispeva k usklajenosti in učinkovitosti dela.</a:t>
            </a:r>
          </a:p>
          <a:p>
            <a:pPr algn="l" fontAlgn="base">
              <a:buFont typeface="Arial" panose="020B0604020202020204" pitchFamily="34" charset="0"/>
              <a:buChar char="•"/>
            </a:pPr>
            <a:r>
              <a:rPr lang="sl-SI" b="1" i="0" dirty="0" err="1">
                <a:solidFill>
                  <a:srgbClr val="4A4A4A"/>
                </a:solidFill>
                <a:effectLst/>
                <a:highlight>
                  <a:srgbClr val="FFFFFF"/>
                </a:highlight>
                <a:latin typeface="inherit"/>
              </a:rPr>
              <a:t>Responsible</a:t>
            </a:r>
            <a:r>
              <a:rPr lang="sl-SI" b="1" i="0" dirty="0">
                <a:solidFill>
                  <a:srgbClr val="4A4A4A"/>
                </a:solidFill>
                <a:effectLst/>
                <a:highlight>
                  <a:srgbClr val="FFFFFF"/>
                </a:highlight>
                <a:latin typeface="inherit"/>
              </a:rPr>
              <a:t> (Odgovorna oseba</a:t>
            </a:r>
            <a:r>
              <a:rPr lang="sl-SI" b="0" i="0" dirty="0">
                <a:solidFill>
                  <a:srgbClr val="4A4A4A"/>
                </a:solidFill>
                <a:effectLst/>
                <a:highlight>
                  <a:srgbClr val="FFFFFF"/>
                </a:highlight>
                <a:latin typeface="inherit"/>
              </a:rPr>
              <a:t>): To je oseba, ki je odgovorna za izvedbo določene naloge. Ona dejansko izvaja delo in nosi odgovornost za uspešno opravljanje naloge.</a:t>
            </a:r>
          </a:p>
          <a:p>
            <a:pPr algn="l" fontAlgn="base">
              <a:buFont typeface="Arial" panose="020B0604020202020204" pitchFamily="34" charset="0"/>
              <a:buChar char="•"/>
            </a:pPr>
            <a:r>
              <a:rPr lang="sl-SI" b="1" i="0" dirty="0" err="1">
                <a:solidFill>
                  <a:srgbClr val="4A4A4A"/>
                </a:solidFill>
                <a:effectLst/>
                <a:highlight>
                  <a:srgbClr val="FFFFFF"/>
                </a:highlight>
                <a:latin typeface="inherit"/>
              </a:rPr>
              <a:t>Accountable</a:t>
            </a:r>
            <a:r>
              <a:rPr lang="sl-SI" b="1" i="0" dirty="0">
                <a:solidFill>
                  <a:srgbClr val="4A4A4A"/>
                </a:solidFill>
                <a:effectLst/>
                <a:highlight>
                  <a:srgbClr val="FFFFFF"/>
                </a:highlight>
                <a:latin typeface="inherit"/>
              </a:rPr>
              <a:t> (Odgovorna oseba za končni rezultat): </a:t>
            </a:r>
            <a:r>
              <a:rPr lang="sl-SI" b="0" i="0" dirty="0">
                <a:solidFill>
                  <a:srgbClr val="4A4A4A"/>
                </a:solidFill>
                <a:effectLst/>
                <a:highlight>
                  <a:srgbClr val="FFFFFF"/>
                </a:highlight>
                <a:latin typeface="inherit"/>
              </a:rPr>
              <a:t>To je oseba, ki je končno odgovorna za rezultat določenega dela ali projekta. Ta oseba prevzema odgovornost za zagotavljanje, da se naloga izvede pravilno in pravočasno. Lahko je vodja projekta ali oseba, ki ima končno odločevalsko moč.</a:t>
            </a:r>
          </a:p>
          <a:p>
            <a:pPr algn="l" fontAlgn="base">
              <a:buFont typeface="Arial" panose="020B0604020202020204" pitchFamily="34" charset="0"/>
              <a:buChar char="•"/>
            </a:pPr>
            <a:r>
              <a:rPr lang="sl-SI" b="1" i="0" dirty="0" err="1">
                <a:solidFill>
                  <a:srgbClr val="4A4A4A"/>
                </a:solidFill>
                <a:effectLst/>
                <a:highlight>
                  <a:srgbClr val="FFFFFF"/>
                </a:highlight>
                <a:latin typeface="inherit"/>
              </a:rPr>
              <a:t>Consulted</a:t>
            </a:r>
            <a:r>
              <a:rPr lang="sl-SI" b="1" i="0" dirty="0">
                <a:solidFill>
                  <a:srgbClr val="4A4A4A"/>
                </a:solidFill>
                <a:effectLst/>
                <a:highlight>
                  <a:srgbClr val="FFFFFF"/>
                </a:highlight>
                <a:latin typeface="inherit"/>
              </a:rPr>
              <a:t> (Posvetovalna vloga):</a:t>
            </a:r>
            <a:r>
              <a:rPr lang="sl-SI" b="0" i="0" dirty="0">
                <a:solidFill>
                  <a:srgbClr val="4A4A4A"/>
                </a:solidFill>
                <a:effectLst/>
                <a:highlight>
                  <a:srgbClr val="FFFFFF"/>
                </a:highlight>
                <a:latin typeface="inherit"/>
              </a:rPr>
              <a:t> To so osebe, ki jih vključimo v postopek posvetovanja ali pridobivanja mnenj pred sprejemanjem odločitev ali izvajanjem naloge. Te osebe imajo znanje, ki je potrebno za uspešno izvedbo naloge, vendar niso neposredno odgovorne za izvajanje.</a:t>
            </a:r>
          </a:p>
          <a:p>
            <a:pPr algn="l" fontAlgn="base">
              <a:buFont typeface="Arial" panose="020B0604020202020204" pitchFamily="34" charset="0"/>
              <a:buChar char="•"/>
            </a:pPr>
            <a:r>
              <a:rPr lang="sl-SI" b="1" i="0" dirty="0" err="1">
                <a:solidFill>
                  <a:srgbClr val="4A4A4A"/>
                </a:solidFill>
                <a:effectLst/>
                <a:highlight>
                  <a:srgbClr val="FFFFFF"/>
                </a:highlight>
                <a:latin typeface="inherit"/>
              </a:rPr>
              <a:t>Informed</a:t>
            </a:r>
            <a:r>
              <a:rPr lang="sl-SI" b="1" i="0" dirty="0">
                <a:solidFill>
                  <a:srgbClr val="4A4A4A"/>
                </a:solidFill>
                <a:effectLst/>
                <a:highlight>
                  <a:srgbClr val="FFFFFF"/>
                </a:highlight>
                <a:latin typeface="inherit"/>
              </a:rPr>
              <a:t> (Obveščena oseba):</a:t>
            </a:r>
            <a:r>
              <a:rPr lang="sl-SI" b="0" i="0" dirty="0">
                <a:solidFill>
                  <a:srgbClr val="4A4A4A"/>
                </a:solidFill>
                <a:effectLst/>
                <a:highlight>
                  <a:srgbClr val="FFFFFF"/>
                </a:highlight>
                <a:latin typeface="inherit"/>
              </a:rPr>
              <a:t> To so osebe, ki jih je treba redno obveščati o napredku, rezultatih ali odločitvah v zvezi z določeno nalogo ali projektom. Te osebe niso odgovorne za izvedbo naloge, vendar morajo biti seznanjene z dogajanjem.</a:t>
            </a:r>
            <a:br>
              <a:rPr lang="sl-SI" b="0" i="0" dirty="0">
                <a:solidFill>
                  <a:srgbClr val="4A4A4A"/>
                </a:solidFill>
                <a:effectLst/>
                <a:highlight>
                  <a:srgbClr val="FFFFFF"/>
                </a:highlight>
                <a:latin typeface="inherit"/>
              </a:rPr>
            </a:br>
            <a:endParaRPr lang="sl-SI" b="0" i="0" dirty="0">
              <a:solidFill>
                <a:srgbClr val="4A4A4A"/>
              </a:solidFill>
              <a:effectLst/>
              <a:highlight>
                <a:srgbClr val="FFFFFF"/>
              </a:highlight>
              <a:latin typeface="inherit"/>
            </a:endParaRPr>
          </a:p>
          <a:p>
            <a:pPr algn="l" fontAlgn="base"/>
            <a:r>
              <a:rPr lang="sl-SI" b="1" i="0" dirty="0">
                <a:solidFill>
                  <a:srgbClr val="4A4A4A"/>
                </a:solidFill>
                <a:effectLst/>
                <a:highlight>
                  <a:srgbClr val="FFFFFF"/>
                </a:highlight>
                <a:latin typeface="inherit"/>
              </a:rPr>
              <a:t>Z uporabo RACI matrike jasno določimo, kdo je odgovoren za katero nalogo, kdo je končno odgovoren za rezultate, koga je potrebno vključiti v posvetovanje in koga je treba redno obveščati. To zmanjšuje možnosti za zmedo, podvajanje dela in nesporazume ter omogoča boljšo usklajenost in učinkovitost dela v ekipi.</a:t>
            </a:r>
            <a:endParaRPr lang="sl-SI" b="0" i="0" dirty="0">
              <a:solidFill>
                <a:srgbClr val="4A4A4A"/>
              </a:solidFill>
              <a:effectLst/>
              <a:highlight>
                <a:srgbClr val="FFFFFF"/>
              </a:highlight>
              <a:latin typeface="Montserrat" panose="00000500000000000000" pitchFamily="2" charset="-18"/>
            </a:endParaRPr>
          </a:p>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10</a:t>
            </a:fld>
            <a:endParaRPr lang="sl-SI"/>
          </a:p>
        </p:txBody>
      </p:sp>
    </p:spTree>
    <p:extLst>
      <p:ext uri="{BB962C8B-B14F-4D97-AF65-F5344CB8AC3E}">
        <p14:creationId xmlns:p14="http://schemas.microsoft.com/office/powerpoint/2010/main" val="104793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17</a:t>
            </a:fld>
            <a:endParaRPr lang="sl-SI"/>
          </a:p>
        </p:txBody>
      </p:sp>
    </p:spTree>
    <p:extLst>
      <p:ext uri="{BB962C8B-B14F-4D97-AF65-F5344CB8AC3E}">
        <p14:creationId xmlns:p14="http://schemas.microsoft.com/office/powerpoint/2010/main" val="180504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l"/>
            <a:r>
              <a:rPr lang="en-US" b="1" i="0" dirty="0">
                <a:solidFill>
                  <a:srgbClr val="000000"/>
                </a:solidFill>
                <a:effectLst/>
                <a:highlight>
                  <a:srgbClr val="FFFFFF"/>
                </a:highlight>
                <a:latin typeface="Arimo"/>
              </a:rPr>
              <a:t>Polish train maker denies claims its software bricked rolling stock maintained by competitor</a:t>
            </a:r>
          </a:p>
          <a:p>
            <a:pPr algn="l"/>
            <a:r>
              <a:rPr lang="en-US" b="1" i="0" u="none" strike="noStrike" dirty="0">
                <a:solidFill>
                  <a:srgbClr val="000000"/>
                </a:solidFill>
                <a:effectLst/>
                <a:highlight>
                  <a:srgbClr val="FFFFFF"/>
                </a:highlight>
                <a:latin typeface="Arimo"/>
                <a:hlinkClick r:id="rId3" tooltip="View comments on this article"/>
              </a:rPr>
              <a:t>88</a:t>
            </a:r>
            <a:r>
              <a:rPr lang="en-US" b="0" i="0" u="none" strike="noStrike" dirty="0">
                <a:solidFill>
                  <a:srgbClr val="000000"/>
                </a:solidFill>
                <a:effectLst/>
                <a:highlight>
                  <a:srgbClr val="FFFFFF"/>
                </a:highlight>
                <a:latin typeface="Arimo"/>
                <a:hlinkClick r:id="rId3" tooltip="View comments on this article"/>
              </a:rPr>
              <a:t> </a:t>
            </a:r>
            <a:endParaRPr lang="en-US" b="0" i="0" dirty="0">
              <a:solidFill>
                <a:srgbClr val="000000"/>
              </a:solidFill>
              <a:effectLst/>
              <a:highlight>
                <a:srgbClr val="FFFFFF"/>
              </a:highlight>
              <a:latin typeface="Arimo"/>
            </a:endParaRPr>
          </a:p>
          <a:p>
            <a:pPr algn="l"/>
            <a:r>
              <a:rPr lang="en-US" b="0" i="0" dirty="0">
                <a:solidFill>
                  <a:srgbClr val="000000"/>
                </a:solidFill>
                <a:effectLst/>
                <a:highlight>
                  <a:srgbClr val="FFFFFF"/>
                </a:highlight>
                <a:latin typeface="Arimo"/>
              </a:rPr>
              <a:t>Says it was probably hacked, which isn't good news either</a:t>
            </a:r>
          </a:p>
          <a:p>
            <a:pPr algn="l"/>
            <a:r>
              <a:rPr lang="en-US" b="0" i="0" u="sng" dirty="0">
                <a:solidFill>
                  <a:srgbClr val="000000"/>
                </a:solidFill>
                <a:effectLst/>
                <a:highlight>
                  <a:srgbClr val="FFFFFF"/>
                </a:highlight>
                <a:latin typeface="Arimo"/>
                <a:hlinkClick r:id="rId4" tooltip="Read more by this author"/>
              </a:rPr>
              <a:t>Thomas </a:t>
            </a:r>
            <a:r>
              <a:rPr lang="en-US" b="0" i="0" u="sng" dirty="0" err="1">
                <a:solidFill>
                  <a:srgbClr val="000000"/>
                </a:solidFill>
                <a:effectLst/>
                <a:highlight>
                  <a:srgbClr val="FFFFFF"/>
                </a:highlight>
                <a:latin typeface="Arimo"/>
                <a:hlinkClick r:id="rId4" tooltip="Read more by this author"/>
              </a:rPr>
              <a:t>Claburn</a:t>
            </a:r>
            <a:endParaRPr lang="en-US" b="0" i="0" dirty="0">
              <a:solidFill>
                <a:srgbClr val="000000"/>
              </a:solidFill>
              <a:effectLst/>
              <a:highlight>
                <a:srgbClr val="FFFFFF"/>
              </a:highlight>
              <a:latin typeface="Arimo"/>
            </a:endParaRPr>
          </a:p>
          <a:p>
            <a:pPr algn="r"/>
            <a:r>
              <a:rPr lang="en-US" b="0" i="0" dirty="0">
                <a:solidFill>
                  <a:srgbClr val="000000"/>
                </a:solidFill>
                <a:effectLst/>
                <a:highlight>
                  <a:srgbClr val="FFFFFF"/>
                </a:highlight>
                <a:latin typeface="Arimo"/>
              </a:rPr>
              <a:t>Fri 8 Dec 2023 </a:t>
            </a:r>
            <a:r>
              <a:rPr lang="en-US" b="0" i="0" dirty="0">
                <a:solidFill>
                  <a:srgbClr val="E1E1E1"/>
                </a:solidFill>
                <a:effectLst/>
                <a:highlight>
                  <a:srgbClr val="FFFFFF"/>
                </a:highlight>
                <a:latin typeface="Arimo"/>
              </a:rPr>
              <a:t>// </a:t>
            </a:r>
            <a:r>
              <a:rPr lang="en-US" b="0" i="0" dirty="0">
                <a:solidFill>
                  <a:srgbClr val="000000"/>
                </a:solidFill>
                <a:effectLst/>
                <a:highlight>
                  <a:srgbClr val="FFFFFF"/>
                </a:highlight>
                <a:latin typeface="Arimo"/>
              </a:rPr>
              <a:t>06:30 UTC</a:t>
            </a:r>
          </a:p>
          <a:p>
            <a:pPr algn="l" fontAlgn="t" latinLnBrk="0"/>
            <a:r>
              <a:rPr lang="en-US" b="0" i="0" dirty="0">
                <a:solidFill>
                  <a:srgbClr val="000000"/>
                </a:solidFill>
                <a:effectLst/>
                <a:highlight>
                  <a:srgbClr val="FFFFFF"/>
                </a:highlight>
                <a:latin typeface="Arimo"/>
              </a:rPr>
              <a:t>A trio of Polish security researchers claim to have found that trains built by </a:t>
            </a:r>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SA contain software that sabotages them if the hardware is serviced by competitors.</a:t>
            </a:r>
          </a:p>
          <a:p>
            <a:pPr algn="l" fontAlgn="t" latinLnBrk="0"/>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a Polish train maker, emphatically denied that it installed such software </a:t>
            </a:r>
            <a:r>
              <a:rPr lang="en-US" b="0" i="0" u="sng" dirty="0">
                <a:solidFill>
                  <a:srgbClr val="000000"/>
                </a:solidFill>
                <a:effectLst/>
                <a:highlight>
                  <a:srgbClr val="FFFFFF"/>
                </a:highlight>
                <a:latin typeface="Arimo"/>
                <a:hlinkClick r:id="rId5"/>
              </a:rPr>
              <a:t>in a statement</a:t>
            </a:r>
            <a:r>
              <a:rPr lang="en-US" b="0" i="0" dirty="0">
                <a:solidFill>
                  <a:srgbClr val="000000"/>
                </a:solidFill>
                <a:effectLst/>
                <a:highlight>
                  <a:srgbClr val="FFFFFF"/>
                </a:highlight>
                <a:latin typeface="Arimo"/>
              </a:rPr>
              <a:t> [PDF, Polish] issued Wednesday, attributing any issues to unknown hackers.</a:t>
            </a:r>
          </a:p>
          <a:p>
            <a:pPr algn="l" fontAlgn="t" latinLnBrk="0"/>
            <a:r>
              <a:rPr lang="en-US" b="0" i="0" dirty="0">
                <a:solidFill>
                  <a:srgbClr val="000000"/>
                </a:solidFill>
                <a:effectLst/>
                <a:highlight>
                  <a:srgbClr val="FFFFFF"/>
                </a:highlight>
                <a:latin typeface="Arimo"/>
              </a:rPr>
              <a:t>The rolling stock and engineering business insists its software is correct and that it did not design the trains' programming logic to fail under specific conditions, as has been claimed. "This is a slander from our competition, which is conducting an illegal black PR campaign against us," it protested.</a:t>
            </a:r>
          </a:p>
          <a:p>
            <a:pPr algn="l" fontAlgn="t" latinLnBrk="0"/>
            <a:r>
              <a:rPr lang="en-US" b="0" i="0" dirty="0">
                <a:solidFill>
                  <a:srgbClr val="000000"/>
                </a:solidFill>
                <a:effectLst/>
                <a:highlight>
                  <a:srgbClr val="FFFFFF"/>
                </a:highlight>
                <a:latin typeface="Arimo"/>
              </a:rPr>
              <a:t>Jakub </a:t>
            </a:r>
            <a:r>
              <a:rPr lang="en-US" b="0" i="0" dirty="0" err="1">
                <a:solidFill>
                  <a:srgbClr val="000000"/>
                </a:solidFill>
                <a:effectLst/>
                <a:highlight>
                  <a:srgbClr val="FFFFFF"/>
                </a:highlight>
                <a:latin typeface="Arimo"/>
              </a:rPr>
              <a:t>Stępniewicz</a:t>
            </a:r>
            <a:r>
              <a:rPr lang="en-US" b="0" i="0" dirty="0">
                <a:solidFill>
                  <a:srgbClr val="000000"/>
                </a:solidFill>
                <a:effectLst/>
                <a:highlight>
                  <a:srgbClr val="FFFFFF"/>
                </a:highlight>
                <a:latin typeface="Arimo"/>
              </a:rPr>
              <a:t>, </a:t>
            </a:r>
            <a:r>
              <a:rPr lang="en-US" b="0" i="0" dirty="0" err="1">
                <a:solidFill>
                  <a:srgbClr val="000000"/>
                </a:solidFill>
                <a:effectLst/>
                <a:highlight>
                  <a:srgbClr val="FFFFFF"/>
                </a:highlight>
                <a:latin typeface="Arimo"/>
              </a:rPr>
              <a:t>Sergiusz</a:t>
            </a:r>
            <a:r>
              <a:rPr lang="en-US" b="0" i="0" dirty="0">
                <a:solidFill>
                  <a:srgbClr val="000000"/>
                </a:solidFill>
                <a:effectLst/>
                <a:highlight>
                  <a:srgbClr val="FFFFFF"/>
                </a:highlight>
                <a:latin typeface="Arimo"/>
              </a:rPr>
              <a:t> </a:t>
            </a:r>
            <a:r>
              <a:rPr lang="en-US" b="0" i="0" dirty="0" err="1">
                <a:solidFill>
                  <a:srgbClr val="000000"/>
                </a:solidFill>
                <a:effectLst/>
                <a:highlight>
                  <a:srgbClr val="FFFFFF"/>
                </a:highlight>
                <a:latin typeface="Arimo"/>
              </a:rPr>
              <a:t>Bazański</a:t>
            </a:r>
            <a:r>
              <a:rPr lang="en-US" b="0" i="0" dirty="0">
                <a:solidFill>
                  <a:srgbClr val="000000"/>
                </a:solidFill>
                <a:effectLst/>
                <a:highlight>
                  <a:srgbClr val="FFFFFF"/>
                </a:highlight>
                <a:latin typeface="Arimo"/>
              </a:rPr>
              <a:t> and </a:t>
            </a:r>
            <a:r>
              <a:rPr lang="en-US" b="0" i="0" dirty="0" err="1">
                <a:solidFill>
                  <a:srgbClr val="000000"/>
                </a:solidFill>
                <a:effectLst/>
                <a:highlight>
                  <a:srgbClr val="FFFFFF"/>
                </a:highlight>
                <a:latin typeface="Arimo"/>
              </a:rPr>
              <a:t>Michał</a:t>
            </a:r>
            <a:r>
              <a:rPr lang="en-US" b="0" i="0" dirty="0">
                <a:solidFill>
                  <a:srgbClr val="000000"/>
                </a:solidFill>
                <a:effectLst/>
                <a:highlight>
                  <a:srgbClr val="FFFFFF"/>
                </a:highlight>
                <a:latin typeface="Arimo"/>
              </a:rPr>
              <a:t> Kowalczyk – members of Dragon Sector, a Polish security hacking team who go by the names </a:t>
            </a:r>
            <a:r>
              <a:rPr lang="en-US" b="0" i="0" dirty="0" err="1">
                <a:solidFill>
                  <a:srgbClr val="000000"/>
                </a:solidFill>
                <a:effectLst/>
                <a:highlight>
                  <a:srgbClr val="FFFFFF"/>
                </a:highlight>
                <a:latin typeface="Arimo"/>
              </a:rPr>
              <a:t>mrtick</a:t>
            </a:r>
            <a:r>
              <a:rPr lang="en-US" b="0" i="0" dirty="0">
                <a:solidFill>
                  <a:srgbClr val="000000"/>
                </a:solidFill>
                <a:effectLst/>
                <a:highlight>
                  <a:srgbClr val="FFFFFF"/>
                </a:highlight>
                <a:latin typeface="Arimo"/>
              </a:rPr>
              <a:t>, q3k, and </a:t>
            </a:r>
            <a:r>
              <a:rPr lang="en-US" b="0" i="0" dirty="0" err="1">
                <a:solidFill>
                  <a:srgbClr val="000000"/>
                </a:solidFill>
                <a:effectLst/>
                <a:highlight>
                  <a:srgbClr val="FFFFFF"/>
                </a:highlight>
                <a:latin typeface="Arimo"/>
              </a:rPr>
              <a:t>redford</a:t>
            </a:r>
            <a:r>
              <a:rPr lang="en-US" b="0" i="0" dirty="0">
                <a:solidFill>
                  <a:srgbClr val="000000"/>
                </a:solidFill>
                <a:effectLst/>
                <a:highlight>
                  <a:srgbClr val="FFFFFF"/>
                </a:highlight>
                <a:latin typeface="Arimo"/>
              </a:rPr>
              <a:t> respectively – were hired in May 2022 by </a:t>
            </a:r>
            <a:r>
              <a:rPr lang="en-US" b="0" i="0" dirty="0" err="1">
                <a:solidFill>
                  <a:srgbClr val="000000"/>
                </a:solidFill>
                <a:effectLst/>
                <a:highlight>
                  <a:srgbClr val="FFFFFF"/>
                </a:highlight>
                <a:latin typeface="Arimo"/>
              </a:rPr>
              <a:t>Serwis</a:t>
            </a:r>
            <a:r>
              <a:rPr lang="en-US" b="0" i="0" dirty="0">
                <a:solidFill>
                  <a:srgbClr val="000000"/>
                </a:solidFill>
                <a:effectLst/>
                <a:highlight>
                  <a:srgbClr val="FFFFFF"/>
                </a:highlight>
                <a:latin typeface="Arimo"/>
              </a:rPr>
              <a:t> </a:t>
            </a:r>
            <a:r>
              <a:rPr lang="en-US" b="0" i="0" dirty="0" err="1">
                <a:solidFill>
                  <a:srgbClr val="000000"/>
                </a:solidFill>
                <a:effectLst/>
                <a:highlight>
                  <a:srgbClr val="FFFFFF"/>
                </a:highlight>
                <a:latin typeface="Arimo"/>
              </a:rPr>
              <a:t>Pojazdów</a:t>
            </a:r>
            <a:r>
              <a:rPr lang="en-US" b="0" i="0" dirty="0">
                <a:solidFill>
                  <a:srgbClr val="000000"/>
                </a:solidFill>
                <a:effectLst/>
                <a:highlight>
                  <a:srgbClr val="FFFFFF"/>
                </a:highlight>
                <a:latin typeface="Arimo"/>
              </a:rPr>
              <a:t> </a:t>
            </a:r>
            <a:r>
              <a:rPr lang="en-US" b="0" i="0" dirty="0" err="1">
                <a:solidFill>
                  <a:srgbClr val="000000"/>
                </a:solidFill>
                <a:effectLst/>
                <a:highlight>
                  <a:srgbClr val="FFFFFF"/>
                </a:highlight>
                <a:latin typeface="Arimo"/>
              </a:rPr>
              <a:t>Szynowych</a:t>
            </a:r>
            <a:r>
              <a:rPr lang="en-US" b="0" i="0" dirty="0">
                <a:solidFill>
                  <a:srgbClr val="000000"/>
                </a:solidFill>
                <a:effectLst/>
                <a:highlight>
                  <a:srgbClr val="FFFFFF"/>
                </a:highlight>
                <a:latin typeface="Arimo"/>
              </a:rPr>
              <a:t> (</a:t>
            </a:r>
            <a:r>
              <a:rPr lang="en-US" b="0" i="0" u="sng" dirty="0">
                <a:solidFill>
                  <a:srgbClr val="000000"/>
                </a:solidFill>
                <a:effectLst/>
                <a:highlight>
                  <a:srgbClr val="FFFFFF"/>
                </a:highlight>
                <a:latin typeface="Arimo"/>
                <a:hlinkClick r:id="rId6"/>
              </a:rPr>
              <a:t>SPS</a:t>
            </a:r>
            <a:r>
              <a:rPr lang="en-US" b="0" i="0" dirty="0">
                <a:solidFill>
                  <a:srgbClr val="000000"/>
                </a:solidFill>
                <a:effectLst/>
                <a:highlight>
                  <a:srgbClr val="FFFFFF"/>
                </a:highlight>
                <a:latin typeface="Arimo"/>
              </a:rPr>
              <a:t>), an independent train maintenance firm, to look into problems with </a:t>
            </a:r>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a:t>
            </a:r>
            <a:r>
              <a:rPr lang="en-US" b="0" i="0" dirty="0" err="1">
                <a:solidFill>
                  <a:srgbClr val="000000"/>
                </a:solidFill>
                <a:effectLst/>
                <a:highlight>
                  <a:srgbClr val="FFFFFF"/>
                </a:highlight>
                <a:latin typeface="Arimo"/>
              </a:rPr>
              <a:t>Impuls</a:t>
            </a:r>
            <a:r>
              <a:rPr lang="en-US" b="0" i="0" dirty="0">
                <a:solidFill>
                  <a:srgbClr val="000000"/>
                </a:solidFill>
                <a:effectLst/>
                <a:highlight>
                  <a:srgbClr val="FFFFFF"/>
                </a:highlight>
                <a:latin typeface="Arimo"/>
              </a:rPr>
              <a:t> 45WE trains.</a:t>
            </a:r>
          </a:p>
          <a:p>
            <a:pPr algn="l" fontAlgn="t" latinLnBrk="0"/>
            <a:r>
              <a:rPr lang="en-US" b="0" i="0" dirty="0">
                <a:solidFill>
                  <a:srgbClr val="000000"/>
                </a:solidFill>
                <a:effectLst/>
                <a:highlight>
                  <a:srgbClr val="FFFFFF"/>
                </a:highlight>
                <a:latin typeface="Arimo"/>
              </a:rPr>
              <a:t>SPS bid for and won a contract to maintain the trains, beating </a:t>
            </a:r>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according to Polish industry publication </a:t>
            </a:r>
            <a:r>
              <a:rPr lang="en-US" b="0" i="1" u="sng" dirty="0" err="1">
                <a:solidFill>
                  <a:srgbClr val="000000"/>
                </a:solidFill>
                <a:effectLst/>
                <a:highlight>
                  <a:srgbClr val="FFFFFF"/>
                </a:highlight>
                <a:latin typeface="Arimo"/>
                <a:hlinkClick r:id="rId7"/>
              </a:rPr>
              <a:t>Rynek</a:t>
            </a:r>
            <a:r>
              <a:rPr lang="en-US" b="0" i="1" u="sng" dirty="0">
                <a:solidFill>
                  <a:srgbClr val="000000"/>
                </a:solidFill>
                <a:effectLst/>
                <a:highlight>
                  <a:srgbClr val="FFFFFF"/>
                </a:highlight>
                <a:latin typeface="Arimo"/>
                <a:hlinkClick r:id="rId7"/>
              </a:rPr>
              <a:t> </a:t>
            </a:r>
            <a:r>
              <a:rPr lang="en-US" b="0" i="1" u="sng" dirty="0" err="1">
                <a:solidFill>
                  <a:srgbClr val="000000"/>
                </a:solidFill>
                <a:effectLst/>
                <a:highlight>
                  <a:srgbClr val="FFFFFF"/>
                </a:highlight>
                <a:latin typeface="Arimo"/>
                <a:hlinkClick r:id="rId7"/>
              </a:rPr>
              <a:t>Kolejowy</a:t>
            </a:r>
            <a:r>
              <a:rPr lang="en-US" b="0" i="0" dirty="0">
                <a:solidFill>
                  <a:srgbClr val="000000"/>
                </a:solidFill>
                <a:effectLst/>
                <a:highlight>
                  <a:srgbClr val="FFFFFF"/>
                </a:highlight>
                <a:latin typeface="Arimo"/>
              </a:rPr>
              <a:t>.</a:t>
            </a:r>
          </a:p>
          <a:p>
            <a:pPr algn="l" fontAlgn="t" latinLnBrk="0"/>
            <a:r>
              <a:rPr lang="en-US" b="0" i="0" dirty="0">
                <a:solidFill>
                  <a:srgbClr val="000000"/>
                </a:solidFill>
                <a:effectLst/>
                <a:highlight>
                  <a:srgbClr val="FFFFFF"/>
                </a:highlight>
                <a:latin typeface="Arimo"/>
              </a:rPr>
              <a:t>SPS then encountered difficulties servicing the rolling stock following a software lockout. According to </a:t>
            </a:r>
            <a:r>
              <a:rPr lang="en-US" b="0" i="0" dirty="0" err="1">
                <a:solidFill>
                  <a:srgbClr val="000000"/>
                </a:solidFill>
                <a:effectLst/>
                <a:highlight>
                  <a:srgbClr val="FFFFFF"/>
                </a:highlight>
                <a:latin typeface="Arimo"/>
              </a:rPr>
              <a:t>Bazański</a:t>
            </a:r>
            <a:r>
              <a:rPr lang="en-US" b="0" i="0" dirty="0">
                <a:solidFill>
                  <a:srgbClr val="000000"/>
                </a:solidFill>
                <a:effectLst/>
                <a:highlight>
                  <a:srgbClr val="FFFFFF"/>
                </a:highlight>
                <a:latin typeface="Arimo"/>
              </a:rPr>
              <a:t> (q3k), the trains locked up for no apparent reason after being serviced in third-party workshops. He wrote in </a:t>
            </a:r>
            <a:r>
              <a:rPr lang="en-US" b="0" i="0" u="sng" dirty="0">
                <a:solidFill>
                  <a:srgbClr val="000000"/>
                </a:solidFill>
                <a:effectLst/>
                <a:highlight>
                  <a:srgbClr val="FFFFFF"/>
                </a:highlight>
                <a:latin typeface="Arimo"/>
                <a:hlinkClick r:id="rId8"/>
              </a:rPr>
              <a:t>a thread</a:t>
            </a:r>
            <a:r>
              <a:rPr lang="en-US" b="0" i="0" dirty="0">
                <a:solidFill>
                  <a:srgbClr val="000000"/>
                </a:solidFill>
                <a:effectLst/>
                <a:highlight>
                  <a:srgbClr val="FFFFFF"/>
                </a:highlight>
                <a:latin typeface="Arimo"/>
              </a:rPr>
              <a:t> on Mastodon that the manufacturer, </a:t>
            </a:r>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argued that these third-party repair shops were deficient and that the manufacturer should be servicing its own trains.</a:t>
            </a:r>
          </a:p>
          <a:p>
            <a:pPr algn="l" fontAlgn="t" latinLnBrk="0"/>
            <a:r>
              <a:rPr lang="en-US" b="0" i="0" dirty="0">
                <a:solidFill>
                  <a:srgbClr val="000000"/>
                </a:solidFill>
                <a:effectLst/>
                <a:highlight>
                  <a:srgbClr val="FFFFFF"/>
                </a:highlight>
                <a:latin typeface="Arimo"/>
              </a:rPr>
              <a:t>The security researchers reverse engineered the train's electronics and, in August 2022 found the train-stopping faults appeared to be not a flaw – but a feature.</a:t>
            </a:r>
          </a:p>
          <a:p>
            <a:pPr algn="l" fontAlgn="t" latinLnBrk="0"/>
            <a:r>
              <a:rPr lang="en-US" b="0" i="0" dirty="0">
                <a:solidFill>
                  <a:srgbClr val="000000"/>
                </a:solidFill>
                <a:effectLst/>
                <a:highlight>
                  <a:srgbClr val="FFFFFF"/>
                </a:highlight>
                <a:latin typeface="Arimo"/>
              </a:rPr>
              <a:t>"We found that the PLC [programmable logic controller] code actually contained logic that would lock up the train with bogus error codes after some date, or if the train wasn't running for a given time," </a:t>
            </a:r>
            <a:r>
              <a:rPr lang="en-US" b="0" i="0" dirty="0" err="1">
                <a:solidFill>
                  <a:srgbClr val="000000"/>
                </a:solidFill>
                <a:effectLst/>
                <a:highlight>
                  <a:srgbClr val="FFFFFF"/>
                </a:highlight>
                <a:latin typeface="Arimo"/>
              </a:rPr>
              <a:t>Bazański</a:t>
            </a:r>
            <a:r>
              <a:rPr lang="en-US" b="0" i="0" dirty="0">
                <a:solidFill>
                  <a:srgbClr val="000000"/>
                </a:solidFill>
                <a:effectLst/>
                <a:highlight>
                  <a:srgbClr val="FFFFFF"/>
                </a:highlight>
                <a:latin typeface="Arimo"/>
              </a:rPr>
              <a:t> wrote. "One version of the controller actually contained GPS coordinates to contain the behavior to third-party workshops."</a:t>
            </a:r>
          </a:p>
          <a:p>
            <a:pPr algn="l" fontAlgn="t" latinLnBrk="0"/>
            <a:r>
              <a:rPr lang="en-US" b="0" i="0" dirty="0">
                <a:solidFill>
                  <a:srgbClr val="000000"/>
                </a:solidFill>
                <a:effectLst/>
                <a:highlight>
                  <a:srgbClr val="FFFFFF"/>
                </a:highlight>
                <a:latin typeface="Arimo"/>
              </a:rPr>
              <a:t>They also claimed to have found an undocumented key combination in the cabin controls that would unlock the trains. On Tuesday, the researchers discussed their findings at the </a:t>
            </a:r>
            <a:r>
              <a:rPr lang="en-US" b="0" i="0" u="sng" dirty="0">
                <a:solidFill>
                  <a:srgbClr val="000000"/>
                </a:solidFill>
                <a:effectLst/>
                <a:highlight>
                  <a:srgbClr val="FFFFFF"/>
                </a:highlight>
                <a:latin typeface="Arimo"/>
                <a:hlinkClick r:id="rId9"/>
              </a:rPr>
              <a:t>Oh My </a:t>
            </a:r>
            <a:r>
              <a:rPr lang="en-US" b="0" i="0" u="sng" dirty="0" err="1">
                <a:solidFill>
                  <a:srgbClr val="000000"/>
                </a:solidFill>
                <a:effectLst/>
                <a:highlight>
                  <a:srgbClr val="FFFFFF"/>
                </a:highlight>
                <a:latin typeface="Arimo"/>
                <a:hlinkClick r:id="rId9"/>
              </a:rPr>
              <a:t>H@ck</a:t>
            </a:r>
            <a:r>
              <a:rPr lang="en-US" b="0" i="0" u="sng" dirty="0">
                <a:solidFill>
                  <a:srgbClr val="000000"/>
                </a:solidFill>
                <a:effectLst/>
                <a:highlight>
                  <a:srgbClr val="FFFFFF"/>
                </a:highlight>
                <a:latin typeface="Arimo"/>
                <a:hlinkClick r:id="rId9"/>
              </a:rPr>
              <a:t> conference</a:t>
            </a:r>
            <a:r>
              <a:rPr lang="en-US" b="0" i="0" dirty="0">
                <a:solidFill>
                  <a:srgbClr val="000000"/>
                </a:solidFill>
                <a:effectLst/>
                <a:highlight>
                  <a:srgbClr val="FFFFFF"/>
                </a:highlight>
                <a:latin typeface="Arimo"/>
              </a:rPr>
              <a:t> in Warsaw, Poland.</a:t>
            </a:r>
          </a:p>
          <a:p>
            <a:pPr algn="l" fontAlgn="t" latinLnBrk="0"/>
            <a:r>
              <a:rPr lang="en-US" b="0" i="0" dirty="0">
                <a:solidFill>
                  <a:srgbClr val="000000"/>
                </a:solidFill>
                <a:effectLst/>
                <a:highlight>
                  <a:srgbClr val="FFFFFF"/>
                </a:highlight>
                <a:latin typeface="Arimo"/>
              </a:rPr>
              <a:t>The unrecorded talk was </a:t>
            </a:r>
            <a:r>
              <a:rPr lang="en-US" b="0" i="0" u="sng" dirty="0">
                <a:solidFill>
                  <a:srgbClr val="000000"/>
                </a:solidFill>
                <a:effectLst/>
                <a:highlight>
                  <a:srgbClr val="FFFFFF"/>
                </a:highlight>
                <a:latin typeface="Arimo"/>
                <a:hlinkClick r:id="rId10"/>
              </a:rPr>
              <a:t>documented</a:t>
            </a:r>
            <a:r>
              <a:rPr lang="en-US" b="0" i="0" dirty="0">
                <a:solidFill>
                  <a:srgbClr val="000000"/>
                </a:solidFill>
                <a:effectLst/>
                <a:highlight>
                  <a:srgbClr val="FFFFFF"/>
                </a:highlight>
                <a:latin typeface="Arimo"/>
              </a:rPr>
              <a:t> by infosec writer </a:t>
            </a:r>
            <a:r>
              <a:rPr lang="en-US" b="0" i="0" dirty="0" err="1">
                <a:solidFill>
                  <a:srgbClr val="000000"/>
                </a:solidFill>
                <a:effectLst/>
                <a:highlight>
                  <a:srgbClr val="FFFFFF"/>
                </a:highlight>
                <a:latin typeface="Arimo"/>
              </a:rPr>
              <a:t>BadCyber</a:t>
            </a:r>
            <a:r>
              <a:rPr lang="en-US" b="0" i="0" dirty="0">
                <a:solidFill>
                  <a:srgbClr val="000000"/>
                </a:solidFill>
                <a:effectLst/>
                <a:highlight>
                  <a:srgbClr val="FFFFFF"/>
                </a:highlight>
                <a:latin typeface="Arimo"/>
              </a:rPr>
              <a:t>, to whose account the hacking trio referred </a:t>
            </a:r>
            <a:r>
              <a:rPr lang="en-US" b="0" i="1" dirty="0">
                <a:solidFill>
                  <a:srgbClr val="000000"/>
                </a:solidFill>
                <a:effectLst/>
                <a:highlight>
                  <a:srgbClr val="FFFFFF"/>
                </a:highlight>
                <a:latin typeface="Arimo"/>
              </a:rPr>
              <a:t>The Register</a:t>
            </a:r>
            <a:r>
              <a:rPr lang="en-US" b="0" i="0" dirty="0">
                <a:solidFill>
                  <a:srgbClr val="000000"/>
                </a:solidFill>
                <a:effectLst/>
                <a:highlight>
                  <a:srgbClr val="FFFFFF"/>
                </a:highlight>
                <a:latin typeface="Arimo"/>
              </a:rPr>
              <a:t>. They are also preparing a more detailed presentation they intend to deliver at the 37th Chaos Communication Congress in Hamburg, Germany, at the end of the month.</a:t>
            </a:r>
          </a:p>
          <a:p>
            <a:pPr algn="l" fontAlgn="t" latinLnBrk="0"/>
            <a:r>
              <a:rPr lang="en-US" b="0" i="0" dirty="0">
                <a:solidFill>
                  <a:srgbClr val="000000"/>
                </a:solidFill>
                <a:effectLst/>
                <a:highlight>
                  <a:srgbClr val="FFFFFF"/>
                </a:highlight>
                <a:latin typeface="Arimo"/>
              </a:rPr>
              <a:t>CERT Poland confirmed to </a:t>
            </a:r>
            <a:r>
              <a:rPr lang="en-US" b="0" i="1" dirty="0">
                <a:solidFill>
                  <a:srgbClr val="000000"/>
                </a:solidFill>
                <a:effectLst/>
                <a:highlight>
                  <a:srgbClr val="FFFFFF"/>
                </a:highlight>
                <a:latin typeface="Arimo"/>
              </a:rPr>
              <a:t>The Register</a:t>
            </a:r>
            <a:r>
              <a:rPr lang="en-US" b="0" i="0" dirty="0">
                <a:solidFill>
                  <a:srgbClr val="000000"/>
                </a:solidFill>
                <a:effectLst/>
                <a:highlight>
                  <a:srgbClr val="FFFFFF"/>
                </a:highlight>
                <a:latin typeface="Arimo"/>
              </a:rPr>
              <a:t> that the team had disclosed their findings and that the cyber security agency had alerted relevant authorities. That was more than a year ago, and </a:t>
            </a:r>
            <a:r>
              <a:rPr lang="en-US" b="0" i="1" dirty="0">
                <a:solidFill>
                  <a:srgbClr val="000000"/>
                </a:solidFill>
                <a:effectLst/>
                <a:highlight>
                  <a:srgbClr val="FFFFFF"/>
                </a:highlight>
                <a:latin typeface="Arimo"/>
              </a:rPr>
              <a:t>The Register</a:t>
            </a:r>
            <a:r>
              <a:rPr lang="en-US" b="0" i="0" dirty="0">
                <a:solidFill>
                  <a:srgbClr val="000000"/>
                </a:solidFill>
                <a:effectLst/>
                <a:highlight>
                  <a:srgbClr val="FFFFFF"/>
                </a:highlight>
                <a:latin typeface="Arimo"/>
              </a:rPr>
              <a:t> understands that the ongoing lack of action is partly what motivated the researchers to go public with their findings.</a:t>
            </a:r>
          </a:p>
          <a:p>
            <a:pPr algn="l" fontAlgn="t" latinLnBrk="0"/>
            <a:r>
              <a:rPr lang="en-US" b="0" i="0" dirty="0">
                <a:solidFill>
                  <a:srgbClr val="000000"/>
                </a:solidFill>
                <a:effectLst/>
                <a:highlight>
                  <a:srgbClr val="FFFFFF"/>
                </a:highlight>
                <a:latin typeface="Arimo"/>
              </a:rPr>
              <a:t>Janusz </a:t>
            </a:r>
            <a:r>
              <a:rPr lang="en-US" b="0" i="0" dirty="0" err="1">
                <a:solidFill>
                  <a:srgbClr val="000000"/>
                </a:solidFill>
                <a:effectLst/>
                <a:highlight>
                  <a:srgbClr val="FFFFFF"/>
                </a:highlight>
                <a:latin typeface="Arimo"/>
              </a:rPr>
              <a:t>Cieszyński</a:t>
            </a:r>
            <a:r>
              <a:rPr lang="en-US" b="0" i="0" dirty="0">
                <a:solidFill>
                  <a:srgbClr val="000000"/>
                </a:solidFill>
                <a:effectLst/>
                <a:highlight>
                  <a:srgbClr val="FFFFFF"/>
                </a:highlight>
                <a:latin typeface="Arimo"/>
              </a:rPr>
              <a:t>, Poland’s former minister of digital affairs, </a:t>
            </a:r>
            <a:r>
              <a:rPr lang="en-US" b="0" i="0" u="sng" dirty="0">
                <a:solidFill>
                  <a:srgbClr val="000000"/>
                </a:solidFill>
                <a:effectLst/>
                <a:highlight>
                  <a:srgbClr val="FFFFFF"/>
                </a:highlight>
                <a:latin typeface="Arimo"/>
                <a:hlinkClick r:id="rId11"/>
              </a:rPr>
              <a:t>has since explained on social media</a:t>
            </a:r>
            <a:r>
              <a:rPr lang="en-US" b="0" i="0" dirty="0">
                <a:solidFill>
                  <a:srgbClr val="000000"/>
                </a:solidFill>
                <a:effectLst/>
                <a:highlight>
                  <a:srgbClr val="FFFFFF"/>
                </a:highlight>
                <a:latin typeface="Arimo"/>
              </a:rPr>
              <a:t> that the president of </a:t>
            </a:r>
            <a:r>
              <a:rPr lang="en-US" b="0" i="0" dirty="0" err="1">
                <a:solidFill>
                  <a:srgbClr val="000000"/>
                </a:solidFill>
                <a:effectLst/>
                <a:highlight>
                  <a:srgbClr val="FFFFFF"/>
                </a:highlight>
                <a:latin typeface="Arimo"/>
              </a:rPr>
              <a:t>Newag</a:t>
            </a:r>
            <a:r>
              <a:rPr lang="en-US" b="0" i="0" dirty="0">
                <a:solidFill>
                  <a:srgbClr val="000000"/>
                </a:solidFill>
                <a:effectLst/>
                <a:highlight>
                  <a:srgbClr val="FFFFFF"/>
                </a:highlight>
                <a:latin typeface="Arimo"/>
              </a:rPr>
              <a:t> contacted him to say that the firm had been victimized by cyber criminals. </a:t>
            </a:r>
            <a:r>
              <a:rPr lang="en-US" b="0" i="0" dirty="0" err="1">
                <a:solidFill>
                  <a:srgbClr val="000000"/>
                </a:solidFill>
                <a:effectLst/>
                <a:highlight>
                  <a:srgbClr val="FFFFFF"/>
                </a:highlight>
                <a:latin typeface="Arimo"/>
              </a:rPr>
              <a:t>Cieszyński</a:t>
            </a:r>
            <a:r>
              <a:rPr lang="en-US" b="0" i="0" dirty="0">
                <a:solidFill>
                  <a:srgbClr val="000000"/>
                </a:solidFill>
                <a:effectLst/>
                <a:highlight>
                  <a:srgbClr val="FFFFFF"/>
                </a:highlight>
                <a:latin typeface="Arimo"/>
              </a:rPr>
              <a:t> added that the analysis he saw suggested otherwise. ®</a:t>
            </a:r>
          </a:p>
          <a:p>
            <a:endParaRPr lang="sl-SI" dirty="0"/>
          </a:p>
        </p:txBody>
      </p:sp>
      <p:sp>
        <p:nvSpPr>
          <p:cNvPr id="4" name="Označba mesta številke diapozitiva 3"/>
          <p:cNvSpPr>
            <a:spLocks noGrp="1"/>
          </p:cNvSpPr>
          <p:nvPr>
            <p:ph type="sldNum" sz="quarter" idx="5"/>
          </p:nvPr>
        </p:nvSpPr>
        <p:spPr/>
        <p:txBody>
          <a:bodyPr/>
          <a:lstStyle/>
          <a:p>
            <a:fld id="{5DBC679E-3124-4C52-9E61-CDFD7B14C8EA}" type="slidenum">
              <a:rPr lang="sl-SI" smtClean="0"/>
              <a:t>27</a:t>
            </a:fld>
            <a:endParaRPr lang="sl-SI"/>
          </a:p>
        </p:txBody>
      </p:sp>
    </p:spTree>
    <p:extLst>
      <p:ext uri="{BB962C8B-B14F-4D97-AF65-F5344CB8AC3E}">
        <p14:creationId xmlns:p14="http://schemas.microsoft.com/office/powerpoint/2010/main" val="287480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EC22A3-888E-C308-EAF4-67B89DE85BBC}"/>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910647E-578A-F64A-840A-023E2D78F1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7AEA371A-A605-B624-4521-C1CB0FB00ECE}"/>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429AD872-C889-7260-2339-762238430C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9DCD39F-4F2E-01AD-B59C-139DC1DFB8CE}"/>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3329658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A7B399-56E7-A02A-D9B2-33CEB66A4E0D}"/>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56D974D-3F07-5413-23A1-343A0B10461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EC26F96-CF82-D28C-08EA-75F4CDCBB458}"/>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65985CC4-ED61-A2E8-5166-E64B2472470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8235D87-94F5-FC07-B037-EBD475E70A29}"/>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151017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78E256A-B59B-700C-19F8-7412DB8D39D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804131D-3583-B3B7-D586-3C1B0264FCB3}"/>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34419EF-C69D-5C71-C47E-D4760D2911B3}"/>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4A26AEE9-C920-432C-94B3-376770FA4E4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5094F68-8F8E-74B8-6089-A95A90A963AE}"/>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388021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DAF2B8-21DA-829B-A8CD-F67151CCFB3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5510D0D-D89E-8E12-0C5F-15DD31B61219}"/>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8D56D78-C79D-D39F-1BE1-67EE22E139EF}"/>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1F6A0704-DBAD-A085-08AE-4D6B1EC97A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9F73E88-F61F-2CF8-0658-48C1B2B00919}"/>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50438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9CD247-25FE-28C8-3B72-B6A5B6D42EB7}"/>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561F5EF8-95A7-DBEC-08AA-9F2A5F3E39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3CF0C1FC-E0A4-5904-BA12-20D39F102A11}"/>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9D4665A1-35E6-5FC0-4E52-1899C00CD95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02974BA-012F-6C73-7628-F31441DDFED4}"/>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33363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B5F7FC-BB6F-8B07-E604-DEF678507B0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5820C70-F225-A0AC-2754-772289CA468B}"/>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55DFC331-BB1F-1188-F87C-56DAD3A9D5C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7ED74618-083B-1D6A-7006-0334801DAD6C}"/>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6" name="Označba mesta noge 5">
            <a:extLst>
              <a:ext uri="{FF2B5EF4-FFF2-40B4-BE49-F238E27FC236}">
                <a16:creationId xmlns:a16="http://schemas.microsoft.com/office/drawing/2014/main" id="{A37B1E54-9ADC-E5BA-C7AA-97B91D1D047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10A68E9-B3ED-9D2E-7C9B-983F97D97DCD}"/>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195707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62D8EB-E0AD-D9D3-A2A9-7C79AEDAF3D3}"/>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E8B2072-C5D3-AC42-437E-44BB4D5D2B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D5043CD9-0A9B-7C2C-022D-BAAB9FF08200}"/>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EE738FD1-18A1-67A9-D1BB-D7C528514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DC15165-800D-8D35-2C2E-6832DEBC4FFB}"/>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A9E09C02-7099-4833-75B2-CEA795D99A8A}"/>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8" name="Označba mesta noge 7">
            <a:extLst>
              <a:ext uri="{FF2B5EF4-FFF2-40B4-BE49-F238E27FC236}">
                <a16:creationId xmlns:a16="http://schemas.microsoft.com/office/drawing/2014/main" id="{BC896E09-F3B0-4163-FFDA-1E93DB8F57EE}"/>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016BAC58-8767-B536-261A-25BFAC3B9681}"/>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215084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7E5545-6FB0-22A3-CF21-B668FC913030}"/>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7400A3C-6A5D-5671-6DA1-3FD6A1B36B93}"/>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4" name="Označba mesta noge 3">
            <a:extLst>
              <a:ext uri="{FF2B5EF4-FFF2-40B4-BE49-F238E27FC236}">
                <a16:creationId xmlns:a16="http://schemas.microsoft.com/office/drawing/2014/main" id="{6206E607-DDCA-CD9B-A01E-FACB58F97B2E}"/>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1F07D23-ADDA-79F4-6859-996092FF4CA7}"/>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375934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1B96209-15D4-7C02-B885-8E40006404AB}"/>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3" name="Označba mesta noge 2">
            <a:extLst>
              <a:ext uri="{FF2B5EF4-FFF2-40B4-BE49-F238E27FC236}">
                <a16:creationId xmlns:a16="http://schemas.microsoft.com/office/drawing/2014/main" id="{0DBDCADE-2F59-AEE0-0244-0D2B433F2BBD}"/>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5A1DCE2-80EA-ABC8-9D71-E2C1EB70E121}"/>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395508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D68623-DE1C-2CFB-8360-3331C159EE4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29448961-998E-4334-7B46-C8756637F1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23C369FF-A3D0-4576-A0F6-02D5DD104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D521F3F1-2FA4-9114-35F0-EFD30B97C6DB}"/>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6" name="Označba mesta noge 5">
            <a:extLst>
              <a:ext uri="{FF2B5EF4-FFF2-40B4-BE49-F238E27FC236}">
                <a16:creationId xmlns:a16="http://schemas.microsoft.com/office/drawing/2014/main" id="{6B4CD2F6-B6E8-79D9-9F48-A310077B990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BE525DB-5357-BA20-D3E2-301C98A61965}"/>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29929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128E33-F801-B8E8-BF6F-3AAC7541DE3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CE59187E-CC50-81C9-FE79-A9E56A72F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32D09D2E-A0A1-437E-6C94-99FC88A17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6F28F4-D9E3-0358-2C1C-5F8D4DF4DEDA}"/>
              </a:ext>
            </a:extLst>
          </p:cNvPr>
          <p:cNvSpPr>
            <a:spLocks noGrp="1"/>
          </p:cNvSpPr>
          <p:nvPr>
            <p:ph type="dt" sz="half" idx="10"/>
          </p:nvPr>
        </p:nvSpPr>
        <p:spPr/>
        <p:txBody>
          <a:bodyPr/>
          <a:lstStyle/>
          <a:p>
            <a:fld id="{ABF58C2F-64BD-4867-8357-2035ADBBA5D0}" type="datetimeFigureOut">
              <a:rPr lang="sl-SI" smtClean="0"/>
              <a:t>21. 05. 2024</a:t>
            </a:fld>
            <a:endParaRPr lang="sl-SI"/>
          </a:p>
        </p:txBody>
      </p:sp>
      <p:sp>
        <p:nvSpPr>
          <p:cNvPr id="6" name="Označba mesta noge 5">
            <a:extLst>
              <a:ext uri="{FF2B5EF4-FFF2-40B4-BE49-F238E27FC236}">
                <a16:creationId xmlns:a16="http://schemas.microsoft.com/office/drawing/2014/main" id="{177F4916-A762-FD4D-119A-62ED4F4A2AF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3081848-60EF-8FA2-3BD6-20EE5E3F68A9}"/>
              </a:ext>
            </a:extLst>
          </p:cNvPr>
          <p:cNvSpPr>
            <a:spLocks noGrp="1"/>
          </p:cNvSpPr>
          <p:nvPr>
            <p:ph type="sldNum" sz="quarter" idx="12"/>
          </p:nvPr>
        </p:nvSpPr>
        <p:spPr/>
        <p:txBody>
          <a:bodyPr/>
          <a:lstStyle/>
          <a:p>
            <a:fld id="{FDF8D743-D42F-423B-B755-B1683D28AE08}" type="slidenum">
              <a:rPr lang="sl-SI" smtClean="0"/>
              <a:t>‹#›</a:t>
            </a:fld>
            <a:endParaRPr lang="sl-SI"/>
          </a:p>
        </p:txBody>
      </p:sp>
    </p:spTree>
    <p:extLst>
      <p:ext uri="{BB962C8B-B14F-4D97-AF65-F5344CB8AC3E}">
        <p14:creationId xmlns:p14="http://schemas.microsoft.com/office/powerpoint/2010/main" val="51528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5975696A-5E3F-622E-D35C-271567C9C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FBE8F66-7D29-9F4F-91E9-4A5ABA142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57DBC76-43A2-B7C2-9FCA-B22726E31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F58C2F-64BD-4867-8357-2035ADBBA5D0}" type="datetimeFigureOut">
              <a:rPr lang="sl-SI" smtClean="0"/>
              <a:t>21. 05. 2024</a:t>
            </a:fld>
            <a:endParaRPr lang="sl-SI"/>
          </a:p>
        </p:txBody>
      </p:sp>
      <p:sp>
        <p:nvSpPr>
          <p:cNvPr id="5" name="Označba mesta noge 4">
            <a:extLst>
              <a:ext uri="{FF2B5EF4-FFF2-40B4-BE49-F238E27FC236}">
                <a16:creationId xmlns:a16="http://schemas.microsoft.com/office/drawing/2014/main" id="{2B217E5C-4C01-40B2-C018-40E37DA8B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Označba mesta številke diapozitiva 5">
            <a:extLst>
              <a:ext uri="{FF2B5EF4-FFF2-40B4-BE49-F238E27FC236}">
                <a16:creationId xmlns:a16="http://schemas.microsoft.com/office/drawing/2014/main" id="{39991E50-9369-E9FC-678C-F33952F4F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F8D743-D42F-423B-B755-B1683D28AE08}" type="slidenum">
              <a:rPr lang="sl-SI" smtClean="0"/>
              <a:t>‹#›</a:t>
            </a:fld>
            <a:endParaRPr lang="sl-SI"/>
          </a:p>
        </p:txBody>
      </p:sp>
    </p:spTree>
    <p:extLst>
      <p:ext uri="{BB962C8B-B14F-4D97-AF65-F5344CB8AC3E}">
        <p14:creationId xmlns:p14="http://schemas.microsoft.com/office/powerpoint/2010/main" val="3373286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Modern background">
            <a:extLst>
              <a:ext uri="{FF2B5EF4-FFF2-40B4-BE49-F238E27FC236}">
                <a16:creationId xmlns:a16="http://schemas.microsoft.com/office/drawing/2014/main" id="{79A5BC43-9151-4311-A699-8EA24F8C7015}"/>
              </a:ext>
            </a:extLst>
          </p:cNvPr>
          <p:cNvPicPr>
            <a:picLocks noChangeAspect="1"/>
          </p:cNvPicPr>
          <p:nvPr/>
        </p:nvPicPr>
        <p:blipFill rotWithShape="1">
          <a:blip r:embed="rId3">
            <a:alphaModFix amt="50000"/>
          </a:blip>
          <a:srcRect t="13513" b="2218"/>
          <a:stretch/>
        </p:blipFill>
        <p:spPr>
          <a:xfrm>
            <a:off x="20" y="1"/>
            <a:ext cx="12191980" cy="6857999"/>
          </a:xfrm>
          <a:prstGeom prst="rect">
            <a:avLst/>
          </a:prstGeom>
        </p:spPr>
      </p:pic>
      <p:sp>
        <p:nvSpPr>
          <p:cNvPr id="2" name="Naslov 1">
            <a:extLst>
              <a:ext uri="{FF2B5EF4-FFF2-40B4-BE49-F238E27FC236}">
                <a16:creationId xmlns:a16="http://schemas.microsoft.com/office/drawing/2014/main" id="{4E1ABA09-3749-C2F6-0283-AC7CF8AE0BF8}"/>
              </a:ext>
            </a:extLst>
          </p:cNvPr>
          <p:cNvSpPr>
            <a:spLocks noGrp="1"/>
          </p:cNvSpPr>
          <p:nvPr>
            <p:ph type="ctrTitle"/>
          </p:nvPr>
        </p:nvSpPr>
        <p:spPr>
          <a:xfrm>
            <a:off x="737419" y="1122362"/>
            <a:ext cx="10697497" cy="2900518"/>
          </a:xfrm>
        </p:spPr>
        <p:txBody>
          <a:bodyPr>
            <a:normAutofit/>
          </a:bodyPr>
          <a:lstStyle/>
          <a:p>
            <a:r>
              <a:rPr lang="sl-SI" dirty="0"/>
              <a:t>Zakaj in kako doseči skladnost z NIS 2 direktivo?</a:t>
            </a:r>
            <a:endParaRPr lang="sl-SI" dirty="0">
              <a:solidFill>
                <a:srgbClr val="FFFFFF"/>
              </a:solidFill>
            </a:endParaRPr>
          </a:p>
        </p:txBody>
      </p:sp>
      <p:sp>
        <p:nvSpPr>
          <p:cNvPr id="3" name="Podnaslov 2">
            <a:extLst>
              <a:ext uri="{FF2B5EF4-FFF2-40B4-BE49-F238E27FC236}">
                <a16:creationId xmlns:a16="http://schemas.microsoft.com/office/drawing/2014/main" id="{B0A1E61E-1D60-C265-82D1-87D221C18DD6}"/>
              </a:ext>
            </a:extLst>
          </p:cNvPr>
          <p:cNvSpPr>
            <a:spLocks noGrp="1"/>
          </p:cNvSpPr>
          <p:nvPr>
            <p:ph type="subTitle" idx="1"/>
          </p:nvPr>
        </p:nvSpPr>
        <p:spPr>
          <a:xfrm>
            <a:off x="1592826" y="4483869"/>
            <a:ext cx="9144000" cy="1098395"/>
          </a:xfrm>
        </p:spPr>
        <p:txBody>
          <a:bodyPr>
            <a:normAutofit/>
          </a:bodyPr>
          <a:lstStyle/>
          <a:p>
            <a:r>
              <a:rPr lang="sl-SI" dirty="0">
                <a:solidFill>
                  <a:srgbClr val="FFFFFF"/>
                </a:solidFill>
              </a:rPr>
              <a:t>dr. Izidor Golob, CISA, CISM, ITIL F</a:t>
            </a:r>
            <a:br>
              <a:rPr lang="sl-SI" dirty="0">
                <a:solidFill>
                  <a:srgbClr val="FFFFFF"/>
                </a:solidFill>
              </a:rPr>
            </a:br>
            <a:r>
              <a:rPr lang="sl-SI" dirty="0">
                <a:solidFill>
                  <a:srgbClr val="FFFFFF"/>
                </a:solidFill>
              </a:rPr>
              <a:t>Univerza v Mariboru</a:t>
            </a:r>
          </a:p>
        </p:txBody>
      </p:sp>
      <p:sp>
        <p:nvSpPr>
          <p:cNvPr id="5" name="Podnaslov 2">
            <a:extLst>
              <a:ext uri="{FF2B5EF4-FFF2-40B4-BE49-F238E27FC236}">
                <a16:creationId xmlns:a16="http://schemas.microsoft.com/office/drawing/2014/main" id="{C0478CB1-4E2A-9812-F119-84BB4E52AAD6}"/>
              </a:ext>
            </a:extLst>
          </p:cNvPr>
          <p:cNvSpPr txBox="1">
            <a:spLocks/>
          </p:cNvSpPr>
          <p:nvPr/>
        </p:nvSpPr>
        <p:spPr>
          <a:xfrm>
            <a:off x="1735393" y="6415894"/>
            <a:ext cx="9144000" cy="29473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1800" dirty="0">
                <a:solidFill>
                  <a:srgbClr val="FFFFFF"/>
                </a:solidFill>
              </a:rPr>
              <a:t>22. 5. 2024</a:t>
            </a:r>
          </a:p>
        </p:txBody>
      </p:sp>
    </p:spTree>
    <p:extLst>
      <p:ext uri="{BB962C8B-B14F-4D97-AF65-F5344CB8AC3E}">
        <p14:creationId xmlns:p14="http://schemas.microsoft.com/office/powerpoint/2010/main" val="3188932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- 2</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lstStyle/>
          <a:p>
            <a:r>
              <a:rPr lang="sl-SI" dirty="0"/>
              <a:t>analiza obvladovanja tveganj, vključno z določitvijo sprejemljive ravni tveganja in opisano uporabljeno metodologijo;</a:t>
            </a:r>
          </a:p>
          <a:p>
            <a:endParaRPr lang="sl-SI" dirty="0"/>
          </a:p>
          <a:p>
            <a:r>
              <a:rPr lang="sl-SI" dirty="0"/>
              <a:t>geopolitična, finančna, pravna, </a:t>
            </a:r>
            <a:r>
              <a:rPr lang="sl-SI" b="1" dirty="0"/>
              <a:t>IT... </a:t>
            </a:r>
            <a:r>
              <a:rPr lang="sl-SI" dirty="0"/>
              <a:t>tveganja</a:t>
            </a:r>
          </a:p>
          <a:p>
            <a:r>
              <a:rPr lang="sl-SI" dirty="0"/>
              <a:t>RACI matrike, register tveganj (pomoč: COBIT5), ocena zrelosti, ... </a:t>
            </a:r>
          </a:p>
          <a:p>
            <a:r>
              <a:rPr lang="sl-SI" dirty="0"/>
              <a:t>ISO 31000: Obvladovanje tveganja</a:t>
            </a:r>
          </a:p>
          <a:p>
            <a:pPr lvl="1"/>
            <a:r>
              <a:rPr lang="sl-SI" dirty="0"/>
              <a:t>biti bolje pripravljen (ni presenečenj)</a:t>
            </a:r>
          </a:p>
          <a:p>
            <a:pPr lvl="1"/>
            <a:endParaRPr lang="sl-SI" dirty="0"/>
          </a:p>
          <a:p>
            <a:endParaRPr lang="sl-SI" dirty="0"/>
          </a:p>
          <a:p>
            <a:endParaRPr lang="sl-SI" dirty="0"/>
          </a:p>
        </p:txBody>
      </p:sp>
    </p:spTree>
    <p:extLst>
      <p:ext uri="{BB962C8B-B14F-4D97-AF65-F5344CB8AC3E}">
        <p14:creationId xmlns:p14="http://schemas.microsoft.com/office/powerpoint/2010/main" val="335363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- 3</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normAutofit fontScale="92500"/>
          </a:bodyPr>
          <a:lstStyle/>
          <a:p>
            <a:r>
              <a:rPr lang="sl-SI" dirty="0"/>
              <a:t>politika in načrt neprekinjenega poslovanja, vključno z oceno vpliva na poslovanje, navedbo postopkov zagotavljanja neprekinjenega poslovanja, določitvijo minimalne ravni poslovanja, upravljanjem varnostnih kopij in določitvijo vlog ter odgovornosti;</a:t>
            </a:r>
          </a:p>
          <a:p>
            <a:endParaRPr lang="sl-SI" dirty="0"/>
          </a:p>
          <a:p>
            <a:pPr lvl="1"/>
            <a:r>
              <a:rPr lang="sl-SI" b="0" i="0" cap="all" dirty="0">
                <a:solidFill>
                  <a:srgbClr val="333333"/>
                </a:solidFill>
                <a:effectLst/>
                <a:latin typeface="BureauVeritas-ExtBdUltraCond"/>
              </a:rPr>
              <a:t>ISO 22301 (</a:t>
            </a:r>
            <a:r>
              <a:rPr lang="sl-SI" b="0" i="0" dirty="0">
                <a:solidFill>
                  <a:srgbClr val="333333"/>
                </a:solidFill>
                <a:effectLst/>
                <a:latin typeface="BureauVeritas-ThinUltraCondensed"/>
              </a:rPr>
              <a:t>sistem vodenja neprekinjenega poslovanja, BCP): načrtovanje, vzpostavitev, izvajanje, delovanje, spremljanje, pregledovanje, vzdrževanje in nenehno izboljševanje dokumentiranega sistema upravljanja za zaščito pred motečimi incidenti, zmanjšanje njihove verjetnosti in zagotovitev okrevanja po njih</a:t>
            </a:r>
          </a:p>
          <a:p>
            <a:pPr lvl="1"/>
            <a:r>
              <a:rPr lang="sl-SI" dirty="0">
                <a:solidFill>
                  <a:srgbClr val="333333"/>
                </a:solidFill>
                <a:latin typeface="BureauVeritas-ThinUltraCondensed"/>
              </a:rPr>
              <a:t>BIA (analiza poslovnih učinkov), RTO/RPO, procesni diagrami, BCP dokumentacija, suhe vaje</a:t>
            </a:r>
            <a:endParaRPr lang="sl-SI" dirty="0"/>
          </a:p>
          <a:p>
            <a:endParaRPr lang="sl-SI" dirty="0"/>
          </a:p>
          <a:p>
            <a:endParaRPr lang="sl-SI" dirty="0"/>
          </a:p>
        </p:txBody>
      </p:sp>
    </p:spTree>
    <p:extLst>
      <p:ext uri="{BB962C8B-B14F-4D97-AF65-F5344CB8AC3E}">
        <p14:creationId xmlns:p14="http://schemas.microsoft.com/office/powerpoint/2010/main" val="17561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- 4</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normAutofit/>
          </a:bodyPr>
          <a:lstStyle/>
          <a:p>
            <a:r>
              <a:rPr lang="sl-SI" dirty="0"/>
              <a:t>načrt obnovitve in ponovne vzpostavitve delovanja omrežnih in informacijskih sistemov, ki jih potrebujejo za svoje delovanje ali opravljanje storitev, vključno z opisom odgovornosti in postopkov za obnovitev delovanja teh sistemov po dogodku, ki povzroči prekinitev njihovega delovanja;</a:t>
            </a:r>
          </a:p>
          <a:p>
            <a:endParaRPr lang="sl-SI" dirty="0"/>
          </a:p>
          <a:p>
            <a:pPr lvl="1"/>
            <a:r>
              <a:rPr lang="sl-SI" dirty="0" err="1">
                <a:solidFill>
                  <a:srgbClr val="333333"/>
                </a:solidFill>
                <a:latin typeface="BureauVeritas-ExtBdUltraCond"/>
              </a:rPr>
              <a:t>Disaster</a:t>
            </a:r>
            <a:r>
              <a:rPr lang="sl-SI" dirty="0">
                <a:solidFill>
                  <a:srgbClr val="333333"/>
                </a:solidFill>
                <a:latin typeface="BureauVeritas-ExtBdUltraCond"/>
              </a:rPr>
              <a:t> </a:t>
            </a:r>
            <a:r>
              <a:rPr lang="sl-SI" dirty="0" err="1">
                <a:solidFill>
                  <a:srgbClr val="333333"/>
                </a:solidFill>
                <a:latin typeface="BureauVeritas-ExtBdUltraCond"/>
              </a:rPr>
              <a:t>recovery</a:t>
            </a:r>
            <a:r>
              <a:rPr lang="sl-SI" dirty="0">
                <a:solidFill>
                  <a:srgbClr val="333333"/>
                </a:solidFill>
                <a:latin typeface="BureauVeritas-ExtBdUltraCond"/>
              </a:rPr>
              <a:t> (DR) načrt – okrevalni načrt, komplement prejšnji točki v kontekstu IKT</a:t>
            </a:r>
          </a:p>
          <a:p>
            <a:pPr lvl="1"/>
            <a:r>
              <a:rPr lang="sl-SI" dirty="0"/>
              <a:t>ISO 27031</a:t>
            </a:r>
          </a:p>
          <a:p>
            <a:endParaRPr lang="sl-SI" dirty="0"/>
          </a:p>
          <a:p>
            <a:endParaRPr lang="sl-SI" dirty="0"/>
          </a:p>
        </p:txBody>
      </p:sp>
    </p:spTree>
    <p:extLst>
      <p:ext uri="{BB962C8B-B14F-4D97-AF65-F5344CB8AC3E}">
        <p14:creationId xmlns:p14="http://schemas.microsoft.com/office/powerpoint/2010/main" val="191816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- 5</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normAutofit/>
          </a:bodyPr>
          <a:lstStyle/>
          <a:p>
            <a:r>
              <a:rPr lang="sl-SI" dirty="0"/>
              <a:t>načrt odzivanja na incidente s protokolom obveščanja pristojnega CSIRT, vključno z opisom sistema za zaznavo in odziv na incidente informacijske varnosti ter opisom vlog in odgovornosti za odzivanje na incidente;</a:t>
            </a:r>
          </a:p>
          <a:p>
            <a:endParaRPr lang="sl-SI" dirty="0"/>
          </a:p>
          <a:p>
            <a:pPr lvl="1"/>
            <a:r>
              <a:rPr lang="sl-SI" dirty="0"/>
              <a:t>ISO 27035: </a:t>
            </a:r>
            <a:r>
              <a:rPr lang="sl-SI" dirty="0" err="1"/>
              <a:t>Information</a:t>
            </a:r>
            <a:r>
              <a:rPr lang="sl-SI" dirty="0"/>
              <a:t> </a:t>
            </a:r>
            <a:r>
              <a:rPr lang="sl-SI" dirty="0" err="1"/>
              <a:t>security</a:t>
            </a:r>
            <a:r>
              <a:rPr lang="sl-SI" dirty="0"/>
              <a:t> incident management</a:t>
            </a:r>
          </a:p>
          <a:p>
            <a:pPr lvl="1"/>
            <a:r>
              <a:rPr lang="sl-SI" dirty="0"/>
              <a:t>Za primere incidentov: RACI matrika, politika, metrike, scenariji za faze DETECT-ANALYSE-CONTAIN-ERADICATE-RECOVER-POST-INCIDENT ANALYSIS-COMMUNICATION</a:t>
            </a:r>
          </a:p>
          <a:p>
            <a:endParaRPr lang="sl-SI" dirty="0"/>
          </a:p>
        </p:txBody>
      </p:sp>
    </p:spTree>
    <p:extLst>
      <p:ext uri="{BB962C8B-B14F-4D97-AF65-F5344CB8AC3E}">
        <p14:creationId xmlns:p14="http://schemas.microsoft.com/office/powerpoint/2010/main" val="397161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- 6</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normAutofit/>
          </a:bodyPr>
          <a:lstStyle/>
          <a:p>
            <a:r>
              <a:rPr lang="sl-SI" dirty="0"/>
              <a:t>načrt varnostnih ukrepov za zagotavljanje celovitosti, avtentičnosti, zaupnosti in razpoložljivosti omrežnih in informacijskih sistemov oziroma za obvladovanje tveganj za kibernetsko varnost, ki upoštevajo </a:t>
            </a:r>
            <a:r>
              <a:rPr lang="sl-SI" b="1" dirty="0"/>
              <a:t>področne posebnosti bistvenega ali pomembnega subjekta</a:t>
            </a:r>
            <a:r>
              <a:rPr lang="sl-SI" dirty="0"/>
              <a:t>;</a:t>
            </a:r>
          </a:p>
          <a:p>
            <a:endParaRPr lang="sl-SI" dirty="0"/>
          </a:p>
          <a:p>
            <a:pPr lvl="1"/>
            <a:r>
              <a:rPr lang="sl-SI" dirty="0"/>
              <a:t>DEFINIRANI V 21. ČLENU ZAKONA</a:t>
            </a:r>
          </a:p>
          <a:p>
            <a:endParaRPr lang="sl-SI" dirty="0"/>
          </a:p>
        </p:txBody>
      </p:sp>
    </p:spTree>
    <p:extLst>
      <p:ext uri="{BB962C8B-B14F-4D97-AF65-F5344CB8AC3E}">
        <p14:creationId xmlns:p14="http://schemas.microsoft.com/office/powerpoint/2010/main" val="3036091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- 7</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normAutofit/>
          </a:bodyPr>
          <a:lstStyle/>
          <a:p>
            <a:r>
              <a:rPr lang="sl-SI" dirty="0"/>
              <a:t>politiko s postopki za oceno učinkovitosti varnostnih ukrepov za obvladovanje tveganj za informacijsko in kibernetsko varnost, vključno z določitvijo kazalnikov učinkovitosti in izvedeno analizo zbranih podatkov.</a:t>
            </a:r>
          </a:p>
          <a:p>
            <a:endParaRPr lang="sl-SI" dirty="0"/>
          </a:p>
          <a:p>
            <a:pPr lvl="1"/>
            <a:r>
              <a:rPr lang="sl-SI" dirty="0"/>
              <a:t>„zanka kakovosti“ – nenehno izboljševanje</a:t>
            </a:r>
          </a:p>
          <a:p>
            <a:pPr lvl="1"/>
            <a:r>
              <a:rPr lang="sl-SI" dirty="0"/>
              <a:t>varnostne metrike (SMART kriteriji - </a:t>
            </a:r>
            <a:r>
              <a:rPr lang="en-US" b="0" i="0" dirty="0">
                <a:solidFill>
                  <a:srgbClr val="040C28"/>
                </a:solidFill>
                <a:effectLst/>
                <a:latin typeface="Google Sans"/>
              </a:rPr>
              <a:t>Specific, Measurable, Achievable, Realistic, and Timely</a:t>
            </a:r>
            <a:r>
              <a:rPr lang="sl-SI" dirty="0"/>
              <a:t>)</a:t>
            </a:r>
          </a:p>
          <a:p>
            <a:endParaRPr lang="sl-SI" dirty="0"/>
          </a:p>
          <a:p>
            <a:endParaRPr lang="sl-SI" dirty="0"/>
          </a:p>
        </p:txBody>
      </p:sp>
    </p:spTree>
    <p:extLst>
      <p:ext uri="{BB962C8B-B14F-4D97-AF65-F5344CB8AC3E}">
        <p14:creationId xmlns:p14="http://schemas.microsoft.com/office/powerpoint/2010/main" val="170525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lstStyle/>
          <a:p>
            <a:pPr marL="0" indent="0">
              <a:buNone/>
            </a:pPr>
            <a:r>
              <a:rPr lang="sl-SI" dirty="0"/>
              <a:t>1. podpora vodstva subjekta pri zagotavljanju informacijske in kibernetske varnosti in vključitvijo področja informacijske in kibernetske varnosti v letni načrt poslovanja oziroma letni program dela;</a:t>
            </a:r>
          </a:p>
          <a:p>
            <a:pPr marL="0" indent="0">
              <a:buNone/>
            </a:pPr>
            <a:endParaRPr lang="sl-SI" dirty="0"/>
          </a:p>
        </p:txBody>
      </p:sp>
    </p:spTree>
    <p:extLst>
      <p:ext uri="{BB962C8B-B14F-4D97-AF65-F5344CB8AC3E}">
        <p14:creationId xmlns:p14="http://schemas.microsoft.com/office/powerpoint/2010/main" val="162904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7E0FF42-1D4F-4DBB-E58E-347934AAB01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sl-SI" sz="4600" dirty="0"/>
              <a:t>Benchmark – IT Security (2023)</a:t>
            </a:r>
            <a:endParaRPr lang="en-US" sz="46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značba mesta vsebine 5">
            <a:extLst>
              <a:ext uri="{FF2B5EF4-FFF2-40B4-BE49-F238E27FC236}">
                <a16:creationId xmlns:a16="http://schemas.microsoft.com/office/drawing/2014/main" id="{976DCFBD-2FBE-C576-ACD9-60D449A163BB}"/>
              </a:ext>
            </a:extLst>
          </p:cNvPr>
          <p:cNvPicPr>
            <a:picLocks noGrp="1" noChangeAspect="1"/>
          </p:cNvPicPr>
          <p:nvPr>
            <p:ph sz="half" idx="2"/>
          </p:nvPr>
        </p:nvPicPr>
        <p:blipFill>
          <a:blip r:embed="rId3"/>
          <a:stretch>
            <a:fillRect/>
          </a:stretch>
        </p:blipFill>
        <p:spPr>
          <a:xfrm>
            <a:off x="675410" y="2356030"/>
            <a:ext cx="4653248" cy="3004177"/>
          </a:xfrm>
        </p:spPr>
      </p:pic>
      <p:pic>
        <p:nvPicPr>
          <p:cNvPr id="11" name="Slika 10">
            <a:extLst>
              <a:ext uri="{FF2B5EF4-FFF2-40B4-BE49-F238E27FC236}">
                <a16:creationId xmlns:a16="http://schemas.microsoft.com/office/drawing/2014/main" id="{975C511F-00E2-C486-A018-2D690213F6E6}"/>
              </a:ext>
            </a:extLst>
          </p:cNvPr>
          <p:cNvPicPr>
            <a:picLocks noChangeAspect="1"/>
          </p:cNvPicPr>
          <p:nvPr/>
        </p:nvPicPr>
        <p:blipFill>
          <a:blip r:embed="rId4"/>
          <a:stretch>
            <a:fillRect/>
          </a:stretch>
        </p:blipFill>
        <p:spPr>
          <a:xfrm>
            <a:off x="5328658" y="1928699"/>
            <a:ext cx="6096851" cy="4134427"/>
          </a:xfrm>
          <a:prstGeom prst="rect">
            <a:avLst/>
          </a:prstGeom>
        </p:spPr>
      </p:pic>
    </p:spTree>
    <p:extLst>
      <p:ext uri="{BB962C8B-B14F-4D97-AF65-F5344CB8AC3E}">
        <p14:creationId xmlns:p14="http://schemas.microsoft.com/office/powerpoint/2010/main" val="415084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EFF02F-228F-82B6-A569-A41E59A647BC}"/>
              </a:ext>
            </a:extLst>
          </p:cNvPr>
          <p:cNvSpPr>
            <a:spLocks noGrp="1"/>
          </p:cNvSpPr>
          <p:nvPr>
            <p:ph type="title"/>
          </p:nvPr>
        </p:nvSpPr>
        <p:spPr/>
        <p:txBody>
          <a:bodyPr/>
          <a:lstStyle/>
          <a:p>
            <a:r>
              <a:rPr lang="sl-SI" dirty="0"/>
              <a:t>Razdelitev po vrstah in opravilih</a:t>
            </a:r>
          </a:p>
        </p:txBody>
      </p:sp>
      <p:pic>
        <p:nvPicPr>
          <p:cNvPr id="6" name="Označba mesta vsebine 5">
            <a:extLst>
              <a:ext uri="{FF2B5EF4-FFF2-40B4-BE49-F238E27FC236}">
                <a16:creationId xmlns:a16="http://schemas.microsoft.com/office/drawing/2014/main" id="{1A8C07E2-7739-D08D-6B4D-AFDB6623CD00}"/>
              </a:ext>
            </a:extLst>
          </p:cNvPr>
          <p:cNvPicPr>
            <a:picLocks noGrp="1" noChangeAspect="1"/>
          </p:cNvPicPr>
          <p:nvPr>
            <p:ph sz="half" idx="1"/>
          </p:nvPr>
        </p:nvPicPr>
        <p:blipFill>
          <a:blip r:embed="rId2"/>
          <a:stretch>
            <a:fillRect/>
          </a:stretch>
        </p:blipFill>
        <p:spPr>
          <a:xfrm>
            <a:off x="838200" y="2178600"/>
            <a:ext cx="5181600" cy="3645388"/>
          </a:xfrm>
        </p:spPr>
      </p:pic>
      <p:pic>
        <p:nvPicPr>
          <p:cNvPr id="8" name="Označba mesta vsebine 7">
            <a:extLst>
              <a:ext uri="{FF2B5EF4-FFF2-40B4-BE49-F238E27FC236}">
                <a16:creationId xmlns:a16="http://schemas.microsoft.com/office/drawing/2014/main" id="{2859D24A-F934-7CAB-F626-9F310D4CB46F}"/>
              </a:ext>
            </a:extLst>
          </p:cNvPr>
          <p:cNvPicPr>
            <a:picLocks noGrp="1" noChangeAspect="1"/>
          </p:cNvPicPr>
          <p:nvPr>
            <p:ph sz="half" idx="2"/>
          </p:nvPr>
        </p:nvPicPr>
        <p:blipFill>
          <a:blip r:embed="rId3"/>
          <a:stretch>
            <a:fillRect/>
          </a:stretch>
        </p:blipFill>
        <p:spPr>
          <a:xfrm>
            <a:off x="6172200" y="2223455"/>
            <a:ext cx="5181600" cy="3555678"/>
          </a:xfrm>
        </p:spPr>
      </p:pic>
    </p:spTree>
    <p:extLst>
      <p:ext uri="{BB962C8B-B14F-4D97-AF65-F5344CB8AC3E}">
        <p14:creationId xmlns:p14="http://schemas.microsoft.com/office/powerpoint/2010/main" val="171304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E9F002-FD41-B35E-EBB7-958CE95A89F7}"/>
              </a:ext>
            </a:extLst>
          </p:cNvPr>
          <p:cNvSpPr>
            <a:spLocks noGrp="1"/>
          </p:cNvSpPr>
          <p:nvPr>
            <p:ph type="title"/>
          </p:nvPr>
        </p:nvSpPr>
        <p:spPr/>
        <p:txBody>
          <a:bodyPr/>
          <a:lstStyle/>
          <a:p>
            <a:r>
              <a:rPr lang="sl-SI" dirty="0"/>
              <a:t>Koliko ljudi/denarja pa je v IT-področju?</a:t>
            </a:r>
          </a:p>
        </p:txBody>
      </p:sp>
      <p:pic>
        <p:nvPicPr>
          <p:cNvPr id="10" name="Označba mesta vsebine 9">
            <a:extLst>
              <a:ext uri="{FF2B5EF4-FFF2-40B4-BE49-F238E27FC236}">
                <a16:creationId xmlns:a16="http://schemas.microsoft.com/office/drawing/2014/main" id="{07A3508D-D7CC-3C34-F65D-0621883EF5BF}"/>
              </a:ext>
            </a:extLst>
          </p:cNvPr>
          <p:cNvPicPr>
            <a:picLocks noGrp="1" noChangeAspect="1"/>
          </p:cNvPicPr>
          <p:nvPr>
            <p:ph sz="half" idx="1"/>
          </p:nvPr>
        </p:nvPicPr>
        <p:blipFill>
          <a:blip r:embed="rId2"/>
          <a:stretch>
            <a:fillRect/>
          </a:stretch>
        </p:blipFill>
        <p:spPr>
          <a:xfrm>
            <a:off x="2411361" y="1995882"/>
            <a:ext cx="6526161" cy="3592940"/>
          </a:xfrm>
          <a:prstGeom prst="rect">
            <a:avLst/>
          </a:prstGeom>
        </p:spPr>
      </p:pic>
    </p:spTree>
    <p:extLst>
      <p:ext uri="{BB962C8B-B14F-4D97-AF65-F5344CB8AC3E}">
        <p14:creationId xmlns:p14="http://schemas.microsoft.com/office/powerpoint/2010/main" val="38342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4903BD1-59BA-BE20-5C6D-2BBA0DFFFB1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sl-SI" sz="5400" dirty="0"/>
              <a:t>Kaj bo predstavljeno?</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vsebine 3">
            <a:extLst>
              <a:ext uri="{FF2B5EF4-FFF2-40B4-BE49-F238E27FC236}">
                <a16:creationId xmlns:a16="http://schemas.microsoft.com/office/drawing/2014/main" id="{1B0ADC2B-A19B-C9BB-313A-4F64CD97B46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2493" y="2071316"/>
            <a:ext cx="6713552" cy="4119172"/>
          </a:xfrm>
        </p:spPr>
        <p:txBody>
          <a:bodyPr>
            <a:normAutofit/>
          </a:bodyPr>
          <a:lstStyle/>
          <a:p>
            <a:pPr marL="0" indent="0">
              <a:spcBef>
                <a:spcPts val="2500"/>
              </a:spcBef>
              <a:buNone/>
            </a:pPr>
            <a:r>
              <a:rPr lang="sl-SI" b="1" dirty="0"/>
              <a:t>Pregled </a:t>
            </a:r>
            <a:r>
              <a:rPr lang="en-US" b="1" dirty="0"/>
              <a:t>NIS-2 </a:t>
            </a:r>
            <a:r>
              <a:rPr lang="sl-SI" b="1" dirty="0"/>
              <a:t>d</a:t>
            </a:r>
            <a:r>
              <a:rPr lang="en-US" b="1" dirty="0"/>
              <a:t>ire</a:t>
            </a:r>
            <a:r>
              <a:rPr lang="sl-SI" b="1" dirty="0"/>
              <a:t>k</a:t>
            </a:r>
            <a:r>
              <a:rPr lang="en-US" b="1" dirty="0" err="1"/>
              <a:t>tive</a:t>
            </a:r>
            <a:endParaRPr lang="en-US" b="1" dirty="0"/>
          </a:p>
          <a:p>
            <a:pPr marL="0" indent="0">
              <a:spcBef>
                <a:spcPts val="2500"/>
              </a:spcBef>
              <a:buNone/>
            </a:pPr>
            <a:r>
              <a:rPr lang="sl-SI" b="1" dirty="0"/>
              <a:t>Ključna določila direktive</a:t>
            </a:r>
            <a:endParaRPr lang="en-US" b="1" dirty="0"/>
          </a:p>
          <a:p>
            <a:pPr marL="0" indent="0">
              <a:spcBef>
                <a:spcPts val="2500"/>
              </a:spcBef>
              <a:buNone/>
            </a:pPr>
            <a:r>
              <a:rPr lang="sl-SI" b="1" dirty="0"/>
              <a:t>Priprava na izvrševanje direktive na podlagi slovenskega zakona (v pripravi)</a:t>
            </a:r>
            <a:endParaRPr lang="en-US" b="1" dirty="0"/>
          </a:p>
          <a:p>
            <a:pPr marL="0" lvl="1" indent="0">
              <a:buNone/>
            </a:pPr>
            <a:endParaRPr lang="sl-SI" sz="2800" dirty="0"/>
          </a:p>
          <a:p>
            <a:pPr marL="0" lvl="1" indent="0">
              <a:buNone/>
            </a:pPr>
            <a:r>
              <a:rPr lang="sl-SI" sz="2800" b="1" dirty="0"/>
              <a:t>Priporočila in zaključek</a:t>
            </a:r>
            <a:endParaRPr lang="en-US" sz="2800" b="1" dirty="0"/>
          </a:p>
        </p:txBody>
      </p:sp>
      <p:pic>
        <p:nvPicPr>
          <p:cNvPr id="5" name="Označba mesta vsebine 4" descr="Security systems for Business">
            <a:extLst>
              <a:ext uri="{FF2B5EF4-FFF2-40B4-BE49-F238E27FC236}">
                <a16:creationId xmlns:a16="http://schemas.microsoft.com/office/drawing/2014/main" id="{C3255EF7-3EB4-4EBB-A224-01D717727CF2}"/>
              </a:ext>
            </a:extLst>
          </p:cNvPr>
          <p:cNvPicPr>
            <a:picLocks noGrp="1" noChangeAspect="1"/>
          </p:cNvPicPr>
          <p:nvPr>
            <p:ph sz="half" idx="1"/>
          </p:nvPr>
        </p:nvPicPr>
        <p:blipFill rotWithShape="1">
          <a:blip r:embed="rId3"/>
          <a:srcRect r="35784" b="2"/>
          <a:stretch/>
        </p:blipFill>
        <p:spPr>
          <a:xfrm>
            <a:off x="7675658" y="2093976"/>
            <a:ext cx="3941064" cy="4096512"/>
          </a:xfrm>
          <a:prstGeom prst="rect">
            <a:avLst/>
          </a:prstGeom>
        </p:spPr>
      </p:pic>
    </p:spTree>
    <p:extLst>
      <p:ext uri="{BB962C8B-B14F-4D97-AF65-F5344CB8AC3E}">
        <p14:creationId xmlns:p14="http://schemas.microsoft.com/office/powerpoint/2010/main" val="607409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lstStyle/>
          <a:p>
            <a:pPr marL="0" indent="0">
              <a:buNone/>
            </a:pPr>
            <a:r>
              <a:rPr lang="sl-SI" dirty="0"/>
              <a:t>2. zagotavljanje integritete kadrov v povezavi z informacijsko varnostjo pred zaposlitvijo, med zaposlitvijo in ob prenehanju ali spremembi zaposlitve;</a:t>
            </a:r>
          </a:p>
          <a:p>
            <a:pPr marL="0" indent="0">
              <a:buNone/>
            </a:pPr>
            <a:endParaRPr lang="sl-SI" dirty="0"/>
          </a:p>
          <a:p>
            <a:r>
              <a:rPr lang="sl-SI" dirty="0"/>
              <a:t>varnostna preverjanja, preverjanja sposobnosti </a:t>
            </a:r>
          </a:p>
          <a:p>
            <a:r>
              <a:rPr lang="sl-SI" dirty="0"/>
              <a:t>on-</a:t>
            </a:r>
            <a:r>
              <a:rPr lang="sl-SI" dirty="0" err="1"/>
              <a:t>boarding</a:t>
            </a:r>
            <a:r>
              <a:rPr lang="sl-SI" dirty="0"/>
              <a:t>, </a:t>
            </a:r>
            <a:r>
              <a:rPr lang="sl-SI" dirty="0" err="1"/>
              <a:t>off</a:t>
            </a:r>
            <a:r>
              <a:rPr lang="sl-SI" dirty="0"/>
              <a:t>-</a:t>
            </a:r>
            <a:r>
              <a:rPr lang="sl-SI" dirty="0" err="1"/>
              <a:t>boarding</a:t>
            </a:r>
            <a:r>
              <a:rPr lang="sl-SI" dirty="0"/>
              <a:t> – prenos znanja, primopredaja</a:t>
            </a:r>
          </a:p>
          <a:p>
            <a:r>
              <a:rPr lang="sl-SI" dirty="0"/>
              <a:t>definirani postopki v primeru disciplinskega ukrepa</a:t>
            </a:r>
          </a:p>
        </p:txBody>
      </p:sp>
    </p:spTree>
    <p:extLst>
      <p:ext uri="{BB962C8B-B14F-4D97-AF65-F5344CB8AC3E}">
        <p14:creationId xmlns:p14="http://schemas.microsoft.com/office/powerpoint/2010/main" val="222818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3. osnovne prakse kibernetske higiene in usposabljanje na področju informacijske in kibernetske varnosti;</a:t>
            </a:r>
          </a:p>
          <a:p>
            <a:pPr marL="0" indent="0">
              <a:buNone/>
            </a:pPr>
            <a:endParaRPr lang="sl-SI" dirty="0"/>
          </a:p>
          <a:p>
            <a:r>
              <a:rPr lang="sl-SI" dirty="0"/>
              <a:t>gesla</a:t>
            </a:r>
          </a:p>
          <a:p>
            <a:r>
              <a:rPr lang="sl-SI" dirty="0"/>
              <a:t>najnižje pravice (</a:t>
            </a:r>
            <a:r>
              <a:rPr lang="sl-SI" dirty="0" err="1"/>
              <a:t>least</a:t>
            </a:r>
            <a:r>
              <a:rPr lang="sl-SI" dirty="0"/>
              <a:t> </a:t>
            </a:r>
            <a:r>
              <a:rPr lang="sl-SI" dirty="0" err="1"/>
              <a:t>privilege</a:t>
            </a:r>
            <a:r>
              <a:rPr lang="sl-SI" dirty="0"/>
              <a:t>)</a:t>
            </a:r>
          </a:p>
          <a:p>
            <a:r>
              <a:rPr lang="sl-SI" dirty="0" err="1"/>
              <a:t>priviligirani</a:t>
            </a:r>
            <a:r>
              <a:rPr lang="sl-SI" dirty="0"/>
              <a:t> dostopi</a:t>
            </a:r>
          </a:p>
          <a:p>
            <a:r>
              <a:rPr lang="sl-SI" dirty="0"/>
              <a:t>upravljanje in zaščita končnih naprav</a:t>
            </a:r>
          </a:p>
          <a:p>
            <a:r>
              <a:rPr lang="sl-SI" dirty="0"/>
              <a:t>redna usposabljanja in informiranja</a:t>
            </a:r>
          </a:p>
          <a:p>
            <a:pPr marL="0" indent="0">
              <a:buNone/>
            </a:pPr>
            <a:endParaRPr lang="sl-SI" dirty="0"/>
          </a:p>
          <a:p>
            <a:endParaRPr lang="sl-SI" dirty="0"/>
          </a:p>
        </p:txBody>
      </p:sp>
    </p:spTree>
    <p:extLst>
      <p:ext uri="{BB962C8B-B14F-4D97-AF65-F5344CB8AC3E}">
        <p14:creationId xmlns:p14="http://schemas.microsoft.com/office/powerpoint/2010/main" val="296550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lstStyle/>
          <a:p>
            <a:pPr marL="0" indent="0">
              <a:buNone/>
            </a:pPr>
            <a:r>
              <a:rPr lang="sl-SI" dirty="0"/>
              <a:t>4. varnost človeških virov, preverjanje identitete uporabnikov, zagotavljanje ravni dostopnosti informacij in upravljanje pooblastil za dostop;</a:t>
            </a:r>
          </a:p>
          <a:p>
            <a:pPr marL="0" indent="0">
              <a:buNone/>
            </a:pPr>
            <a:endParaRPr lang="sl-SI" dirty="0"/>
          </a:p>
          <a:p>
            <a:pPr marL="0" indent="0">
              <a:buNone/>
            </a:pPr>
            <a:r>
              <a:rPr lang="sl-SI" dirty="0"/>
              <a:t>- IDM na Univerzi v Mariboru: 10+ let</a:t>
            </a:r>
          </a:p>
          <a:p>
            <a:pPr lvl="1"/>
            <a:r>
              <a:rPr lang="sl-SI" dirty="0"/>
              <a:t>popolna avtomatizacija dodeljevanja uporabniških identitet</a:t>
            </a:r>
          </a:p>
          <a:p>
            <a:pPr lvl="1"/>
            <a:r>
              <a:rPr lang="sl-SI" dirty="0"/>
              <a:t>skrbniki brez dovoljenja do spreminjanja podatkov v imeniku (AD)</a:t>
            </a:r>
          </a:p>
        </p:txBody>
      </p:sp>
    </p:spTree>
    <p:extLst>
      <p:ext uri="{BB962C8B-B14F-4D97-AF65-F5344CB8AC3E}">
        <p14:creationId xmlns:p14="http://schemas.microsoft.com/office/powerpoint/2010/main" val="187938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lstStyle/>
          <a:p>
            <a:pPr marL="0" indent="0">
              <a:buNone/>
            </a:pPr>
            <a:r>
              <a:rPr lang="sl-SI" dirty="0"/>
              <a:t>5. izvajanje in upravljanje varnostnih kopij podatkov;</a:t>
            </a:r>
          </a:p>
          <a:p>
            <a:pPr>
              <a:buFontTx/>
              <a:buChar char="-"/>
            </a:pPr>
            <a:endParaRPr lang="sl-SI" dirty="0"/>
          </a:p>
          <a:p>
            <a:pPr>
              <a:buFontTx/>
              <a:buChar char="-"/>
            </a:pPr>
            <a:r>
              <a:rPr lang="sl-SI" dirty="0"/>
              <a:t>politika izvajanja varnostnih kopij</a:t>
            </a:r>
          </a:p>
          <a:p>
            <a:pPr>
              <a:buFontTx/>
              <a:buChar char="-"/>
            </a:pPr>
            <a:r>
              <a:rPr lang="sl-SI" dirty="0"/>
              <a:t>pravilo 3-2-1 še vedno velja</a:t>
            </a:r>
          </a:p>
          <a:p>
            <a:pPr>
              <a:buFontTx/>
              <a:buChar char="-"/>
            </a:pPr>
            <a:r>
              <a:rPr lang="sl-SI" dirty="0"/>
              <a:t>preizkusi povrnitve!</a:t>
            </a:r>
          </a:p>
          <a:p>
            <a:pPr>
              <a:buFontTx/>
              <a:buChar char="-"/>
            </a:pPr>
            <a:endParaRPr lang="sl-SI" dirty="0"/>
          </a:p>
        </p:txBody>
      </p:sp>
    </p:spTree>
    <p:extLst>
      <p:ext uri="{BB962C8B-B14F-4D97-AF65-F5344CB8AC3E}">
        <p14:creationId xmlns:p14="http://schemas.microsoft.com/office/powerpoint/2010/main" val="226005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6. zagotavljanje in ohranjanje dnevniških zapisov o delovanju omrežnih in informacijskih sistemov, ki jih uporabljajo za svoje delovanje ali opravljanje storitev, </a:t>
            </a:r>
            <a:r>
              <a:rPr lang="sl-SI" sz="1200" dirty="0"/>
              <a:t>njihovih uporabnikov in administratorjev za obdobje najmanj šestih mesecev, lahko pa tudi za daljše obdobje, kadar iz analize obvladovanja tveganj in ocene sprejemljive ravni tveganj izhaja, da bi bilo tveganja ustrezno obvladovati z daljšo hrambo dnevniških zapisov. Ohranjanje dnevniških zapisov se zagotavlja primarno na ozemlju Republike Slovenije, sekundarno pa se lahko zagotavlja na ozemlju Evropske unije, razen subjektov s področja digitalne infrastrukture, bančništva in infrastrukture finančnega trga, kateri lahko ohranjanje dnevniških zapisov v celoti zagotavlja na ozemlju Evropske unije;</a:t>
            </a:r>
          </a:p>
          <a:p>
            <a:pPr marL="0" indent="0">
              <a:buNone/>
            </a:pPr>
            <a:endParaRPr lang="sl-SI" sz="1200" dirty="0"/>
          </a:p>
          <a:p>
            <a:pPr>
              <a:buFontTx/>
              <a:buChar char="-"/>
            </a:pPr>
            <a:r>
              <a:rPr lang="sl-SI" dirty="0"/>
              <a:t>„Log and Event Management“ (SIEM) – kontrole v ISO 27000</a:t>
            </a:r>
          </a:p>
          <a:p>
            <a:pPr>
              <a:buFontTx/>
              <a:buChar char="-"/>
            </a:pPr>
            <a:endParaRPr lang="sl-SI" dirty="0"/>
          </a:p>
        </p:txBody>
      </p:sp>
    </p:spTree>
    <p:extLst>
      <p:ext uri="{BB962C8B-B14F-4D97-AF65-F5344CB8AC3E}">
        <p14:creationId xmlns:p14="http://schemas.microsoft.com/office/powerpoint/2010/main" val="107243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7. upravljanje omrežnih in informacijskih sistemov, ki jih uporabljajo za svoje delovanje ali opravljanje storitev z določitvijo ustrezne odgovornosti za njihovo zaščito;</a:t>
            </a:r>
          </a:p>
          <a:p>
            <a:pPr marL="0" indent="0">
              <a:buNone/>
            </a:pPr>
            <a:endParaRPr lang="sl-SI" dirty="0"/>
          </a:p>
          <a:p>
            <a:pPr>
              <a:buFontTx/>
              <a:buChar char="-"/>
            </a:pPr>
            <a:r>
              <a:rPr lang="sl-SI" dirty="0"/>
              <a:t>običajno ločeni področji:</a:t>
            </a:r>
          </a:p>
          <a:p>
            <a:pPr lvl="1">
              <a:buFontTx/>
              <a:buChar char="-"/>
            </a:pPr>
            <a:r>
              <a:rPr lang="sl-SI" dirty="0"/>
              <a:t>varnost omrežij (segmentacija, …)</a:t>
            </a:r>
          </a:p>
          <a:p>
            <a:pPr lvl="1">
              <a:buFontTx/>
              <a:buChar char="-"/>
            </a:pPr>
            <a:r>
              <a:rPr lang="sl-SI" dirty="0"/>
              <a:t>varnost aplikacij (SSDLC, ločitev okolij, testiranje, OWASP)</a:t>
            </a:r>
          </a:p>
          <a:p>
            <a:pPr marL="0" indent="0">
              <a:buNone/>
            </a:pPr>
            <a:r>
              <a:rPr lang="sl-SI" dirty="0"/>
              <a:t>- RACI matrika, ločitev vlog in nalog lastnika ter skrbnika teh sistemov</a:t>
            </a:r>
          </a:p>
        </p:txBody>
      </p:sp>
    </p:spTree>
    <p:extLst>
      <p:ext uri="{BB962C8B-B14F-4D97-AF65-F5344CB8AC3E}">
        <p14:creationId xmlns:p14="http://schemas.microsoft.com/office/powerpoint/2010/main" val="3232082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8. politike in postopke v zvezi z uporabo kriptografije in po potrebi šifriranjem;</a:t>
            </a:r>
          </a:p>
          <a:p>
            <a:pPr marL="0" indent="0">
              <a:buNone/>
            </a:pPr>
            <a:endParaRPr lang="sl-SI" dirty="0"/>
          </a:p>
          <a:p>
            <a:pPr marL="0" indent="0">
              <a:buNone/>
            </a:pPr>
            <a:r>
              <a:rPr lang="sl-SI" dirty="0"/>
              <a:t>- npr. upravljanje ključev, preklic kvalificiranih potrdil za zaposlene</a:t>
            </a:r>
          </a:p>
          <a:p>
            <a:pPr marL="0" indent="0">
              <a:buNone/>
            </a:pPr>
            <a:endParaRPr lang="sl-SI" dirty="0"/>
          </a:p>
          <a:p>
            <a:pPr marL="0" indent="0">
              <a:buNone/>
            </a:pPr>
            <a:r>
              <a:rPr lang="pl-PL" dirty="0"/>
              <a:t>9. upravljanje prometa in komunikacij;</a:t>
            </a:r>
            <a:endParaRPr lang="sl-SI" dirty="0"/>
          </a:p>
          <a:p>
            <a:pPr marL="0" indent="0">
              <a:buNone/>
            </a:pPr>
            <a:endParaRPr lang="sl-SI" dirty="0"/>
          </a:p>
          <a:p>
            <a:pPr marL="0" indent="0">
              <a:buNone/>
            </a:pPr>
            <a:r>
              <a:rPr lang="sl-SI" dirty="0"/>
              <a:t>- zanesljivost / robustnost / </a:t>
            </a:r>
            <a:r>
              <a:rPr lang="sl-SI" dirty="0" err="1"/>
              <a:t>skalabilnost</a:t>
            </a:r>
            <a:r>
              <a:rPr lang="sl-SI" dirty="0"/>
              <a:t> / kapaciteta; monitoring</a:t>
            </a:r>
          </a:p>
          <a:p>
            <a:pPr marL="0" indent="0">
              <a:buNone/>
            </a:pPr>
            <a:endParaRPr lang="sl-SI" dirty="0"/>
          </a:p>
        </p:txBody>
      </p:sp>
    </p:spTree>
    <p:extLst>
      <p:ext uri="{BB962C8B-B14F-4D97-AF65-F5344CB8AC3E}">
        <p14:creationId xmlns:p14="http://schemas.microsoft.com/office/powerpoint/2010/main" val="239284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10. varnost dobavne verige z določitvijo ustreznih minimalnih zahtev povezanih s kibernetsko varnostjo za ključne dobavitelje ali ponudnike storitev, ki se nanašajo na odnose med posameznim subjektom in njegovimi neposrednimi dobavitelji ali ponudniki storitev;</a:t>
            </a:r>
          </a:p>
          <a:p>
            <a:pPr marL="0" indent="0">
              <a:buNone/>
            </a:pPr>
            <a:endParaRPr lang="sl-SI" sz="1200" dirty="0"/>
          </a:p>
          <a:p>
            <a:pPr>
              <a:buFontTx/>
              <a:buChar char="-"/>
            </a:pPr>
            <a:r>
              <a:rPr lang="sl-SI" dirty="0"/>
              <a:t>(</a:t>
            </a:r>
            <a:r>
              <a:rPr lang="sl-SI" dirty="0" err="1"/>
              <a:t>Vendor</a:t>
            </a:r>
            <a:r>
              <a:rPr lang="sl-SI" dirty="0"/>
              <a:t> Risk management)</a:t>
            </a:r>
          </a:p>
          <a:p>
            <a:pPr>
              <a:buFontTx/>
              <a:buChar char="-"/>
            </a:pPr>
            <a:r>
              <a:rPr lang="sl-SI" dirty="0"/>
              <a:t>Primer 2023: Poljske železnice (Newag SA)</a:t>
            </a:r>
          </a:p>
          <a:p>
            <a:pPr>
              <a:buFontTx/>
              <a:buChar char="-"/>
            </a:pPr>
            <a:endParaRPr lang="sl-SI" dirty="0"/>
          </a:p>
        </p:txBody>
      </p:sp>
    </p:spTree>
    <p:extLst>
      <p:ext uri="{BB962C8B-B14F-4D97-AF65-F5344CB8AC3E}">
        <p14:creationId xmlns:p14="http://schemas.microsoft.com/office/powerpoint/2010/main" val="237399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fontScale="92500" lnSpcReduction="10000"/>
          </a:bodyPr>
          <a:lstStyle/>
          <a:p>
            <a:pPr marL="0" indent="0">
              <a:buNone/>
            </a:pPr>
            <a:r>
              <a:rPr lang="sl-SI" dirty="0"/>
              <a:t>11. fizično in tehnično varovanje prostorov in dostopov do prostorov, kjer so ključni deli omrežnih in informacijskih sistemov, ki jih uporabljajo za svoje delovanje ali opravljanje storitev;</a:t>
            </a:r>
          </a:p>
          <a:p>
            <a:pPr marL="0" indent="0">
              <a:buNone/>
            </a:pPr>
            <a:endParaRPr lang="sl-SI" dirty="0"/>
          </a:p>
          <a:p>
            <a:pPr marL="0" indent="0">
              <a:buNone/>
            </a:pPr>
            <a:r>
              <a:rPr lang="sl-SI" dirty="0"/>
              <a:t>	- varnostne kamere – GDPR !</a:t>
            </a:r>
          </a:p>
          <a:p>
            <a:pPr marL="0" indent="0">
              <a:buNone/>
            </a:pPr>
            <a:endParaRPr lang="sl-SI" dirty="0"/>
          </a:p>
          <a:p>
            <a:pPr marL="0" indent="0">
              <a:buNone/>
            </a:pPr>
            <a:r>
              <a:rPr lang="sl-SI" dirty="0"/>
              <a:t>12. varnostni mehanizmi v posamezni aplikativni programski opremi za izvajanje dejavnosti, vključno z varnostjo pri pridobivanju, razvoju in vzdrževanju omrežnih in informacijskih sistemov ter obravnavanjem in razkrivanjem ranljivosti;</a:t>
            </a:r>
          </a:p>
          <a:p>
            <a:pPr marL="0" indent="0">
              <a:buNone/>
            </a:pPr>
            <a:r>
              <a:rPr lang="sl-SI" dirty="0"/>
              <a:t>- ISO 29147, ISO 30111, ISO TR 5895:2022</a:t>
            </a:r>
          </a:p>
          <a:p>
            <a:pPr>
              <a:buFontTx/>
              <a:buChar char="-"/>
            </a:pPr>
            <a:endParaRPr lang="sl-SI" dirty="0"/>
          </a:p>
        </p:txBody>
      </p:sp>
    </p:spTree>
    <p:extLst>
      <p:ext uri="{BB962C8B-B14F-4D97-AF65-F5344CB8AC3E}">
        <p14:creationId xmlns:p14="http://schemas.microsoft.com/office/powerpoint/2010/main" val="337084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13. uporabo večfaktorske avtentikacije ali rešitev neprekinjene avtentikacije, kadar je to potrebno zaradi obvladovanja tveganj za kibernetsko varnost</a:t>
            </a:r>
          </a:p>
          <a:p>
            <a:pPr marL="0" indent="0">
              <a:buNone/>
            </a:pPr>
            <a:endParaRPr lang="sl-SI" dirty="0"/>
          </a:p>
          <a:p>
            <a:pPr marL="0" indent="0">
              <a:buNone/>
            </a:pPr>
            <a:r>
              <a:rPr lang="sl-SI" dirty="0"/>
              <a:t>- MFA (2FA), SSO</a:t>
            </a:r>
          </a:p>
        </p:txBody>
      </p:sp>
    </p:spTree>
    <p:extLst>
      <p:ext uri="{BB962C8B-B14F-4D97-AF65-F5344CB8AC3E}">
        <p14:creationId xmlns:p14="http://schemas.microsoft.com/office/powerpoint/2010/main" val="166668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3A14B1-BDA4-98A2-02F6-C07D4EDE122D}"/>
              </a:ext>
            </a:extLst>
          </p:cNvPr>
          <p:cNvSpPr>
            <a:spLocks noGrp="1"/>
          </p:cNvSpPr>
          <p:nvPr>
            <p:ph type="title"/>
          </p:nvPr>
        </p:nvSpPr>
        <p:spPr>
          <a:xfrm>
            <a:off x="838200" y="365125"/>
            <a:ext cx="10515600" cy="1906127"/>
          </a:xfrm>
        </p:spPr>
        <p:txBody>
          <a:bodyPr>
            <a:normAutofit/>
          </a:bodyPr>
          <a:lstStyle/>
          <a:p>
            <a:r>
              <a:rPr lang="sl-SI" dirty="0"/>
              <a:t>VIDEO: Back to </a:t>
            </a:r>
            <a:r>
              <a:rPr lang="sl-SI" dirty="0" err="1"/>
              <a:t>school</a:t>
            </a:r>
            <a:br>
              <a:rPr lang="sl-SI" dirty="0"/>
            </a:br>
            <a:br>
              <a:rPr lang="sl-SI" dirty="0"/>
            </a:br>
            <a:r>
              <a:rPr lang="sl-SI" dirty="0"/>
              <a:t>(Inverzni ZERO-TRUST princip)</a:t>
            </a:r>
          </a:p>
        </p:txBody>
      </p:sp>
    </p:spTree>
    <p:extLst>
      <p:ext uri="{BB962C8B-B14F-4D97-AF65-F5344CB8AC3E}">
        <p14:creationId xmlns:p14="http://schemas.microsoft.com/office/powerpoint/2010/main" val="400923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14. upravljanje in preprečevanje izrab tehničnih ranljivosti;</a:t>
            </a:r>
          </a:p>
          <a:p>
            <a:pPr marL="0" indent="0">
              <a:buNone/>
            </a:pPr>
            <a:endParaRPr lang="sl-SI" dirty="0"/>
          </a:p>
          <a:p>
            <a:pPr>
              <a:buFontTx/>
              <a:buChar char="-"/>
            </a:pPr>
            <a:r>
              <a:rPr lang="sl-SI" dirty="0"/>
              <a:t>Nejasna ločnica med 12. in 14. ukrepom</a:t>
            </a:r>
          </a:p>
          <a:p>
            <a:pPr>
              <a:buFontTx/>
              <a:buChar char="-"/>
            </a:pPr>
            <a:endParaRPr lang="sl-SI" dirty="0"/>
          </a:p>
          <a:p>
            <a:pPr marL="0" indent="0">
              <a:buNone/>
            </a:pPr>
            <a:r>
              <a:rPr lang="sl-SI" dirty="0"/>
              <a:t>15. zaščita pred zlonamerno programsko kodo, zaznavanje poskusov vdorov in preprečevanje incidentov;</a:t>
            </a:r>
          </a:p>
          <a:p>
            <a:pPr>
              <a:buFontTx/>
              <a:buChar char="-"/>
            </a:pPr>
            <a:r>
              <a:rPr lang="sl-SI" dirty="0"/>
              <a:t>(</a:t>
            </a:r>
            <a:r>
              <a:rPr lang="sl-SI" dirty="0" err="1"/>
              <a:t>Malicius</a:t>
            </a:r>
            <a:r>
              <a:rPr lang="sl-SI" dirty="0"/>
              <a:t> </a:t>
            </a:r>
            <a:r>
              <a:rPr lang="sl-SI" dirty="0" err="1"/>
              <a:t>Code</a:t>
            </a:r>
            <a:r>
              <a:rPr lang="sl-SI" dirty="0"/>
              <a:t> </a:t>
            </a:r>
            <a:r>
              <a:rPr lang="sl-SI" dirty="0" err="1"/>
              <a:t>Protection</a:t>
            </a:r>
            <a:r>
              <a:rPr lang="sl-SI" dirty="0"/>
              <a:t>)</a:t>
            </a:r>
          </a:p>
          <a:p>
            <a:pPr>
              <a:buFontTx/>
              <a:buChar char="-"/>
            </a:pPr>
            <a:r>
              <a:rPr lang="sl-SI" dirty="0" err="1"/>
              <a:t>ponavadi</a:t>
            </a:r>
            <a:r>
              <a:rPr lang="sl-SI" dirty="0"/>
              <a:t> rešeno s posebno namensko programsko opremo</a:t>
            </a:r>
          </a:p>
        </p:txBody>
      </p:sp>
    </p:spTree>
    <p:extLst>
      <p:ext uri="{BB962C8B-B14F-4D97-AF65-F5344CB8AC3E}">
        <p14:creationId xmlns:p14="http://schemas.microsoft.com/office/powerpoint/2010/main" val="307900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434C93-20EA-982D-5692-923CADA04628}"/>
              </a:ext>
            </a:extLst>
          </p:cNvPr>
          <p:cNvSpPr>
            <a:spLocks noGrp="1"/>
          </p:cNvSpPr>
          <p:nvPr>
            <p:ph type="title"/>
          </p:nvPr>
        </p:nvSpPr>
        <p:spPr/>
        <p:txBody>
          <a:bodyPr/>
          <a:lstStyle/>
          <a:p>
            <a:r>
              <a:rPr lang="sl-SI" dirty="0"/>
              <a:t>21. člen – 16 ukrepov</a:t>
            </a:r>
          </a:p>
        </p:txBody>
      </p:sp>
      <p:sp>
        <p:nvSpPr>
          <p:cNvPr id="3" name="Označba mesta vsebine 2">
            <a:extLst>
              <a:ext uri="{FF2B5EF4-FFF2-40B4-BE49-F238E27FC236}">
                <a16:creationId xmlns:a16="http://schemas.microsoft.com/office/drawing/2014/main" id="{7B8B15D0-2F11-216D-D78E-BF7C217E958E}"/>
              </a:ext>
            </a:extLst>
          </p:cNvPr>
          <p:cNvSpPr>
            <a:spLocks noGrp="1"/>
          </p:cNvSpPr>
          <p:nvPr>
            <p:ph sz="half" idx="1"/>
          </p:nvPr>
        </p:nvSpPr>
        <p:spPr>
          <a:xfrm>
            <a:off x="838199" y="1825625"/>
            <a:ext cx="10515599" cy="4351338"/>
          </a:xfrm>
        </p:spPr>
        <p:txBody>
          <a:bodyPr>
            <a:normAutofit/>
          </a:bodyPr>
          <a:lstStyle/>
          <a:p>
            <a:pPr marL="0" indent="0">
              <a:buNone/>
            </a:pPr>
            <a:r>
              <a:rPr lang="sl-SI" dirty="0"/>
              <a:t>16. uporaba varovanih glasovnih, video in besedilnih komunikacij in varnih sistemov za komunikacije </a:t>
            </a:r>
            <a:r>
              <a:rPr lang="sl-SI" b="1" dirty="0"/>
              <a:t>v sili </a:t>
            </a:r>
            <a:r>
              <a:rPr lang="sl-SI" dirty="0"/>
              <a:t>znotraj subjekta, kadar je glede na dejavnost subjekta to primerno.</a:t>
            </a:r>
          </a:p>
          <a:p>
            <a:pPr marL="0" indent="0">
              <a:buNone/>
            </a:pPr>
            <a:endParaRPr lang="sl-SI" dirty="0"/>
          </a:p>
          <a:p>
            <a:pPr marL="0" indent="0">
              <a:buNone/>
            </a:pPr>
            <a:endParaRPr lang="sl-SI" dirty="0"/>
          </a:p>
        </p:txBody>
      </p:sp>
    </p:spTree>
    <p:extLst>
      <p:ext uri="{BB962C8B-B14F-4D97-AF65-F5344CB8AC3E}">
        <p14:creationId xmlns:p14="http://schemas.microsoft.com/office/powerpoint/2010/main" val="117173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63019B-92F4-7C68-5A21-E6003037A507}"/>
              </a:ext>
            </a:extLst>
          </p:cNvPr>
          <p:cNvSpPr>
            <a:spLocks noGrp="1"/>
          </p:cNvSpPr>
          <p:nvPr>
            <p:ph type="title"/>
          </p:nvPr>
        </p:nvSpPr>
        <p:spPr/>
        <p:txBody>
          <a:bodyPr/>
          <a:lstStyle/>
          <a:p>
            <a:r>
              <a:rPr lang="sl-SI" dirty="0"/>
              <a:t>21. člen – Ali kaj pogrešamo?</a:t>
            </a:r>
          </a:p>
        </p:txBody>
      </p:sp>
      <p:sp>
        <p:nvSpPr>
          <p:cNvPr id="3" name="Označba mesta vsebine 2">
            <a:extLst>
              <a:ext uri="{FF2B5EF4-FFF2-40B4-BE49-F238E27FC236}">
                <a16:creationId xmlns:a16="http://schemas.microsoft.com/office/drawing/2014/main" id="{254760CD-8BAF-663B-1F4F-BE80B0709501}"/>
              </a:ext>
            </a:extLst>
          </p:cNvPr>
          <p:cNvSpPr>
            <a:spLocks noGrp="1"/>
          </p:cNvSpPr>
          <p:nvPr>
            <p:ph sz="half" idx="1"/>
          </p:nvPr>
        </p:nvSpPr>
        <p:spPr>
          <a:xfrm>
            <a:off x="838199" y="1825625"/>
            <a:ext cx="10016613" cy="4351338"/>
          </a:xfrm>
        </p:spPr>
        <p:txBody>
          <a:bodyPr/>
          <a:lstStyle/>
          <a:p>
            <a:r>
              <a:rPr lang="sl-SI" dirty="0"/>
              <a:t>Upravljanje konfiguracij</a:t>
            </a:r>
          </a:p>
          <a:p>
            <a:r>
              <a:rPr lang="sl-SI" dirty="0"/>
              <a:t>Upravljanje sprememb</a:t>
            </a:r>
          </a:p>
          <a:p>
            <a:endParaRPr lang="sl-SI" dirty="0"/>
          </a:p>
        </p:txBody>
      </p:sp>
    </p:spTree>
    <p:extLst>
      <p:ext uri="{BB962C8B-B14F-4D97-AF65-F5344CB8AC3E}">
        <p14:creationId xmlns:p14="http://schemas.microsoft.com/office/powerpoint/2010/main" val="2084044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56396567-6DA3-A263-032D-2E4DC3BCB05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sl-SI" sz="4200" dirty="0"/>
              <a:t>Izberite varnostni okvir!</a:t>
            </a:r>
            <a:endParaRPr lang="en-US" sz="42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vsebine 3">
            <a:extLst>
              <a:ext uri="{FF2B5EF4-FFF2-40B4-BE49-F238E27FC236}">
                <a16:creationId xmlns:a16="http://schemas.microsoft.com/office/drawing/2014/main" id="{53DED8EB-DC6D-9E53-ADDB-2F2243BC04FB}"/>
              </a:ext>
            </a:extLst>
          </p:cNvPr>
          <p:cNvSpPr>
            <a:spLocks noGrp="1"/>
          </p:cNvSpPr>
          <p:nvPr>
            <p:ph sz="half" idx="2"/>
          </p:nvPr>
        </p:nvSpPr>
        <p:spPr>
          <a:xfrm>
            <a:off x="640080" y="2872899"/>
            <a:ext cx="4243589" cy="3320668"/>
          </a:xfrm>
        </p:spPr>
        <p:txBody>
          <a:bodyPr vert="horz" lIns="91440" tIns="45720" rIns="91440" bIns="45720" rtlCol="0">
            <a:normAutofit/>
          </a:bodyPr>
          <a:lstStyle/>
          <a:p>
            <a:pPr marL="0" indent="0">
              <a:buNone/>
            </a:pPr>
            <a:endParaRPr lang="sl-SI" sz="2200" dirty="0"/>
          </a:p>
          <a:p>
            <a:r>
              <a:rPr lang="sl-SI" sz="2200" dirty="0"/>
              <a:t>družina </a:t>
            </a:r>
            <a:r>
              <a:rPr lang="en-US" sz="2200" dirty="0"/>
              <a:t>ISO</a:t>
            </a:r>
            <a:r>
              <a:rPr lang="sl-SI" sz="2200" dirty="0"/>
              <a:t> 27000 standardov</a:t>
            </a:r>
            <a:endParaRPr lang="en-US" sz="2200" dirty="0"/>
          </a:p>
          <a:p>
            <a:r>
              <a:rPr lang="en-US" sz="2200" dirty="0"/>
              <a:t>NIST</a:t>
            </a:r>
            <a:r>
              <a:rPr lang="sl-SI" sz="2200" dirty="0"/>
              <a:t> CSF 2.0 (najnaprednejši)</a:t>
            </a:r>
            <a:endParaRPr lang="en-US" sz="2200" dirty="0"/>
          </a:p>
          <a:p>
            <a:r>
              <a:rPr lang="en-US" sz="2200" dirty="0"/>
              <a:t>CIS</a:t>
            </a:r>
            <a:endParaRPr lang="sl-SI" sz="2200" dirty="0"/>
          </a:p>
        </p:txBody>
      </p:sp>
      <p:pic>
        <p:nvPicPr>
          <p:cNvPr id="5" name="Označba mesta vsebine 4" descr="Padlock on computer motherboard">
            <a:extLst>
              <a:ext uri="{FF2B5EF4-FFF2-40B4-BE49-F238E27FC236}">
                <a16:creationId xmlns:a16="http://schemas.microsoft.com/office/drawing/2014/main" id="{E557EDE2-5CE1-4A0E-9A77-D4DA8DE8FAED}"/>
              </a:ext>
            </a:extLst>
          </p:cNvPr>
          <p:cNvPicPr>
            <a:picLocks noGrp="1" noChangeAspect="1"/>
          </p:cNvPicPr>
          <p:nvPr>
            <p:ph sz="half" idx="1"/>
          </p:nvPr>
        </p:nvPicPr>
        <p:blipFill rotWithShape="1">
          <a:blip r:embed="rId3"/>
          <a:srcRect l="3047" r="2999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945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5">
            <a:extLst>
              <a:ext uri="{FF2B5EF4-FFF2-40B4-BE49-F238E27FC236}">
                <a16:creationId xmlns:a16="http://schemas.microsoft.com/office/drawing/2014/main" id="{DD397DD9-6EFF-F7A7-B803-04065757A52B}"/>
              </a:ext>
            </a:extLst>
          </p:cNvPr>
          <p:cNvPicPr>
            <a:picLocks noGrp="1" noChangeAspect="1"/>
          </p:cNvPicPr>
          <p:nvPr>
            <p:ph sz="half" idx="1"/>
          </p:nvPr>
        </p:nvPicPr>
        <p:blipFill>
          <a:blip r:embed="rId2"/>
          <a:stretch>
            <a:fillRect/>
          </a:stretch>
        </p:blipFill>
        <p:spPr>
          <a:xfrm>
            <a:off x="759542" y="823424"/>
            <a:ext cx="6309852" cy="4051915"/>
          </a:xfrm>
        </p:spPr>
      </p:pic>
      <p:sp>
        <p:nvSpPr>
          <p:cNvPr id="8" name="PoljeZBesedilom 7">
            <a:extLst>
              <a:ext uri="{FF2B5EF4-FFF2-40B4-BE49-F238E27FC236}">
                <a16:creationId xmlns:a16="http://schemas.microsoft.com/office/drawing/2014/main" id="{A6FD78D5-79CD-225F-261D-0B2955E28348}"/>
              </a:ext>
            </a:extLst>
          </p:cNvPr>
          <p:cNvSpPr txBox="1"/>
          <p:nvPr/>
        </p:nvSpPr>
        <p:spPr>
          <a:xfrm>
            <a:off x="7656871" y="1972218"/>
            <a:ext cx="3470787" cy="1754326"/>
          </a:xfrm>
          <a:prstGeom prst="rect">
            <a:avLst/>
          </a:prstGeom>
          <a:noFill/>
        </p:spPr>
        <p:txBody>
          <a:bodyPr wrap="square">
            <a:spAutoFit/>
          </a:bodyPr>
          <a:lstStyle/>
          <a:p>
            <a:r>
              <a:rPr lang="en-US" sz="1800" b="0" i="0" dirty="0">
                <a:solidFill>
                  <a:srgbClr val="424242"/>
                </a:solidFill>
                <a:effectLst/>
                <a:latin typeface="Roboto-Regular"/>
              </a:rPr>
              <a:t>N</a:t>
            </a:r>
            <a:r>
              <a:rPr lang="sl-SI" sz="1800" b="0" i="0" dirty="0">
                <a:solidFill>
                  <a:srgbClr val="424242"/>
                </a:solidFill>
                <a:effectLst/>
                <a:latin typeface="Roboto-Regular"/>
              </a:rPr>
              <a:t>e-izbira primernega varnostnega okvira, kataloga kontrol in varnostnih procesov lahko rezultira v izgubljeni investiciji v varnost in izgorelost članov varnostne ekipe!</a:t>
            </a:r>
            <a:endParaRPr lang="sl-SI" dirty="0"/>
          </a:p>
        </p:txBody>
      </p:sp>
    </p:spTree>
    <p:extLst>
      <p:ext uri="{BB962C8B-B14F-4D97-AF65-F5344CB8AC3E}">
        <p14:creationId xmlns:p14="http://schemas.microsoft.com/office/powerpoint/2010/main" val="77000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BF0E647-6A55-3442-ED1D-49776D69238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sl-SI" sz="5400" dirty="0"/>
              <a:t>Prilagoditev na NIS-2: Povzetek</a:t>
            </a:r>
            <a:endParaRPr lang="en-US" sz="5400" dirty="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vsebine 3">
            <a:extLst>
              <a:ext uri="{FF2B5EF4-FFF2-40B4-BE49-F238E27FC236}">
                <a16:creationId xmlns:a16="http://schemas.microsoft.com/office/drawing/2014/main" id="{68BC4AE7-7CE5-0813-190A-928DDBBBD4D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2492" y="2071316"/>
            <a:ext cx="7558785" cy="4119172"/>
          </a:xfrm>
        </p:spPr>
        <p:txBody>
          <a:bodyPr anchor="t">
            <a:normAutofit fontScale="70000" lnSpcReduction="20000"/>
          </a:bodyPr>
          <a:lstStyle/>
          <a:p>
            <a:pPr>
              <a:spcBef>
                <a:spcPts val="2500"/>
              </a:spcBef>
              <a:buFontTx/>
              <a:buChar char="-"/>
            </a:pPr>
            <a:r>
              <a:rPr lang="sl-SI" dirty="0"/>
              <a:t>Sporočilo za IT: izkoristite priložnost in povečajte odpornost vaše organizacije</a:t>
            </a:r>
          </a:p>
          <a:p>
            <a:pPr>
              <a:spcBef>
                <a:spcPts val="2500"/>
              </a:spcBef>
              <a:buFontTx/>
              <a:buChar char="-"/>
            </a:pPr>
            <a:r>
              <a:rPr lang="sl-SI" dirty="0"/>
              <a:t>Analiza vrzeli: uporabite „Orodje za samooceno informacijske varnosti“ (Urad RS za IV)</a:t>
            </a:r>
          </a:p>
          <a:p>
            <a:pPr>
              <a:spcBef>
                <a:spcPts val="2500"/>
              </a:spcBef>
              <a:buFontTx/>
              <a:buChar char="-"/>
            </a:pPr>
            <a:r>
              <a:rPr lang="sl-SI" dirty="0"/>
              <a:t>Izberite varnostni okvir (ISO?)</a:t>
            </a:r>
          </a:p>
          <a:p>
            <a:pPr>
              <a:spcBef>
                <a:spcPts val="2500"/>
              </a:spcBef>
              <a:buFontTx/>
              <a:buChar char="-"/>
            </a:pPr>
            <a:r>
              <a:rPr lang="sl-SI" dirty="0"/>
              <a:t>Odpravljajte odstopanja oz. vrzeli tudi z:</a:t>
            </a:r>
          </a:p>
          <a:p>
            <a:pPr lvl="1">
              <a:spcBef>
                <a:spcPts val="2500"/>
              </a:spcBef>
              <a:buFontTx/>
              <a:buChar char="-"/>
            </a:pPr>
            <a:r>
              <a:rPr lang="sl-SI" dirty="0"/>
              <a:t>„</a:t>
            </a:r>
            <a:r>
              <a:rPr lang="sl-SI"/>
              <a:t>AI pomočniki“ </a:t>
            </a:r>
            <a:r>
              <a:rPr lang="sl-SI" dirty="0"/>
              <a:t>(npr. https://pi.ai)</a:t>
            </a:r>
          </a:p>
          <a:p>
            <a:pPr lvl="1">
              <a:spcBef>
                <a:spcPts val="2500"/>
              </a:spcBef>
              <a:buFontTx/>
              <a:buChar char="-"/>
            </a:pPr>
            <a:r>
              <a:rPr lang="sl-SI" dirty="0"/>
              <a:t>po potrebi vključite usposobljenega svetovalca - strokovnjaka (veščaka) oz. revizorja</a:t>
            </a:r>
          </a:p>
          <a:p>
            <a:pPr>
              <a:spcBef>
                <a:spcPts val="2500"/>
              </a:spcBef>
              <a:buFontTx/>
              <a:buChar char="-"/>
            </a:pPr>
            <a:r>
              <a:rPr lang="sl-SI" dirty="0"/>
              <a:t>Ključni datum: 17. 4. 2025 – EU komisija obveščena o zavezancih </a:t>
            </a:r>
          </a:p>
          <a:p>
            <a:pPr>
              <a:spcBef>
                <a:spcPts val="2500"/>
              </a:spcBef>
              <a:buFontTx/>
              <a:buChar char="-"/>
            </a:pPr>
            <a:endParaRPr lang="sl-SI" sz="1000" b="1" dirty="0"/>
          </a:p>
        </p:txBody>
      </p:sp>
      <p:pic>
        <p:nvPicPr>
          <p:cNvPr id="5" name="Označba mesta vsebine 4" descr="A man typing on a laptop and authenticating to trade crypto currency.">
            <a:extLst>
              <a:ext uri="{FF2B5EF4-FFF2-40B4-BE49-F238E27FC236}">
                <a16:creationId xmlns:a16="http://schemas.microsoft.com/office/drawing/2014/main" id="{3BBD0F48-6E57-4C78-8797-36D0B2040759}"/>
              </a:ext>
            </a:extLst>
          </p:cNvPr>
          <p:cNvPicPr>
            <a:picLocks noGrp="1" noChangeAspect="1"/>
          </p:cNvPicPr>
          <p:nvPr>
            <p:ph sz="half" idx="1"/>
          </p:nvPr>
        </p:nvPicPr>
        <p:blipFill rotWithShape="1">
          <a:blip r:embed="rId3"/>
          <a:srcRect l="14519" r="21265" b="2"/>
          <a:stretch/>
        </p:blipFill>
        <p:spPr>
          <a:xfrm>
            <a:off x="8351159" y="2388944"/>
            <a:ext cx="3162291" cy="3287022"/>
          </a:xfrm>
          <a:prstGeom prst="rect">
            <a:avLst/>
          </a:prstGeom>
        </p:spPr>
      </p:pic>
    </p:spTree>
    <p:extLst>
      <p:ext uri="{BB962C8B-B14F-4D97-AF65-F5344CB8AC3E}">
        <p14:creationId xmlns:p14="http://schemas.microsoft.com/office/powerpoint/2010/main" val="1981632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Označba mesta vsebine 4" descr="Security System Concept">
            <a:extLst>
              <a:ext uri="{FF2B5EF4-FFF2-40B4-BE49-F238E27FC236}">
                <a16:creationId xmlns:a16="http://schemas.microsoft.com/office/drawing/2014/main" id="{458F547B-2A92-4F09-A760-80F357AE76F2}"/>
              </a:ext>
            </a:extLst>
          </p:cNvPr>
          <p:cNvPicPr>
            <a:picLocks noGrp="1" noChangeAspect="1"/>
          </p:cNvPicPr>
          <p:nvPr>
            <p:ph sz="half" idx="1"/>
          </p:nvPr>
        </p:nvPicPr>
        <p:blipFill rotWithShape="1">
          <a:blip r:embed="rId3"/>
          <a:srcRect r="3546"/>
          <a:stretch/>
        </p:blipFill>
        <p:spPr>
          <a:xfrm>
            <a:off x="20" y="10"/>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 name="Freeform: Shape 1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Naslov 1">
            <a:extLst>
              <a:ext uri="{FF2B5EF4-FFF2-40B4-BE49-F238E27FC236}">
                <a16:creationId xmlns:a16="http://schemas.microsoft.com/office/drawing/2014/main" id="{7EB1BEF7-0C83-6E12-C87D-7A9E7BAFAD37}"/>
              </a:ext>
            </a:extLst>
          </p:cNvPr>
          <p:cNvSpPr>
            <a:spLocks noGrp="1"/>
          </p:cNvSpPr>
          <p:nvPr>
            <p:ph type="title"/>
          </p:nvPr>
        </p:nvSpPr>
        <p:spPr>
          <a:xfrm>
            <a:off x="8046720" y="1045597"/>
            <a:ext cx="3633746" cy="1588422"/>
          </a:xfrm>
        </p:spPr>
        <p:txBody>
          <a:bodyPr vert="horz" lIns="91440" tIns="45720" rIns="91440" bIns="45720" rtlCol="0" anchor="b">
            <a:normAutofit/>
          </a:bodyPr>
          <a:lstStyle/>
          <a:p>
            <a:r>
              <a:rPr lang="sl-SI" sz="3600" dirty="0"/>
              <a:t>SREČNO!</a:t>
            </a:r>
            <a:endParaRPr lang="en-US" sz="3600" dirty="0"/>
          </a:p>
        </p:txBody>
      </p:sp>
    </p:spTree>
    <p:extLst>
      <p:ext uri="{BB962C8B-B14F-4D97-AF65-F5344CB8AC3E}">
        <p14:creationId xmlns:p14="http://schemas.microsoft.com/office/powerpoint/2010/main" val="259813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iwi commercial">
            <a:hlinkClick r:id="" action="ppaction://media"/>
            <a:extLst>
              <a:ext uri="{FF2B5EF4-FFF2-40B4-BE49-F238E27FC236}">
                <a16:creationId xmlns:a16="http://schemas.microsoft.com/office/drawing/2014/main" id="{5A77FD17-7EDC-F864-33EE-2B77A9BBD0A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53496" y="95864"/>
            <a:ext cx="8888361" cy="6666272"/>
          </a:xfrm>
          <a:prstGeom prst="rect">
            <a:avLst/>
          </a:prstGeom>
        </p:spPr>
      </p:pic>
    </p:spTree>
    <p:extLst>
      <p:ext uri="{BB962C8B-B14F-4D97-AF65-F5344CB8AC3E}">
        <p14:creationId xmlns:p14="http://schemas.microsoft.com/office/powerpoint/2010/main" val="6801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D0DB373-BC36-A9FF-7D4D-AABB719B78E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sl-SI" sz="5400" dirty="0"/>
              <a:t>Geneza </a:t>
            </a:r>
            <a:r>
              <a:rPr lang="en-US" sz="5400" dirty="0"/>
              <a:t>NIS-2</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vsebine 3">
            <a:extLst>
              <a:ext uri="{FF2B5EF4-FFF2-40B4-BE49-F238E27FC236}">
                <a16:creationId xmlns:a16="http://schemas.microsoft.com/office/drawing/2014/main" id="{065ADA87-2DB3-0739-97DB-5A3AEA5C0CC2}"/>
              </a:ext>
            </a:extLst>
          </p:cNvPr>
          <p:cNvSpPr>
            <a:spLocks noGrp="1"/>
          </p:cNvSpPr>
          <p:nvPr>
            <p:ph sz="half" idx="2"/>
          </p:nvPr>
        </p:nvSpPr>
        <p:spPr>
          <a:xfrm>
            <a:off x="572493" y="2071316"/>
            <a:ext cx="6713552" cy="4119172"/>
          </a:xfrm>
        </p:spPr>
        <p:txBody>
          <a:bodyPr vert="horz" lIns="91440" tIns="45720" rIns="91440" bIns="45720" rtlCol="0" anchor="t">
            <a:normAutofit fontScale="92500"/>
          </a:bodyPr>
          <a:lstStyle/>
          <a:p>
            <a:r>
              <a:rPr lang="en-US" sz="2200" dirty="0"/>
              <a:t>NIS-2 </a:t>
            </a:r>
            <a:r>
              <a:rPr lang="sl-SI" sz="2200" dirty="0"/>
              <a:t>predstavlja drugo iteracijo NIS „</a:t>
            </a:r>
            <a:r>
              <a:rPr lang="en-US" sz="2200" dirty="0"/>
              <a:t>Network and Information Systems Directive</a:t>
            </a:r>
            <a:r>
              <a:rPr lang="sl-SI" sz="2200" dirty="0"/>
              <a:t>“ v EU</a:t>
            </a:r>
            <a:endParaRPr lang="en-US" sz="2200" dirty="0"/>
          </a:p>
          <a:p>
            <a:r>
              <a:rPr lang="sl-SI" sz="2200" dirty="0"/>
              <a:t>njen namen je dodatno izboljšati varnost kritične infrastrukture in informacijskih sistemov v EU kot posledica sprememb v okolju</a:t>
            </a:r>
          </a:p>
          <a:p>
            <a:r>
              <a:rPr lang="sl-SI" sz="2200" dirty="0"/>
              <a:t>direktiva daje stroge zahteve do ponudnikov digitalnih storitev ter </a:t>
            </a:r>
            <a:r>
              <a:rPr lang="sl-SI" sz="2200" b="1" dirty="0"/>
              <a:t>bistvenih</a:t>
            </a:r>
            <a:r>
              <a:rPr lang="sl-SI" sz="2200" dirty="0"/>
              <a:t> in </a:t>
            </a:r>
            <a:r>
              <a:rPr lang="sl-SI" sz="2200" b="1" dirty="0"/>
              <a:t>pomembnih</a:t>
            </a:r>
            <a:r>
              <a:rPr lang="sl-SI" sz="2200" dirty="0"/>
              <a:t> izvajalcev storitev</a:t>
            </a:r>
          </a:p>
          <a:p>
            <a:r>
              <a:rPr lang="sl-SI" sz="2200" dirty="0"/>
              <a:t>direktiva mora biti vključena v nacionalni pravni red</a:t>
            </a:r>
          </a:p>
          <a:p>
            <a:r>
              <a:rPr lang="sl-SI" sz="2200" dirty="0"/>
              <a:t>Zakon o informacijski varnosti - 15. 5. 2024 objavljena druga javna obravnava</a:t>
            </a:r>
            <a:endParaRPr lang="en-US" sz="2200" dirty="0"/>
          </a:p>
          <a:p>
            <a:r>
              <a:rPr lang="sl-SI" sz="2200" dirty="0"/>
              <a:t>pričakuje se, da bo nacionalni zakon v veljavi oktobra 2024</a:t>
            </a:r>
          </a:p>
        </p:txBody>
      </p:sp>
      <p:pic>
        <p:nvPicPr>
          <p:cNvPr id="5" name="Označba mesta vsebine 4" descr="Room of identical cubicles">
            <a:extLst>
              <a:ext uri="{FF2B5EF4-FFF2-40B4-BE49-F238E27FC236}">
                <a16:creationId xmlns:a16="http://schemas.microsoft.com/office/drawing/2014/main" id="{F566FD3F-DA9D-4874-8404-300ADE1F0736}"/>
              </a:ext>
            </a:extLst>
          </p:cNvPr>
          <p:cNvPicPr>
            <a:picLocks noGrp="1" noChangeAspect="1"/>
          </p:cNvPicPr>
          <p:nvPr>
            <p:ph sz="half" idx="1"/>
          </p:nvPr>
        </p:nvPicPr>
        <p:blipFill rotWithShape="1">
          <a:blip r:embed="rId3"/>
          <a:srcRect l="14555" r="13291"/>
          <a:stretch/>
        </p:blipFill>
        <p:spPr>
          <a:xfrm>
            <a:off x="7675658" y="2093976"/>
            <a:ext cx="3941064" cy="4096512"/>
          </a:xfrm>
          <a:prstGeom prst="rect">
            <a:avLst/>
          </a:prstGeom>
        </p:spPr>
      </p:pic>
    </p:spTree>
    <p:extLst>
      <p:ext uri="{BB962C8B-B14F-4D97-AF65-F5344CB8AC3E}">
        <p14:creationId xmlns:p14="http://schemas.microsoft.com/office/powerpoint/2010/main" val="390264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9CB761C-171E-D0CD-F84B-D0396B19FCBC}"/>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NIS-2</a:t>
            </a:r>
            <a:r>
              <a:rPr lang="sl-SI" sz="5400" dirty="0"/>
              <a:t>: pregled</a:t>
            </a:r>
            <a:endParaRPr lang="en-US"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značba mesta vsebine 3">
            <a:extLst>
              <a:ext uri="{FF2B5EF4-FFF2-40B4-BE49-F238E27FC236}">
                <a16:creationId xmlns:a16="http://schemas.microsoft.com/office/drawing/2014/main" id="{4FFC00E2-35AE-0618-30DA-C789376FAEFB}"/>
              </a:ext>
            </a:extLst>
          </p:cNvPr>
          <p:cNvSpPr>
            <a:spLocks noGrp="1"/>
          </p:cNvSpPr>
          <p:nvPr>
            <p:ph sz="half" idx="2"/>
          </p:nvPr>
        </p:nvSpPr>
        <p:spPr>
          <a:xfrm>
            <a:off x="572493" y="2071316"/>
            <a:ext cx="6929520" cy="4119172"/>
          </a:xfrm>
        </p:spPr>
        <p:txBody>
          <a:bodyPr vert="horz" lIns="91440" tIns="45720" rIns="91440" bIns="45720" rtlCol="0" anchor="t">
            <a:normAutofit lnSpcReduction="10000"/>
          </a:bodyPr>
          <a:lstStyle/>
          <a:p>
            <a:r>
              <a:rPr lang="sl-SI" sz="2200" dirty="0"/>
              <a:t>Izvajalci bistvenih/pomembnih storitev in ponudniki digitalnih storitev so zavezanci NIS-2 (gl. pogoje)</a:t>
            </a:r>
            <a:endParaRPr lang="en-US" sz="2200" dirty="0"/>
          </a:p>
          <a:p>
            <a:r>
              <a:rPr lang="sl-SI" sz="2200" dirty="0"/>
              <a:t>odgovorne osebe oz. člani poslovodnih odborov so odgovorni za izvajanje ukrepov za obvladovanje tveganj za kibernetsko varnost</a:t>
            </a:r>
          </a:p>
          <a:p>
            <a:pPr lvl="1"/>
            <a:r>
              <a:rPr lang="sl-SI" sz="2000" dirty="0"/>
              <a:t>sledijo izobraževanja za odgovorne oseba</a:t>
            </a:r>
          </a:p>
          <a:p>
            <a:r>
              <a:rPr lang="sl-SI" sz="2200" dirty="0"/>
              <a:t>ostali povezani predpisi ostajajo v veljavi (DORA, CER, GDPR)</a:t>
            </a:r>
          </a:p>
          <a:p>
            <a:r>
              <a:rPr lang="sl-SI" sz="2200" dirty="0"/>
              <a:t>obveznost priglašanja varnostnih incidentov ustreznemu nacionalnemu organu v 24 urah – Urad RS za informacijsko varnost / CSIRT</a:t>
            </a:r>
          </a:p>
          <a:p>
            <a:r>
              <a:rPr lang="sl-SI" sz="2200" dirty="0"/>
              <a:t>za neizpolnjevanje so kazni (do 10.000.000 EUR)</a:t>
            </a:r>
            <a:endParaRPr lang="en-US" sz="2200" dirty="0"/>
          </a:p>
          <a:p>
            <a:endParaRPr lang="en-US" sz="2200" dirty="0"/>
          </a:p>
        </p:txBody>
      </p:sp>
      <p:pic>
        <p:nvPicPr>
          <p:cNvPr id="5" name="Označba mesta vsebine 4" descr="Correct check box digital concept on the circuit board">
            <a:extLst>
              <a:ext uri="{FF2B5EF4-FFF2-40B4-BE49-F238E27FC236}">
                <a16:creationId xmlns:a16="http://schemas.microsoft.com/office/drawing/2014/main" id="{3BB66DF9-7D3B-47D7-A732-6149CACDC2FA}"/>
              </a:ext>
            </a:extLst>
          </p:cNvPr>
          <p:cNvPicPr>
            <a:picLocks noGrp="1" noChangeAspect="1"/>
          </p:cNvPicPr>
          <p:nvPr>
            <p:ph sz="half" idx="1"/>
          </p:nvPr>
        </p:nvPicPr>
        <p:blipFill rotWithShape="1">
          <a:blip r:embed="rId3"/>
          <a:srcRect l="13613" r="14233"/>
          <a:stretch/>
        </p:blipFill>
        <p:spPr>
          <a:xfrm>
            <a:off x="7675658" y="2093976"/>
            <a:ext cx="3941064" cy="4096512"/>
          </a:xfrm>
          <a:prstGeom prst="rect">
            <a:avLst/>
          </a:prstGeom>
        </p:spPr>
      </p:pic>
    </p:spTree>
    <p:extLst>
      <p:ext uri="{BB962C8B-B14F-4D97-AF65-F5344CB8AC3E}">
        <p14:creationId xmlns:p14="http://schemas.microsoft.com/office/powerpoint/2010/main" val="177567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Naslov 1">
            <a:extLst>
              <a:ext uri="{FF2B5EF4-FFF2-40B4-BE49-F238E27FC236}">
                <a16:creationId xmlns:a16="http://schemas.microsoft.com/office/drawing/2014/main" id="{C6C2318C-484E-DE7D-9E55-5EA124E578C8}"/>
              </a:ext>
            </a:extLst>
          </p:cNvPr>
          <p:cNvSpPr>
            <a:spLocks noGrp="1"/>
          </p:cNvSpPr>
          <p:nvPr>
            <p:ph type="title"/>
          </p:nvPr>
        </p:nvSpPr>
        <p:spPr>
          <a:xfrm>
            <a:off x="1191965" y="905011"/>
            <a:ext cx="8522306" cy="1331407"/>
          </a:xfrm>
        </p:spPr>
        <p:txBody>
          <a:bodyPr vert="horz" lIns="91440" tIns="45720" rIns="91440" bIns="45720" rtlCol="0" anchor="b">
            <a:normAutofit/>
          </a:bodyPr>
          <a:lstStyle/>
          <a:p>
            <a:r>
              <a:rPr lang="sl-SI" sz="4800" dirty="0"/>
              <a:t>NIS-2 zavezuje 18 s</a:t>
            </a:r>
            <a:r>
              <a:rPr lang="en-US" sz="4800" dirty="0"/>
              <a:t>e</a:t>
            </a:r>
            <a:r>
              <a:rPr lang="sl-SI" sz="4800" dirty="0" err="1"/>
              <a:t>ktorjev</a:t>
            </a:r>
            <a:endParaRPr lang="en-US" sz="4800" dirty="0"/>
          </a:p>
        </p:txBody>
      </p:sp>
      <p:sp>
        <p:nvSpPr>
          <p:cNvPr id="4" name="Označba mesta vsebine 3">
            <a:extLst>
              <a:ext uri="{FF2B5EF4-FFF2-40B4-BE49-F238E27FC236}">
                <a16:creationId xmlns:a16="http://schemas.microsoft.com/office/drawing/2014/main" id="{9E25C641-1E33-E2DE-FE29-B538C0CD4FB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91964" y="2315428"/>
            <a:ext cx="6644346" cy="3637561"/>
          </a:xfrm>
        </p:spPr>
        <p:txBody>
          <a:bodyPr>
            <a:normAutofit/>
          </a:bodyPr>
          <a:lstStyle/>
          <a:p>
            <a:pPr marL="0" indent="0">
              <a:spcBef>
                <a:spcPts val="2500"/>
              </a:spcBef>
              <a:buNone/>
            </a:pPr>
            <a:r>
              <a:rPr lang="sl-SI" sz="1400" b="1" dirty="0"/>
              <a:t>VISOKO KRITIČNI SEKTORJI (1-11):</a:t>
            </a:r>
          </a:p>
          <a:p>
            <a:pPr marL="0" indent="0">
              <a:spcBef>
                <a:spcPts val="2500"/>
              </a:spcBef>
              <a:buNone/>
            </a:pPr>
            <a:r>
              <a:rPr lang="sl-SI" sz="1400" b="1" dirty="0"/>
              <a:t>Energija, Promet, Bančništvo, Infrastruktura finančnega trga, Zdravje, Pitna voda, Odpadna voda, Digitalna infrastruktura, Upravljanje storitev IKT, Javna uprava, Vesolje</a:t>
            </a:r>
          </a:p>
          <a:p>
            <a:pPr marL="0" indent="0">
              <a:spcBef>
                <a:spcPts val="2500"/>
              </a:spcBef>
              <a:buNone/>
            </a:pPr>
            <a:r>
              <a:rPr lang="sl-SI" sz="1400" b="1" dirty="0"/>
              <a:t>DRUGI KRITIČNI SEKTORJI (12-18):</a:t>
            </a:r>
          </a:p>
          <a:p>
            <a:pPr marL="0" indent="0">
              <a:spcBef>
                <a:spcPts val="2500"/>
              </a:spcBef>
              <a:buNone/>
            </a:pPr>
            <a:r>
              <a:rPr lang="sl-SI" sz="1400" b="1" dirty="0"/>
              <a:t>Poštne in kurirske storitve, Ravnanje z odpadki, Izdelava, proizvodnja in distribucija kemikalij, Pridelava, predelava in distribucija živil, Proizvodnja (medicinski pripomočki, računalniki, motorna vozila, ...), Digitalni ponudniki, Raziskave</a:t>
            </a:r>
          </a:p>
          <a:p>
            <a:pPr marL="0" indent="0">
              <a:spcBef>
                <a:spcPts val="2500"/>
              </a:spcBef>
              <a:buNone/>
            </a:pPr>
            <a:r>
              <a:rPr lang="sl-SI" sz="1400" b="1" dirty="0"/>
              <a:t>SEKTORSKI PREDPISI OSTAJAJO V VELJAVI, ČE SO VSAJ ENAKOVREDNI!</a:t>
            </a:r>
          </a:p>
          <a:p>
            <a:pPr marL="0" indent="0">
              <a:spcBef>
                <a:spcPts val="2500"/>
              </a:spcBef>
              <a:buNone/>
            </a:pPr>
            <a:endParaRPr lang="sl-SI" sz="1400" b="1" dirty="0"/>
          </a:p>
        </p:txBody>
      </p:sp>
      <p:pic>
        <p:nvPicPr>
          <p:cNvPr id="5" name="Označba mesta vsebine 4" descr="3D illustration of smart grid">
            <a:extLst>
              <a:ext uri="{FF2B5EF4-FFF2-40B4-BE49-F238E27FC236}">
                <a16:creationId xmlns:a16="http://schemas.microsoft.com/office/drawing/2014/main" id="{D97F947C-593D-433D-9099-7E02A7CAFD2A}"/>
              </a:ext>
            </a:extLst>
          </p:cNvPr>
          <p:cNvPicPr>
            <a:picLocks noGrp="1" noChangeAspect="1"/>
          </p:cNvPicPr>
          <p:nvPr>
            <p:ph sz="half" idx="1"/>
          </p:nvPr>
        </p:nvPicPr>
        <p:blipFill rotWithShape="1">
          <a:blip r:embed="rId4"/>
          <a:srcRect l="6943" r="12462" b="1"/>
          <a:stretch/>
        </p:blipFill>
        <p:spPr>
          <a:xfrm>
            <a:off x="7740936" y="2080327"/>
            <a:ext cx="3477671" cy="2880244"/>
          </a:xfrm>
          <a:prstGeom prst="rect">
            <a:avLst/>
          </a:prstGeom>
        </p:spPr>
      </p:pic>
    </p:spTree>
    <p:extLst>
      <p:ext uri="{BB962C8B-B14F-4D97-AF65-F5344CB8AC3E}">
        <p14:creationId xmlns:p14="http://schemas.microsoft.com/office/powerpoint/2010/main" val="168204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0A7AB6-C8F1-C473-BF13-3C950A8BFDC9}"/>
              </a:ext>
            </a:extLst>
          </p:cNvPr>
          <p:cNvSpPr>
            <a:spLocks noGrp="1"/>
          </p:cNvSpPr>
          <p:nvPr>
            <p:ph type="title"/>
          </p:nvPr>
        </p:nvSpPr>
        <p:spPr/>
        <p:txBody>
          <a:bodyPr/>
          <a:lstStyle/>
          <a:p>
            <a:r>
              <a:rPr lang="sl-SI" dirty="0"/>
              <a:t>Zakon o informacijski varnosti – določila</a:t>
            </a:r>
          </a:p>
        </p:txBody>
      </p:sp>
      <p:sp>
        <p:nvSpPr>
          <p:cNvPr id="3" name="Označba mesta vsebine 2">
            <a:extLst>
              <a:ext uri="{FF2B5EF4-FFF2-40B4-BE49-F238E27FC236}">
                <a16:creationId xmlns:a16="http://schemas.microsoft.com/office/drawing/2014/main" id="{8C8E1817-0ECB-FD5F-1416-92BCB6463BBC}"/>
              </a:ext>
            </a:extLst>
          </p:cNvPr>
          <p:cNvSpPr>
            <a:spLocks noGrp="1"/>
          </p:cNvSpPr>
          <p:nvPr>
            <p:ph sz="half" idx="1"/>
          </p:nvPr>
        </p:nvSpPr>
        <p:spPr>
          <a:xfrm>
            <a:off x="838199" y="1825625"/>
            <a:ext cx="10862187" cy="4351338"/>
          </a:xfrm>
        </p:spPr>
        <p:txBody>
          <a:bodyPr/>
          <a:lstStyle/>
          <a:p>
            <a:r>
              <a:rPr lang="sl-SI" dirty="0"/>
              <a:t>22. člen opredeljuje vsebino varnostne dokumentacije</a:t>
            </a:r>
          </a:p>
          <a:p>
            <a:r>
              <a:rPr lang="sl-SI" dirty="0"/>
              <a:t>opredeljenih je 7 osnovnih gradnikov varnostne dokumentacije:</a:t>
            </a:r>
          </a:p>
          <a:p>
            <a:pPr lvl="1"/>
            <a:endParaRPr lang="sl-SI" dirty="0"/>
          </a:p>
        </p:txBody>
      </p:sp>
    </p:spTree>
    <p:extLst>
      <p:ext uri="{BB962C8B-B14F-4D97-AF65-F5344CB8AC3E}">
        <p14:creationId xmlns:p14="http://schemas.microsoft.com/office/powerpoint/2010/main" val="299136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2A7DF1-C73C-A087-BD3D-80C23B231C64}"/>
              </a:ext>
            </a:extLst>
          </p:cNvPr>
          <p:cNvSpPr>
            <a:spLocks noGrp="1"/>
          </p:cNvSpPr>
          <p:nvPr>
            <p:ph type="title"/>
          </p:nvPr>
        </p:nvSpPr>
        <p:spPr/>
        <p:txBody>
          <a:bodyPr/>
          <a:lstStyle/>
          <a:p>
            <a:r>
              <a:rPr lang="sl-SI" dirty="0"/>
              <a:t>20. člen - 1</a:t>
            </a:r>
          </a:p>
        </p:txBody>
      </p:sp>
      <p:sp>
        <p:nvSpPr>
          <p:cNvPr id="3" name="Označba mesta vsebine 2">
            <a:extLst>
              <a:ext uri="{FF2B5EF4-FFF2-40B4-BE49-F238E27FC236}">
                <a16:creationId xmlns:a16="http://schemas.microsoft.com/office/drawing/2014/main" id="{757B4CE5-2584-ABBE-DFA4-9D06067858E8}"/>
              </a:ext>
            </a:extLst>
          </p:cNvPr>
          <p:cNvSpPr>
            <a:spLocks noGrp="1"/>
          </p:cNvSpPr>
          <p:nvPr>
            <p:ph sz="half" idx="1"/>
          </p:nvPr>
        </p:nvSpPr>
        <p:spPr>
          <a:xfrm>
            <a:off x="838199" y="1825625"/>
            <a:ext cx="10616381" cy="4351338"/>
          </a:xfrm>
        </p:spPr>
        <p:txBody>
          <a:bodyPr/>
          <a:lstStyle/>
          <a:p>
            <a:r>
              <a:rPr lang="sl-SI" i="1" dirty="0"/>
              <a:t>natančen in posodobljen popis informacijskih in drugih sredstev ter podatkov, potrebnih za nemoteno delovanje omrežnih in informacijskih sistemov, ki jih uporabljajo za svoje delovanje ali opravljanje storitev ter določitev njihovih upravljavcev</a:t>
            </a:r>
          </a:p>
          <a:p>
            <a:endParaRPr lang="sl-SI" dirty="0"/>
          </a:p>
          <a:p>
            <a:r>
              <a:rPr lang="sl-SI" dirty="0"/>
              <a:t>„Osnovna sredstva“ (ISO 19770: Sredstvo IT je predmet, stvar ali subjekt, ki se lahko uporablja za pridobivanje, obdelavo, shranjevanje in distribucijo digitalnih informacij in ima potencialno ali dejansko vrednost za organizacijo)</a:t>
            </a:r>
          </a:p>
          <a:p>
            <a:r>
              <a:rPr lang="sl-SI" dirty="0"/>
              <a:t>SW je neopredmeteno osnovno sredstvo</a:t>
            </a:r>
          </a:p>
          <a:p>
            <a:endParaRPr lang="sl-SI" dirty="0"/>
          </a:p>
        </p:txBody>
      </p:sp>
    </p:spTree>
    <p:extLst>
      <p:ext uri="{BB962C8B-B14F-4D97-AF65-F5344CB8AC3E}">
        <p14:creationId xmlns:p14="http://schemas.microsoft.com/office/powerpoint/2010/main" val="1641179990"/>
      </p:ext>
    </p:extLst>
  </p:cSld>
  <p:clrMapOvr>
    <a:masterClrMapping/>
  </p:clrMapOvr>
</p:sld>
</file>

<file path=ppt/theme/theme1.xml><?xml version="1.0" encoding="utf-8"?>
<a:theme xmlns:a="http://schemas.openxmlformats.org/drawingml/2006/main" name="Officeova tema">
  <a:themeElements>
    <a:clrScheme name="">
      <a:dk1>
        <a:srgbClr val="373737"/>
      </a:dk1>
      <a:lt1>
        <a:srgbClr val="FFFFFF"/>
      </a:lt1>
      <a:dk2>
        <a:srgbClr val="464646"/>
      </a:dk2>
      <a:lt2>
        <a:srgbClr val="F5F5F5"/>
      </a:lt2>
      <a:accent1>
        <a:srgbClr val="3D5A80"/>
      </a:accent1>
      <a:accent2>
        <a:srgbClr val="98C1D9"/>
      </a:accent2>
      <a:accent3>
        <a:srgbClr val="E0FBFC"/>
      </a:accent3>
      <a:accent4>
        <a:srgbClr val="EE6C4D"/>
      </a:accent4>
      <a:accent5>
        <a:srgbClr val="293241"/>
      </a:accent5>
      <a:accent6>
        <a:srgbClr val="FFB677"/>
      </a:accent6>
      <a:hlink>
        <a:srgbClr val="3D5A80"/>
      </a:hlink>
      <a:folHlink>
        <a:srgbClr val="EE6C4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994</TotalTime>
  <Words>2616</Words>
  <Application>Microsoft Office PowerPoint</Application>
  <PresentationFormat>Širokozaslonsko</PresentationFormat>
  <Paragraphs>213</Paragraphs>
  <Slides>36</Slides>
  <Notes>12</Notes>
  <HiddenSlides>0</HiddenSlides>
  <MMClips>1</MMClips>
  <ScaleCrop>false</ScaleCrop>
  <HeadingPairs>
    <vt:vector size="6" baseType="variant">
      <vt:variant>
        <vt:lpstr>Uporabljene pisave</vt:lpstr>
      </vt:variant>
      <vt:variant>
        <vt:i4>11</vt:i4>
      </vt:variant>
      <vt:variant>
        <vt:lpstr>Tema</vt:lpstr>
      </vt:variant>
      <vt:variant>
        <vt:i4>1</vt:i4>
      </vt:variant>
      <vt:variant>
        <vt:lpstr>Naslovi diapozitivov</vt:lpstr>
      </vt:variant>
      <vt:variant>
        <vt:i4>36</vt:i4>
      </vt:variant>
    </vt:vector>
  </HeadingPairs>
  <TitlesOfParts>
    <vt:vector size="48" baseType="lpstr">
      <vt:lpstr>Meiryo</vt:lpstr>
      <vt:lpstr>Aptos</vt:lpstr>
      <vt:lpstr>Aptos Display</vt:lpstr>
      <vt:lpstr>Arial</vt:lpstr>
      <vt:lpstr>Arimo</vt:lpstr>
      <vt:lpstr>BureauVeritas-ExtBdUltraCond</vt:lpstr>
      <vt:lpstr>BureauVeritas-ThinUltraCondensed</vt:lpstr>
      <vt:lpstr>Google Sans</vt:lpstr>
      <vt:lpstr>inherit</vt:lpstr>
      <vt:lpstr>Montserrat</vt:lpstr>
      <vt:lpstr>Roboto-Regular</vt:lpstr>
      <vt:lpstr>Officeova tema</vt:lpstr>
      <vt:lpstr>Zakaj in kako doseči skladnost z NIS 2 direktivo?</vt:lpstr>
      <vt:lpstr>Kaj bo predstavljeno?</vt:lpstr>
      <vt:lpstr>VIDEO: Back to school  (Inverzni ZERO-TRUST princip)</vt:lpstr>
      <vt:lpstr>PowerPointova predstavitev</vt:lpstr>
      <vt:lpstr>Geneza NIS-2</vt:lpstr>
      <vt:lpstr>NIS-2: pregled</vt:lpstr>
      <vt:lpstr>NIS-2 zavezuje 18 sektorjev</vt:lpstr>
      <vt:lpstr>Zakon o informacijski varnosti – določila</vt:lpstr>
      <vt:lpstr>20. člen - 1</vt:lpstr>
      <vt:lpstr>20. člen - 2</vt:lpstr>
      <vt:lpstr>20. člen - 3</vt:lpstr>
      <vt:lpstr>20. člen - 4</vt:lpstr>
      <vt:lpstr>20. člen - 5</vt:lpstr>
      <vt:lpstr>20. člen - 6</vt:lpstr>
      <vt:lpstr>20. člen - 7</vt:lpstr>
      <vt:lpstr>21. člen – 16 ukrepov</vt:lpstr>
      <vt:lpstr>Benchmark – IT Security (2023)</vt:lpstr>
      <vt:lpstr>Razdelitev po vrstah in opravilih</vt:lpstr>
      <vt:lpstr>Koliko ljudi/denarja pa je v IT-področju?</vt:lpstr>
      <vt:lpstr>21. člen – 16 ukrepov</vt:lpstr>
      <vt:lpstr>21. člen – 16 ukrepov</vt:lpstr>
      <vt:lpstr>21. člen – 16 ukrepov</vt:lpstr>
      <vt:lpstr>21. člen – 16 ukrepov</vt:lpstr>
      <vt:lpstr>21. člen – 16 ukrepov</vt:lpstr>
      <vt:lpstr>21. člen – 16 ukrepov</vt:lpstr>
      <vt:lpstr>21. člen – 16 ukrepov</vt:lpstr>
      <vt:lpstr>21. člen – 16 ukrepov</vt:lpstr>
      <vt:lpstr>21. člen – 16 ukrepov</vt:lpstr>
      <vt:lpstr>21. člen – 16 ukrepov</vt:lpstr>
      <vt:lpstr>21. člen – 16 ukrepov</vt:lpstr>
      <vt:lpstr>21. člen – 16 ukrepov</vt:lpstr>
      <vt:lpstr>21. člen – Ali kaj pogrešamo?</vt:lpstr>
      <vt:lpstr>Izberite varnostni okvir!</vt:lpstr>
      <vt:lpstr>PowerPointova predstavitev</vt:lpstr>
      <vt:lpstr>Prilagoditev na NIS-2: Povzetek</vt:lpstr>
      <vt:lpstr>SREČNO!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NIS-2 Directive</dc:title>
  <dc:creator>Izidor Golob</dc:creator>
  <cp:lastModifiedBy>Izidor Golob</cp:lastModifiedBy>
  <cp:revision>4</cp:revision>
  <dcterms:created xsi:type="dcterms:W3CDTF">2024-05-13T16:10:10Z</dcterms:created>
  <dcterms:modified xsi:type="dcterms:W3CDTF">2024-05-21T16:00:51Z</dcterms:modified>
</cp:coreProperties>
</file>