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</p:sldMasterIdLst>
  <p:notesMasterIdLst>
    <p:notesMasterId r:id="rId16"/>
  </p:notesMasterIdLst>
  <p:sldIdLst>
    <p:sldId id="273" r:id="rId5"/>
    <p:sldId id="346" r:id="rId6"/>
    <p:sldId id="295" r:id="rId7"/>
    <p:sldId id="2145708453" r:id="rId8"/>
    <p:sldId id="345" r:id="rId9"/>
    <p:sldId id="2145708458" r:id="rId10"/>
    <p:sldId id="2145708457" r:id="rId11"/>
    <p:sldId id="292" r:id="rId12"/>
    <p:sldId id="347" r:id="rId13"/>
    <p:sldId id="2145708454" r:id="rId14"/>
    <p:sldId id="269" r:id="rId15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EC37E1-6E97-B6E7-186E-A665AE6145F7}" name="Mateja Pucihar Baebler" initials="MPB" userId="S::Mateja.Baebler@gzs.si::73e22765-416d-49f6-b6d5-1117ab5b76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01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10FF45-5336-4A87-ADD4-A75ACBE856E4}" v="11" dt="2024-05-21T08:11:27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30" autoAdjust="0"/>
  </p:normalViewPr>
  <p:slideViewPr>
    <p:cSldViewPr snapToGrid="0">
      <p:cViewPr varScale="1">
        <p:scale>
          <a:sx n="91" d="100"/>
          <a:sy n="91" d="100"/>
        </p:scale>
        <p:origin x="420" y="264"/>
      </p:cViewPr>
      <p:guideLst>
        <p:guide orient="horz" pos="1620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nad Šutanovac" userId="6ea60252-969d-4eda-a631-4d6b5a40ac5b" providerId="ADAL" clId="{E210FF45-5336-4A87-ADD4-A75ACBE856E4}"/>
    <pc:docChg chg="custSel addSld delSld modSld sldOrd">
      <pc:chgData name="Nenad Šutanovac" userId="6ea60252-969d-4eda-a631-4d6b5a40ac5b" providerId="ADAL" clId="{E210FF45-5336-4A87-ADD4-A75ACBE856E4}" dt="2024-05-21T14:43:52.166" v="468" actId="20577"/>
      <pc:docMkLst>
        <pc:docMk/>
      </pc:docMkLst>
      <pc:sldChg chg="modSp add del mod">
        <pc:chgData name="Nenad Šutanovac" userId="6ea60252-969d-4eda-a631-4d6b5a40ac5b" providerId="ADAL" clId="{E210FF45-5336-4A87-ADD4-A75ACBE856E4}" dt="2024-05-21T08:14:04.834" v="375" actId="47"/>
        <pc:sldMkLst>
          <pc:docMk/>
          <pc:sldMk cId="1036733924" sldId="261"/>
        </pc:sldMkLst>
        <pc:spChg chg="mod">
          <ac:chgData name="Nenad Šutanovac" userId="6ea60252-969d-4eda-a631-4d6b5a40ac5b" providerId="ADAL" clId="{E210FF45-5336-4A87-ADD4-A75ACBE856E4}" dt="2024-05-20T15:09:14.064" v="85" actId="404"/>
          <ac:spMkLst>
            <pc:docMk/>
            <pc:sldMk cId="1036733924" sldId="261"/>
            <ac:spMk id="3" creationId="{A63142FF-B135-45A6-A644-334D515D4693}"/>
          </ac:spMkLst>
        </pc:spChg>
      </pc:sldChg>
      <pc:sldChg chg="modSp mod">
        <pc:chgData name="Nenad Šutanovac" userId="6ea60252-969d-4eda-a631-4d6b5a40ac5b" providerId="ADAL" clId="{E210FF45-5336-4A87-ADD4-A75ACBE856E4}" dt="2024-05-21T14:43:52.166" v="468" actId="20577"/>
        <pc:sldMkLst>
          <pc:docMk/>
          <pc:sldMk cId="2472631417" sldId="269"/>
        </pc:sldMkLst>
        <pc:spChg chg="mod">
          <ac:chgData name="Nenad Šutanovac" userId="6ea60252-969d-4eda-a631-4d6b5a40ac5b" providerId="ADAL" clId="{E210FF45-5336-4A87-ADD4-A75ACBE856E4}" dt="2024-05-21T14:43:52.166" v="468" actId="20577"/>
          <ac:spMkLst>
            <pc:docMk/>
            <pc:sldMk cId="2472631417" sldId="269"/>
            <ac:spMk id="3" creationId="{A63142FF-B135-45A6-A644-334D515D4693}"/>
          </ac:spMkLst>
        </pc:spChg>
      </pc:sldChg>
      <pc:sldChg chg="modSp mod">
        <pc:chgData name="Nenad Šutanovac" userId="6ea60252-969d-4eda-a631-4d6b5a40ac5b" providerId="ADAL" clId="{E210FF45-5336-4A87-ADD4-A75ACBE856E4}" dt="2024-05-21T08:15:06.867" v="413" actId="20577"/>
        <pc:sldMkLst>
          <pc:docMk/>
          <pc:sldMk cId="96668012" sldId="273"/>
        </pc:sldMkLst>
        <pc:spChg chg="mod">
          <ac:chgData name="Nenad Šutanovac" userId="6ea60252-969d-4eda-a631-4d6b5a40ac5b" providerId="ADAL" clId="{E210FF45-5336-4A87-ADD4-A75ACBE856E4}" dt="2024-05-21T08:15:06.867" v="413" actId="20577"/>
          <ac:spMkLst>
            <pc:docMk/>
            <pc:sldMk cId="96668012" sldId="273"/>
            <ac:spMk id="2" creationId="{D36C36CC-FE4B-545A-4FA0-C0A517B80560}"/>
          </ac:spMkLst>
        </pc:spChg>
      </pc:sldChg>
      <pc:sldChg chg="del">
        <pc:chgData name="Nenad Šutanovac" userId="6ea60252-969d-4eda-a631-4d6b5a40ac5b" providerId="ADAL" clId="{E210FF45-5336-4A87-ADD4-A75ACBE856E4}" dt="2024-05-21T14:42:47.798" v="428" actId="47"/>
        <pc:sldMkLst>
          <pc:docMk/>
          <pc:sldMk cId="898998727" sldId="287"/>
        </pc:sldMkLst>
      </pc:sldChg>
      <pc:sldChg chg="del">
        <pc:chgData name="Nenad Šutanovac" userId="6ea60252-969d-4eda-a631-4d6b5a40ac5b" providerId="ADAL" clId="{E210FF45-5336-4A87-ADD4-A75ACBE856E4}" dt="2024-05-20T15:03:27.178" v="59" actId="47"/>
        <pc:sldMkLst>
          <pc:docMk/>
          <pc:sldMk cId="17252124" sldId="291"/>
        </pc:sldMkLst>
      </pc:sldChg>
      <pc:sldChg chg="modSp mod">
        <pc:chgData name="Nenad Šutanovac" userId="6ea60252-969d-4eda-a631-4d6b5a40ac5b" providerId="ADAL" clId="{E210FF45-5336-4A87-ADD4-A75ACBE856E4}" dt="2024-05-20T15:11:22.921" v="127" actId="122"/>
        <pc:sldMkLst>
          <pc:docMk/>
          <pc:sldMk cId="1879857265" sldId="292"/>
        </pc:sldMkLst>
        <pc:spChg chg="mod">
          <ac:chgData name="Nenad Šutanovac" userId="6ea60252-969d-4eda-a631-4d6b5a40ac5b" providerId="ADAL" clId="{E210FF45-5336-4A87-ADD4-A75ACBE856E4}" dt="2024-05-20T15:11:22.921" v="127" actId="122"/>
          <ac:spMkLst>
            <pc:docMk/>
            <pc:sldMk cId="1879857265" sldId="292"/>
            <ac:spMk id="4" creationId="{85F664CF-BF90-0E5E-7F84-26A5E67E6AA4}"/>
          </ac:spMkLst>
        </pc:spChg>
      </pc:sldChg>
      <pc:sldChg chg="addSp modSp mod ord">
        <pc:chgData name="Nenad Šutanovac" userId="6ea60252-969d-4eda-a631-4d6b5a40ac5b" providerId="ADAL" clId="{E210FF45-5336-4A87-ADD4-A75ACBE856E4}" dt="2024-05-20T15:46:23.107" v="282" actId="1076"/>
        <pc:sldMkLst>
          <pc:docMk/>
          <pc:sldMk cId="2554760915" sldId="295"/>
        </pc:sldMkLst>
        <pc:picChg chg="add mod">
          <ac:chgData name="Nenad Šutanovac" userId="6ea60252-969d-4eda-a631-4d6b5a40ac5b" providerId="ADAL" clId="{E210FF45-5336-4A87-ADD4-A75ACBE856E4}" dt="2024-05-20T15:46:23.107" v="282" actId="1076"/>
          <ac:picMkLst>
            <pc:docMk/>
            <pc:sldMk cId="2554760915" sldId="295"/>
            <ac:picMk id="3" creationId="{D75E35C4-3EF2-4CC7-2320-3F85E93CB26D}"/>
          </ac:picMkLst>
        </pc:picChg>
      </pc:sldChg>
      <pc:sldChg chg="ord">
        <pc:chgData name="Nenad Šutanovac" userId="6ea60252-969d-4eda-a631-4d6b5a40ac5b" providerId="ADAL" clId="{E210FF45-5336-4A87-ADD4-A75ACBE856E4}" dt="2024-05-20T15:04:38.238" v="82"/>
        <pc:sldMkLst>
          <pc:docMk/>
          <pc:sldMk cId="648041084" sldId="345"/>
        </pc:sldMkLst>
      </pc:sldChg>
      <pc:sldChg chg="addSp delSp modSp mod ord">
        <pc:chgData name="Nenad Šutanovac" userId="6ea60252-969d-4eda-a631-4d6b5a40ac5b" providerId="ADAL" clId="{E210FF45-5336-4A87-ADD4-A75ACBE856E4}" dt="2024-05-21T08:14:50.281" v="410" actId="113"/>
        <pc:sldMkLst>
          <pc:docMk/>
          <pc:sldMk cId="2657780133" sldId="346"/>
        </pc:sldMkLst>
        <pc:spChg chg="add mod">
          <ac:chgData name="Nenad Šutanovac" userId="6ea60252-969d-4eda-a631-4d6b5a40ac5b" providerId="ADAL" clId="{E210FF45-5336-4A87-ADD4-A75ACBE856E4}" dt="2024-05-21T08:14:50.281" v="410" actId="113"/>
          <ac:spMkLst>
            <pc:docMk/>
            <pc:sldMk cId="2657780133" sldId="346"/>
            <ac:spMk id="6" creationId="{5DCD40B0-BAAD-7E70-B70C-70F26A5B778D}"/>
          </ac:spMkLst>
        </pc:spChg>
        <pc:spChg chg="del mod">
          <ac:chgData name="Nenad Šutanovac" userId="6ea60252-969d-4eda-a631-4d6b5a40ac5b" providerId="ADAL" clId="{E210FF45-5336-4A87-ADD4-A75ACBE856E4}" dt="2024-05-21T08:12:14.338" v="314"/>
          <ac:spMkLst>
            <pc:docMk/>
            <pc:sldMk cId="2657780133" sldId="346"/>
            <ac:spMk id="9" creationId="{52BD83E6-B382-01D3-9247-F17B0C6EB30D}"/>
          </ac:spMkLst>
        </pc:spChg>
        <pc:graphicFrameChg chg="add mod">
          <ac:chgData name="Nenad Šutanovac" userId="6ea60252-969d-4eda-a631-4d6b5a40ac5b" providerId="ADAL" clId="{E210FF45-5336-4A87-ADD4-A75ACBE856E4}" dt="2024-05-21T08:09:42.541" v="292"/>
          <ac:graphicFrameMkLst>
            <pc:docMk/>
            <pc:sldMk cId="2657780133" sldId="346"/>
            <ac:graphicFrameMk id="3" creationId="{2D31B6A6-99F5-E275-AB65-B460BE45FB85}"/>
          </ac:graphicFrameMkLst>
        </pc:graphicFrameChg>
        <pc:graphicFrameChg chg="add del mod">
          <ac:chgData name="Nenad Šutanovac" userId="6ea60252-969d-4eda-a631-4d6b5a40ac5b" providerId="ADAL" clId="{E210FF45-5336-4A87-ADD4-A75ACBE856E4}" dt="2024-05-21T08:10:45.925" v="297" actId="478"/>
          <ac:graphicFrameMkLst>
            <pc:docMk/>
            <pc:sldMk cId="2657780133" sldId="346"/>
            <ac:graphicFrameMk id="4" creationId="{3DD368C5-6FCD-5F08-2B02-47B3253D508E}"/>
          </ac:graphicFrameMkLst>
        </pc:graphicFrameChg>
        <pc:graphicFrameChg chg="del">
          <ac:chgData name="Nenad Šutanovac" userId="6ea60252-969d-4eda-a631-4d6b5a40ac5b" providerId="ADAL" clId="{E210FF45-5336-4A87-ADD4-A75ACBE856E4}" dt="2024-05-21T08:09:13.645" v="291" actId="478"/>
          <ac:graphicFrameMkLst>
            <pc:docMk/>
            <pc:sldMk cId="2657780133" sldId="346"/>
            <ac:graphicFrameMk id="8" creationId="{3A75D3E8-C2DB-FE59-3114-C47BC68C7F0E}"/>
          </ac:graphicFrameMkLst>
        </pc:graphicFrameChg>
        <pc:picChg chg="add mod">
          <ac:chgData name="Nenad Šutanovac" userId="6ea60252-969d-4eda-a631-4d6b5a40ac5b" providerId="ADAL" clId="{E210FF45-5336-4A87-ADD4-A75ACBE856E4}" dt="2024-05-21T08:13:28.630" v="338" actId="1076"/>
          <ac:picMkLst>
            <pc:docMk/>
            <pc:sldMk cId="2657780133" sldId="346"/>
            <ac:picMk id="5" creationId="{14BC6C18-FA4A-DF9C-E37F-51B1A6949F06}"/>
          </ac:picMkLst>
        </pc:picChg>
      </pc:sldChg>
      <pc:sldChg chg="modSp mod">
        <pc:chgData name="Nenad Šutanovac" userId="6ea60252-969d-4eda-a631-4d6b5a40ac5b" providerId="ADAL" clId="{E210FF45-5336-4A87-ADD4-A75ACBE856E4}" dt="2024-05-20T15:18:09.169" v="239" actId="5793"/>
        <pc:sldMkLst>
          <pc:docMk/>
          <pc:sldMk cId="2382629500" sldId="347"/>
        </pc:sldMkLst>
        <pc:spChg chg="mod">
          <ac:chgData name="Nenad Šutanovac" userId="6ea60252-969d-4eda-a631-4d6b5a40ac5b" providerId="ADAL" clId="{E210FF45-5336-4A87-ADD4-A75ACBE856E4}" dt="2024-05-20T15:18:09.169" v="239" actId="5793"/>
          <ac:spMkLst>
            <pc:docMk/>
            <pc:sldMk cId="2382629500" sldId="347"/>
            <ac:spMk id="2" creationId="{2FDE39B6-8F81-9188-9E9D-16E07F1E33E0}"/>
          </ac:spMkLst>
        </pc:spChg>
      </pc:sldChg>
      <pc:sldChg chg="del">
        <pc:chgData name="Nenad Šutanovac" userId="6ea60252-969d-4eda-a631-4d6b5a40ac5b" providerId="ADAL" clId="{E210FF45-5336-4A87-ADD4-A75ACBE856E4}" dt="2024-05-20T15:46:40.614" v="283" actId="47"/>
        <pc:sldMkLst>
          <pc:docMk/>
          <pc:sldMk cId="3641759552" sldId="363"/>
        </pc:sldMkLst>
      </pc:sldChg>
      <pc:sldChg chg="modSp mod ord">
        <pc:chgData name="Nenad Šutanovac" userId="6ea60252-969d-4eda-a631-4d6b5a40ac5b" providerId="ADAL" clId="{E210FF45-5336-4A87-ADD4-A75ACBE856E4}" dt="2024-05-21T14:42:06.152" v="427" actId="20577"/>
        <pc:sldMkLst>
          <pc:docMk/>
          <pc:sldMk cId="2537641734" sldId="2145708453"/>
        </pc:sldMkLst>
        <pc:spChg chg="mod">
          <ac:chgData name="Nenad Šutanovac" userId="6ea60252-969d-4eda-a631-4d6b5a40ac5b" providerId="ADAL" clId="{E210FF45-5336-4A87-ADD4-A75ACBE856E4}" dt="2024-05-21T14:42:06.152" v="427" actId="20577"/>
          <ac:spMkLst>
            <pc:docMk/>
            <pc:sldMk cId="2537641734" sldId="2145708453"/>
            <ac:spMk id="6" creationId="{51181157-638E-BB4E-6095-57DC20386BFF}"/>
          </ac:spMkLst>
        </pc:spChg>
      </pc:sldChg>
      <pc:sldChg chg="addSp modSp mod">
        <pc:chgData name="Nenad Šutanovac" userId="6ea60252-969d-4eda-a631-4d6b5a40ac5b" providerId="ADAL" clId="{E210FF45-5336-4A87-ADD4-A75ACBE856E4}" dt="2024-05-20T15:18:32.929" v="280" actId="20577"/>
        <pc:sldMkLst>
          <pc:docMk/>
          <pc:sldMk cId="2750869352" sldId="2145708454"/>
        </pc:sldMkLst>
        <pc:spChg chg="mod">
          <ac:chgData name="Nenad Šutanovac" userId="6ea60252-969d-4eda-a631-4d6b5a40ac5b" providerId="ADAL" clId="{E210FF45-5336-4A87-ADD4-A75ACBE856E4}" dt="2024-05-20T15:18:32.929" v="280" actId="20577"/>
          <ac:spMkLst>
            <pc:docMk/>
            <pc:sldMk cId="2750869352" sldId="2145708454"/>
            <ac:spMk id="2" creationId="{2FDE39B6-8F81-9188-9E9D-16E07F1E33E0}"/>
          </ac:spMkLst>
        </pc:spChg>
        <pc:spChg chg="mod">
          <ac:chgData name="Nenad Šutanovac" userId="6ea60252-969d-4eda-a631-4d6b5a40ac5b" providerId="ADAL" clId="{E210FF45-5336-4A87-ADD4-A75ACBE856E4}" dt="2024-05-20T15:13:40.317" v="200" actId="20577"/>
          <ac:spMkLst>
            <pc:docMk/>
            <pc:sldMk cId="2750869352" sldId="2145708454"/>
            <ac:spMk id="3" creationId="{838E27F6-F244-97D9-6C82-FECE212045BA}"/>
          </ac:spMkLst>
        </pc:spChg>
        <pc:picChg chg="add mod">
          <ac:chgData name="Nenad Šutanovac" userId="6ea60252-969d-4eda-a631-4d6b5a40ac5b" providerId="ADAL" clId="{E210FF45-5336-4A87-ADD4-A75ACBE856E4}" dt="2024-05-20T15:16:09.365" v="213" actId="1076"/>
          <ac:picMkLst>
            <pc:docMk/>
            <pc:sldMk cId="2750869352" sldId="2145708454"/>
            <ac:picMk id="4" creationId="{26D37119-291D-45C2-703B-120D0DCEF2CF}"/>
          </ac:picMkLst>
        </pc:picChg>
        <pc:picChg chg="add mod">
          <ac:chgData name="Nenad Šutanovac" userId="6ea60252-969d-4eda-a631-4d6b5a40ac5b" providerId="ADAL" clId="{E210FF45-5336-4A87-ADD4-A75ACBE856E4}" dt="2024-05-20T15:16:16.519" v="215" actId="1076"/>
          <ac:picMkLst>
            <pc:docMk/>
            <pc:sldMk cId="2750869352" sldId="2145708454"/>
            <ac:picMk id="5" creationId="{5C965237-54A3-56EF-1219-FDFD2AD87483}"/>
          </ac:picMkLst>
        </pc:picChg>
        <pc:picChg chg="add mod">
          <ac:chgData name="Nenad Šutanovac" userId="6ea60252-969d-4eda-a631-4d6b5a40ac5b" providerId="ADAL" clId="{E210FF45-5336-4A87-ADD4-A75ACBE856E4}" dt="2024-05-20T15:16:02.944" v="212" actId="1076"/>
          <ac:picMkLst>
            <pc:docMk/>
            <pc:sldMk cId="2750869352" sldId="2145708454"/>
            <ac:picMk id="7" creationId="{2BB481CE-F31E-9F30-1091-F10BD570E9FB}"/>
          </ac:picMkLst>
        </pc:picChg>
      </pc:sldChg>
      <pc:sldChg chg="modSp del mod">
        <pc:chgData name="Nenad Šutanovac" userId="6ea60252-969d-4eda-a631-4d6b5a40ac5b" providerId="ADAL" clId="{E210FF45-5336-4A87-ADD4-A75ACBE856E4}" dt="2024-05-21T14:43:26.798" v="455" actId="47"/>
        <pc:sldMkLst>
          <pc:docMk/>
          <pc:sldMk cId="2467821070" sldId="2145708455"/>
        </pc:sldMkLst>
        <pc:spChg chg="mod">
          <ac:chgData name="Nenad Šutanovac" userId="6ea60252-969d-4eda-a631-4d6b5a40ac5b" providerId="ADAL" clId="{E210FF45-5336-4A87-ADD4-A75ACBE856E4}" dt="2024-05-21T14:42:58.493" v="429" actId="6549"/>
          <ac:spMkLst>
            <pc:docMk/>
            <pc:sldMk cId="2467821070" sldId="2145708455"/>
            <ac:spMk id="3" creationId="{A298025B-D60E-FAF9-883E-45BB55C59A72}"/>
          </ac:spMkLst>
        </pc:spChg>
      </pc:sldChg>
      <pc:sldChg chg="ord">
        <pc:chgData name="Nenad Šutanovac" userId="6ea60252-969d-4eda-a631-4d6b5a40ac5b" providerId="ADAL" clId="{E210FF45-5336-4A87-ADD4-A75ACBE856E4}" dt="2024-05-20T15:04:32.135" v="80"/>
        <pc:sldMkLst>
          <pc:docMk/>
          <pc:sldMk cId="3773988110" sldId="2145708457"/>
        </pc:sldMkLst>
      </pc:sldChg>
      <pc:sldChg chg="addSp delSp modSp new mod modClrScheme chgLayout">
        <pc:chgData name="Nenad Šutanovac" userId="6ea60252-969d-4eda-a631-4d6b5a40ac5b" providerId="ADAL" clId="{E210FF45-5336-4A87-ADD4-A75ACBE856E4}" dt="2024-05-21T08:07:12.958" v="290" actId="1076"/>
        <pc:sldMkLst>
          <pc:docMk/>
          <pc:sldMk cId="2435297268" sldId="2145708458"/>
        </pc:sldMkLst>
        <pc:spChg chg="del">
          <ac:chgData name="Nenad Šutanovac" userId="6ea60252-969d-4eda-a631-4d6b5a40ac5b" providerId="ADAL" clId="{E210FF45-5336-4A87-ADD4-A75ACBE856E4}" dt="2024-05-21T08:06:37.146" v="285" actId="478"/>
          <ac:spMkLst>
            <pc:docMk/>
            <pc:sldMk cId="2435297268" sldId="2145708458"/>
            <ac:spMk id="2" creationId="{39A697D0-B467-918C-B3CE-F7D920D588F9}"/>
          </ac:spMkLst>
        </pc:spChg>
        <pc:spChg chg="del">
          <ac:chgData name="Nenad Šutanovac" userId="6ea60252-969d-4eda-a631-4d6b5a40ac5b" providerId="ADAL" clId="{E210FF45-5336-4A87-ADD4-A75ACBE856E4}" dt="2024-05-21T08:06:39.954" v="286" actId="478"/>
          <ac:spMkLst>
            <pc:docMk/>
            <pc:sldMk cId="2435297268" sldId="2145708458"/>
            <ac:spMk id="3" creationId="{F9EEE7AE-5323-4FDB-E1CC-17EFD8B2D340}"/>
          </ac:spMkLst>
        </pc:spChg>
        <pc:picChg chg="add mod">
          <ac:chgData name="Nenad Šutanovac" userId="6ea60252-969d-4eda-a631-4d6b5a40ac5b" providerId="ADAL" clId="{E210FF45-5336-4A87-ADD4-A75ACBE856E4}" dt="2024-05-21T08:07:12.958" v="290" actId="1076"/>
          <ac:picMkLst>
            <pc:docMk/>
            <pc:sldMk cId="2435297268" sldId="2145708458"/>
            <ac:picMk id="5" creationId="{C1281570-02CD-85B0-B66F-4F604266C187}"/>
          </ac:picMkLst>
        </pc:picChg>
      </pc:sldChg>
      <pc:sldMasterChg chg="delSldLayout">
        <pc:chgData name="Nenad Šutanovac" userId="6ea60252-969d-4eda-a631-4d6b5a40ac5b" providerId="ADAL" clId="{E210FF45-5336-4A87-ADD4-A75ACBE856E4}" dt="2024-05-20T15:46:40.614" v="283" actId="47"/>
        <pc:sldMasterMkLst>
          <pc:docMk/>
          <pc:sldMasterMk cId="1644048899" sldId="2147483659"/>
        </pc:sldMasterMkLst>
        <pc:sldLayoutChg chg="del">
          <pc:chgData name="Nenad Šutanovac" userId="6ea60252-969d-4eda-a631-4d6b5a40ac5b" providerId="ADAL" clId="{E210FF45-5336-4A87-ADD4-A75ACBE856E4}" dt="2024-05-20T15:46:40.614" v="283" actId="47"/>
          <pc:sldLayoutMkLst>
            <pc:docMk/>
            <pc:sldMasterMk cId="1644048899" sldId="2147483659"/>
            <pc:sldLayoutMk cId="3578991388" sldId="214748367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zs365-my.sharepoint.com/personal/flavio_fuart_gzs_si/Documents/Documents/Digitalizacija%20lastnega%20dela/SRIP%20Godigital/output/matrik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zs365.sharepoint.com/sites/SRIPGoDigitalEDP/Shared%20Documents/General/analize/Trendi%20-%20povzete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gzs365.sharepoint.com/sites/SRIPGoDigitalEDP/Shared%20Documents/General/analize/Trendi%20-%20povzete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[matrika.xlsx]skupni!$I$1</c:f>
              <c:strCache>
                <c:ptCount val="1"/>
                <c:pt idx="0">
                  <c:v>Tržna privlačnost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31F9F7CD-1EDD-4668-BB2C-2E3DA97628E7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061-4A86-B7A0-02AF0BF53C9B}"/>
                </c:ext>
              </c:extLst>
            </c:dLbl>
            <c:dLbl>
              <c:idx val="1"/>
              <c:layout>
                <c:manualLayout>
                  <c:x val="1.5250544662309368E-2"/>
                  <c:y val="-5.9523809523809521E-2"/>
                </c:manualLayout>
              </c:layout>
              <c:tx>
                <c:rich>
                  <a:bodyPr/>
                  <a:lstStyle/>
                  <a:p>
                    <a:fld id="{FCA5CD3B-FE27-47BF-BB04-CD2762E5F5A3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061-4A86-B7A0-02AF0BF53C9B}"/>
                </c:ext>
              </c:extLst>
            </c:dLbl>
            <c:dLbl>
              <c:idx val="2"/>
              <c:layout>
                <c:manualLayout>
                  <c:x val="5.4466230936819016E-2"/>
                  <c:y val="-2.6785714285714284E-2"/>
                </c:manualLayout>
              </c:layout>
              <c:tx>
                <c:rich>
                  <a:bodyPr/>
                  <a:lstStyle/>
                  <a:p>
                    <a:fld id="{9BCE8C79-A841-4B00-AB3B-6B6938335BB5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32034721150054"/>
                      <c:h val="5.446428571428571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061-4A86-B7A0-02AF0BF53C9B}"/>
                </c:ext>
              </c:extLst>
            </c:dLbl>
            <c:dLbl>
              <c:idx val="3"/>
              <c:layout>
                <c:manualLayout>
                  <c:x val="-6.9716775599128547E-2"/>
                  <c:y val="-9.2261904761904767E-2"/>
                </c:manualLayout>
              </c:layout>
              <c:tx>
                <c:rich>
                  <a:bodyPr/>
                  <a:lstStyle/>
                  <a:p>
                    <a:fld id="{BA52E71A-A0C1-43A2-978B-EA1F4117F9FA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061-4A86-B7A0-02AF0BF53C9B}"/>
                </c:ext>
              </c:extLst>
            </c:dLbl>
            <c:dLbl>
              <c:idx val="4"/>
              <c:layout>
                <c:manualLayout>
                  <c:x val="-0.1437908496732026"/>
                  <c:y val="-2.678571428571426E-2"/>
                </c:manualLayout>
              </c:layout>
              <c:tx>
                <c:rich>
                  <a:bodyPr/>
                  <a:lstStyle/>
                  <a:p>
                    <a:fld id="{DEF9F6FE-73EA-49AF-A28E-2BC92B9DB805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061-4A86-B7A0-02AF0BF53C9B}"/>
                </c:ext>
              </c:extLst>
            </c:dLbl>
            <c:dLbl>
              <c:idx val="5"/>
              <c:layout>
                <c:manualLayout>
                  <c:x val="-1.3071895424836682E-2"/>
                  <c:y val="-3.5714285714285712E-2"/>
                </c:manualLayout>
              </c:layout>
              <c:tx>
                <c:rich>
                  <a:bodyPr/>
                  <a:lstStyle/>
                  <a:p>
                    <a:fld id="{94DFBBBE-4CC0-42A7-B750-A2151053F3AD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061-4A86-B7A0-02AF0BF53C9B}"/>
                </c:ext>
              </c:extLst>
            </c:dLbl>
            <c:dLbl>
              <c:idx val="6"/>
              <c:layout>
                <c:manualLayout>
                  <c:x val="7.8431372549019607E-2"/>
                  <c:y val="4.4642857142857144E-2"/>
                </c:manualLayout>
              </c:layout>
              <c:tx>
                <c:rich>
                  <a:bodyPr/>
                  <a:lstStyle/>
                  <a:p>
                    <a:fld id="{91623230-E230-4020-A5BB-65D2E56EA2C4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061-4A86-B7A0-02AF0BF53C9B}"/>
                </c:ext>
              </c:extLst>
            </c:dLbl>
            <c:dLbl>
              <c:idx val="7"/>
              <c:layout>
                <c:manualLayout>
                  <c:x val="0"/>
                  <c:y val="3.8690476190476136E-2"/>
                </c:manualLayout>
              </c:layout>
              <c:tx>
                <c:rich>
                  <a:bodyPr/>
                  <a:lstStyle/>
                  <a:p>
                    <a:fld id="{92081830-C719-4A65-B908-9D3698EEE87E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061-4A86-B7A0-02AF0BF53C9B}"/>
                </c:ext>
              </c:extLst>
            </c:dLbl>
            <c:dLbl>
              <c:idx val="8"/>
              <c:layout>
                <c:manualLayout>
                  <c:x val="6.5359477124183009E-3"/>
                  <c:y val="3.5714285714285712E-2"/>
                </c:manualLayout>
              </c:layout>
              <c:tx>
                <c:rich>
                  <a:bodyPr/>
                  <a:lstStyle/>
                  <a:p>
                    <a:fld id="{F8FB8738-C7A0-4A79-A274-BE3417865E98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D061-4A86-B7A0-02AF0BF53C9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BF65416-7180-45DF-8270-DA9E346B7BE4}" type="CELLRANGE">
                      <a:rPr lang="sl-SI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061-4A86-B7A0-02AF0BF53C9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BBD632E-74A8-47FD-A8A0-B5C4B8753BDC}" type="CELLRANGE">
                      <a:rPr lang="sl-SI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061-4A86-B7A0-02AF0BF53C9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771E2EA-6816-4F08-93F8-E1D649F0BE43}" type="CELLRANGE">
                      <a:rPr lang="sl-SI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061-4A86-B7A0-02AF0BF53C9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368808C-EB72-469E-9B9C-635636EDEB1F}" type="CELLRANGE">
                      <a:rPr lang="sl-SI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061-4A86-B7A0-02AF0BF53C9B}"/>
                </c:ext>
              </c:extLst>
            </c:dLbl>
            <c:dLbl>
              <c:idx val="13"/>
              <c:layout>
                <c:manualLayout>
                  <c:x val="-8.9547630075668288E-4"/>
                  <c:y val="6.2500117172853392E-2"/>
                </c:manualLayout>
              </c:layout>
              <c:tx>
                <c:rich>
                  <a:bodyPr/>
                  <a:lstStyle/>
                  <a:p>
                    <a:fld id="{AC53DCBC-E597-4081-9270-7E45BAD3CB30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04103408642547"/>
                      <c:h val="0.1397321428571428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D061-4A86-B7A0-02AF0BF53C9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F1E15547-CAA8-4AFC-AF25-27781FEA3410}" type="CELLRANGE">
                      <a:rPr lang="sl-SI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061-4A86-B7A0-02AF0BF53C9B}"/>
                </c:ext>
              </c:extLst>
            </c:dLbl>
            <c:dLbl>
              <c:idx val="15"/>
              <c:layout>
                <c:manualLayout>
                  <c:x val="-2.723302969481756E-2"/>
                  <c:y val="-3.422607330333708E-2"/>
                </c:manualLayout>
              </c:layout>
              <c:tx>
                <c:rich>
                  <a:bodyPr/>
                  <a:lstStyle/>
                  <a:p>
                    <a:fld id="{2DB778F7-F5B7-484D-835C-D150806D618B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03050108932461"/>
                      <c:h val="5.744047619047617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D061-4A86-B7A0-02AF0BF53C9B}"/>
                </c:ext>
              </c:extLst>
            </c:dLbl>
            <c:dLbl>
              <c:idx val="16"/>
              <c:layout>
                <c:manualLayout>
                  <c:x val="-0.20261437908496732"/>
                  <c:y val="-6.8452380952381056E-2"/>
                </c:manualLayout>
              </c:layout>
              <c:tx>
                <c:rich>
                  <a:bodyPr/>
                  <a:lstStyle/>
                  <a:p>
                    <a:fld id="{7803B283-6067-4EC2-B74D-0C63879EF575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D061-4A86-B7A0-02AF0BF53C9B}"/>
                </c:ext>
              </c:extLst>
            </c:dLbl>
            <c:dLbl>
              <c:idx val="17"/>
              <c:layout>
                <c:manualLayout>
                  <c:x val="-1.9607843137254902E-2"/>
                  <c:y val="-7.1428571428571425E-2"/>
                </c:manualLayout>
              </c:layout>
              <c:tx>
                <c:rich>
                  <a:bodyPr/>
                  <a:lstStyle/>
                  <a:p>
                    <a:fld id="{B4A84796-00A4-4B87-A90A-8AD6669222D4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D061-4A86-B7A0-02AF0BF53C9B}"/>
                </c:ext>
              </c:extLst>
            </c:dLbl>
            <c:dLbl>
              <c:idx val="18"/>
              <c:layout>
                <c:manualLayout>
                  <c:x val="-0.12527241692827612"/>
                  <c:y val="-6.8452263779527553E-2"/>
                </c:manualLayout>
              </c:layout>
              <c:tx>
                <c:rich>
                  <a:bodyPr/>
                  <a:lstStyle/>
                  <a:p>
                    <a:fld id="{E6D958F6-7D06-49E5-ABC4-F499EA7976CC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34414080592863"/>
                      <c:h val="9.613095238095237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D061-4A86-B7A0-02AF0BF53C9B}"/>
                </c:ext>
              </c:extLst>
            </c:dLbl>
            <c:dLbl>
              <c:idx val="19"/>
              <c:layout>
                <c:manualLayout>
                  <c:x val="2.1786492374726869E-3"/>
                  <c:y val="2.0833450506186728E-2"/>
                </c:manualLayout>
              </c:layout>
              <c:tx>
                <c:rich>
                  <a:bodyPr/>
                  <a:lstStyle/>
                  <a:p>
                    <a:fld id="{A2F08ABC-3499-4198-9708-C18692A9143C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2309368191721"/>
                      <c:h val="9.613095238095237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D061-4A86-B7A0-02AF0BF53C9B}"/>
                </c:ext>
              </c:extLst>
            </c:dLbl>
            <c:dLbl>
              <c:idx val="20"/>
              <c:layout>
                <c:manualLayout>
                  <c:x val="-0.30501089324618735"/>
                  <c:y val="1.3125117172853284E-2"/>
                </c:manualLayout>
              </c:layout>
              <c:tx>
                <c:rich>
                  <a:bodyPr/>
                  <a:lstStyle/>
                  <a:p>
                    <a:fld id="{D0DE0F33-DD34-408E-8B75-7EC3F99D36F4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67965278849948"/>
                      <c:h val="6.041666666666665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D061-4A86-B7A0-02AF0BF53C9B}"/>
                </c:ext>
              </c:extLst>
            </c:dLbl>
            <c:dLbl>
              <c:idx val="21"/>
              <c:layout>
                <c:manualLayout>
                  <c:x val="4.1394335511982572E-2"/>
                  <c:y val="-1.0912572349731422E-16"/>
                </c:manualLayout>
              </c:layout>
              <c:tx>
                <c:rich>
                  <a:bodyPr/>
                  <a:lstStyle/>
                  <a:p>
                    <a:fld id="{26F6295F-EEC5-44D0-B776-489BB3DC4FB6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D061-4A86-B7A0-02AF0BF53C9B}"/>
                </c:ext>
              </c:extLst>
            </c:dLbl>
            <c:dLbl>
              <c:idx val="22"/>
              <c:layout>
                <c:manualLayout>
                  <c:x val="-0.15250544662309368"/>
                  <c:y val="-3.2738095238095344E-2"/>
                </c:manualLayout>
              </c:layout>
              <c:tx>
                <c:rich>
                  <a:bodyPr/>
                  <a:lstStyle/>
                  <a:p>
                    <a:fld id="{97A1ADF8-2655-433E-8311-05A45F26BBD3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D061-4A86-B7A0-02AF0BF53C9B}"/>
                </c:ext>
              </c:extLst>
            </c:dLbl>
            <c:dLbl>
              <c:idx val="23"/>
              <c:layout>
                <c:manualLayout>
                  <c:x val="3.1590499716947065E-2"/>
                  <c:y val="6.547630764904365E-2"/>
                </c:manualLayout>
              </c:layout>
              <c:tx>
                <c:rich>
                  <a:bodyPr/>
                  <a:lstStyle/>
                  <a:p>
                    <a:fld id="{AAB71D4F-0E55-46B2-AB6E-B02DC2031565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75607705899505"/>
                      <c:h val="9.613095238095237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D061-4A86-B7A0-02AF0BF53C9B}"/>
                </c:ext>
              </c:extLst>
            </c:dLbl>
            <c:dLbl>
              <c:idx val="24"/>
              <c:layout>
                <c:manualLayout>
                  <c:x val="-0.3050108932461873"/>
                  <c:y val="-8.035714285714296E-2"/>
                </c:manualLayout>
              </c:layout>
              <c:tx>
                <c:rich>
                  <a:bodyPr/>
                  <a:lstStyle/>
                  <a:p>
                    <a:fld id="{5CB50E82-25E8-4BE5-94A1-C0ADF24C6029}" type="CELLRANGE">
                      <a:rPr lang="en-US"/>
                      <a:pPr/>
                      <a:t>[OBSEG CELIC]</a:t>
                    </a:fld>
                    <a:endParaRPr lang="sl-S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663407270169663"/>
                      <c:h val="6.830357142857142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D061-4A86-B7A0-02AF0BF53C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[matrika.xlsx]skupni!$H$2:$H$26</c:f>
              <c:numCache>
                <c:formatCode>General</c:formatCode>
                <c:ptCount val="25"/>
                <c:pt idx="0">
                  <c:v>295.303333333333</c:v>
                </c:pt>
                <c:pt idx="1">
                  <c:v>243.286666666667</c:v>
                </c:pt>
                <c:pt idx="2">
                  <c:v>98.3333333333333</c:v>
                </c:pt>
                <c:pt idx="3">
                  <c:v>125.43666666666699</c:v>
                </c:pt>
                <c:pt idx="4">
                  <c:v>32.003333333333302</c:v>
                </c:pt>
                <c:pt idx="5">
                  <c:v>58.07</c:v>
                </c:pt>
                <c:pt idx="6">
                  <c:v>242.89666666666699</c:v>
                </c:pt>
                <c:pt idx="7">
                  <c:v>24.593333333333302</c:v>
                </c:pt>
                <c:pt idx="8">
                  <c:v>11.8866666666667</c:v>
                </c:pt>
                <c:pt idx="9">
                  <c:v>12.85</c:v>
                </c:pt>
                <c:pt idx="10">
                  <c:v>50.593333333333298</c:v>
                </c:pt>
                <c:pt idx="11">
                  <c:v>2.0166666666666702</c:v>
                </c:pt>
                <c:pt idx="12">
                  <c:v>7.4266666666666703</c:v>
                </c:pt>
                <c:pt idx="13">
                  <c:v>281.48666666666702</c:v>
                </c:pt>
                <c:pt idx="14">
                  <c:v>87.386666666666699</c:v>
                </c:pt>
                <c:pt idx="15">
                  <c:v>504.88333333333298</c:v>
                </c:pt>
                <c:pt idx="16">
                  <c:v>5.8766666666666696</c:v>
                </c:pt>
                <c:pt idx="17">
                  <c:v>111.68</c:v>
                </c:pt>
                <c:pt idx="18">
                  <c:v>40.8066666666667</c:v>
                </c:pt>
                <c:pt idx="19">
                  <c:v>35.616666666666703</c:v>
                </c:pt>
                <c:pt idx="20">
                  <c:v>20.32</c:v>
                </c:pt>
                <c:pt idx="21">
                  <c:v>155.613333333333</c:v>
                </c:pt>
                <c:pt idx="22">
                  <c:v>38.880000000000003</c:v>
                </c:pt>
                <c:pt idx="23">
                  <c:v>106.85</c:v>
                </c:pt>
                <c:pt idx="24">
                  <c:v>43.1933333333333</c:v>
                </c:pt>
              </c:numCache>
            </c:numRef>
          </c:xVal>
          <c:yVal>
            <c:numRef>
              <c:f>[matrika.xlsx]skupni!$I$2:$I$26</c:f>
              <c:numCache>
                <c:formatCode>General</c:formatCode>
                <c:ptCount val="25"/>
                <c:pt idx="0">
                  <c:v>22</c:v>
                </c:pt>
                <c:pt idx="1">
                  <c:v>14</c:v>
                </c:pt>
                <c:pt idx="2">
                  <c:v>6</c:v>
                </c:pt>
                <c:pt idx="3">
                  <c:v>11</c:v>
                </c:pt>
                <c:pt idx="4">
                  <c:v>18</c:v>
                </c:pt>
                <c:pt idx="5">
                  <c:v>9</c:v>
                </c:pt>
                <c:pt idx="6">
                  <c:v>14</c:v>
                </c:pt>
                <c:pt idx="7">
                  <c:v>17</c:v>
                </c:pt>
                <c:pt idx="8">
                  <c:v>7</c:v>
                </c:pt>
                <c:pt idx="9">
                  <c:v>13</c:v>
                </c:pt>
                <c:pt idx="10">
                  <c:v>5</c:v>
                </c:pt>
                <c:pt idx="11">
                  <c:v>9</c:v>
                </c:pt>
                <c:pt idx="12">
                  <c:v>11</c:v>
                </c:pt>
                <c:pt idx="13">
                  <c:v>5</c:v>
                </c:pt>
                <c:pt idx="14">
                  <c:v>8</c:v>
                </c:pt>
                <c:pt idx="15">
                  <c:v>24</c:v>
                </c:pt>
                <c:pt idx="16">
                  <c:v>3</c:v>
                </c:pt>
                <c:pt idx="17">
                  <c:v>17</c:v>
                </c:pt>
                <c:pt idx="18">
                  <c:v>9</c:v>
                </c:pt>
                <c:pt idx="19">
                  <c:v>1</c:v>
                </c:pt>
                <c:pt idx="20">
                  <c:v>1</c:v>
                </c:pt>
                <c:pt idx="21">
                  <c:v>9</c:v>
                </c:pt>
                <c:pt idx="22">
                  <c:v>7</c:v>
                </c:pt>
                <c:pt idx="23">
                  <c:v>3</c:v>
                </c:pt>
                <c:pt idx="24">
                  <c:v>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[matrika.xlsx]skupni!$G$2:$G$26</c15:f>
                <c15:dlblRangeCache>
                  <c:ptCount val="25"/>
                  <c:pt idx="0">
                    <c:v>T1.1 - AI</c:v>
                  </c:pt>
                  <c:pt idx="1">
                    <c:v>T1.2 - Data science</c:v>
                  </c:pt>
                  <c:pt idx="2">
                    <c:v>T2.1 - Kriptografija</c:v>
                  </c:pt>
                  <c:pt idx="3">
                    <c:v>T2.x - Kibernetska varnost</c:v>
                  </c:pt>
                  <c:pt idx="4">
                    <c:v>T3.1 - XR</c:v>
                  </c:pt>
                  <c:pt idx="5">
                    <c:v>T3.2 - GIS-T</c:v>
                  </c:pt>
                  <c:pt idx="6">
                    <c:v>T4.1 - loT </c:v>
                  </c:pt>
                  <c:pt idx="7">
                    <c:v>T4.2 - 5G </c:v>
                  </c:pt>
                  <c:pt idx="8">
                    <c:v>T4.4 - GB </c:v>
                  </c:pt>
                  <c:pt idx="9">
                    <c:v>T4.5 - Quantum</c:v>
                  </c:pt>
                  <c:pt idx="10">
                    <c:v>T4.6 - HPC </c:v>
                  </c:pt>
                  <c:pt idx="11">
                    <c:v>T4.9 - Semiconductors</c:v>
                  </c:pt>
                  <c:pt idx="12">
                    <c:v>T5.7 - Web3</c:v>
                  </c:pt>
                  <c:pt idx="13">
                    <c:v>T5.x - Programsko inženirstvo</c:v>
                  </c:pt>
                  <c:pt idx="14">
                    <c:v>T6.1 - Robotics</c:v>
                  </c:pt>
                  <c:pt idx="15">
                    <c:v>F1.1 - Domenske produktne smeri</c:v>
                  </c:pt>
                  <c:pt idx="16">
                    <c:v>F1.3 - Platforme</c:v>
                  </c:pt>
                  <c:pt idx="17">
                    <c:v>F1.4 - Digitalna transformacija</c:v>
                  </c:pt>
                  <c:pt idx="18">
                    <c:v>F2.1 - Mikro sateliti</c:v>
                  </c:pt>
                  <c:pt idx="19">
                    <c:v>F2.3 - Lokacijske storitve</c:v>
                  </c:pt>
                  <c:pt idx="20">
                    <c:v>F2.4 - Remote sensing</c:v>
                  </c:pt>
                  <c:pt idx="21">
                    <c:v>F3.1 - ESG</c:v>
                  </c:pt>
                  <c:pt idx="22">
                    <c:v>F3.2 - Krožno</c:v>
                  </c:pt>
                  <c:pt idx="23">
                    <c:v>F4.2 - Komunikacije</c:v>
                  </c:pt>
                  <c:pt idx="24">
                    <c:v>F4.x - Digitalne infrastrukture prihodnosti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D061-4A86-B7A0-02AF0BF53C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965095136"/>
        <c:axId val="1965093216"/>
      </c:scatterChart>
      <c:valAx>
        <c:axId val="1965095136"/>
        <c:scaling>
          <c:logBase val="10"/>
          <c:orientation val="minMax"/>
          <c:min val="1.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65093216"/>
        <c:crosses val="autoZero"/>
        <c:crossBetween val="midCat"/>
      </c:valAx>
      <c:valAx>
        <c:axId val="1965093216"/>
        <c:scaling>
          <c:orientation val="minMax"/>
          <c:max val="2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65095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sl-SI" b="0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Most </a:t>
            </a:r>
            <a:r>
              <a:rPr lang="sl-SI" b="0" i="0" u="none" strike="noStrike" kern="1200" baseline="0" dirty="0" err="1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attractive</a:t>
            </a:r>
            <a:r>
              <a:rPr lang="sl-SI" b="0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 </a:t>
            </a:r>
            <a:r>
              <a:rPr lang="sl-SI" b="0" i="0" u="none" strike="noStrike" kern="1200" baseline="0" dirty="0" err="1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technologies</a:t>
            </a:r>
            <a:r>
              <a:rPr lang="sl-SI" b="0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 </a:t>
            </a:r>
            <a:r>
              <a:rPr lang="sl-SI" b="0" i="0" u="none" strike="noStrike" kern="1200" baseline="0" dirty="0" err="1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globally</a:t>
            </a:r>
            <a:r>
              <a:rPr lang="sl-SI" b="0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 (</a:t>
            </a:r>
            <a:r>
              <a:rPr lang="sl-SI" b="0" i="0" u="none" strike="noStrike" kern="1200" baseline="0" dirty="0" err="1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different</a:t>
            </a:r>
            <a:r>
              <a:rPr lang="sl-SI" b="0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 </a:t>
            </a:r>
            <a:r>
              <a:rPr lang="sl-SI" b="0" i="0" u="none" strike="noStrike" kern="1200" baseline="0" dirty="0" err="1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sources</a:t>
            </a:r>
            <a:r>
              <a:rPr lang="sl-SI" b="0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)</a:t>
            </a:r>
            <a:endParaRPr lang="en-US" b="0" i="0" u="none" strike="noStrike" kern="1200" baseline="0" dirty="0">
              <a:solidFill>
                <a:prstClr val="black">
                  <a:lumMod val="65000"/>
                  <a:lumOff val="35000"/>
                </a:prst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'[Trendi - povzetek.xlsx]Ocena po KPI'!$G$2</c:f>
              <c:strCache>
                <c:ptCount val="1"/>
                <c:pt idx="0">
                  <c:v>VSOTA VSEH TOČK</c:v>
                </c:pt>
              </c:strCache>
            </c:strRef>
          </c:tx>
          <c:spPr>
            <a:solidFill>
              <a:srgbClr val="3F257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'[Trendi - povzetek.xlsx]Ocena po KPI'!$B$3:$B$27</c:f>
              <c:strCache>
                <c:ptCount val="25"/>
                <c:pt idx="0">
                  <c:v>F1.1 - Domenske produktne smeri</c:v>
                </c:pt>
                <c:pt idx="1">
                  <c:v>T1.1 - AI</c:v>
                </c:pt>
                <c:pt idx="2">
                  <c:v>T3.1 - XR</c:v>
                </c:pt>
                <c:pt idx="3">
                  <c:v>T4.2 - 5G</c:v>
                </c:pt>
                <c:pt idx="4">
                  <c:v>F1.4 - Digitalna transformacija</c:v>
                </c:pt>
                <c:pt idx="5">
                  <c:v>T5.6 - XaaS</c:v>
                </c:pt>
                <c:pt idx="6">
                  <c:v>T4.1 - loT</c:v>
                </c:pt>
                <c:pt idx="7">
                  <c:v>T1.2 - Data science</c:v>
                </c:pt>
                <c:pt idx="8">
                  <c:v>T4.5 - Quantum</c:v>
                </c:pt>
                <c:pt idx="9">
                  <c:v>T5.3 - Blockchain</c:v>
                </c:pt>
                <c:pt idx="10">
                  <c:v>T5.7 - Web3</c:v>
                </c:pt>
                <c:pt idx="11">
                  <c:v>T2.x - Kibernetska varnost - OSTALO</c:v>
                </c:pt>
                <c:pt idx="12">
                  <c:v>T4.8 - Edge</c:v>
                </c:pt>
                <c:pt idx="13">
                  <c:v>T4.7 - Cloud</c:v>
                </c:pt>
                <c:pt idx="14">
                  <c:v>T4.9 - Semiconductors</c:v>
                </c:pt>
                <c:pt idx="15">
                  <c:v>F3.1 - ESG</c:v>
                </c:pt>
                <c:pt idx="16">
                  <c:v>T3.2 - GIS-T</c:v>
                </c:pt>
                <c:pt idx="17">
                  <c:v>T3.3 - DigitalTwin</c:v>
                </c:pt>
                <c:pt idx="18">
                  <c:v>F2.1 - Mikro sateliti</c:v>
                </c:pt>
                <c:pt idx="19">
                  <c:v>T4.10 - Data center</c:v>
                </c:pt>
                <c:pt idx="20">
                  <c:v>T4.3 - 6G</c:v>
                </c:pt>
                <c:pt idx="21">
                  <c:v>T5.2 - DevOps, DevEx</c:v>
                </c:pt>
                <c:pt idx="22">
                  <c:v>T6.1 - OTHER - Robotics</c:v>
                </c:pt>
                <c:pt idx="23">
                  <c:v>T4.4 - GB</c:v>
                </c:pt>
                <c:pt idx="24">
                  <c:v>F3.2 - Krožno</c:v>
                </c:pt>
              </c:strCache>
            </c:strRef>
          </c:cat>
          <c:val>
            <c:numRef>
              <c:f>'[Trendi - povzetek.xlsx]Ocena po KPI'!$G$3:$G$27</c:f>
              <c:numCache>
                <c:formatCode>General</c:formatCode>
                <c:ptCount val="25"/>
                <c:pt idx="0">
                  <c:v>24</c:v>
                </c:pt>
                <c:pt idx="1">
                  <c:v>22</c:v>
                </c:pt>
                <c:pt idx="2">
                  <c:v>18</c:v>
                </c:pt>
                <c:pt idx="3">
                  <c:v>17</c:v>
                </c:pt>
                <c:pt idx="4">
                  <c:v>17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13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10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7</c:v>
                </c:pt>
                <c:pt idx="2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5-4CBE-AE60-D6BAA6D58D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47350751"/>
        <c:axId val="347320991"/>
      </c:barChart>
      <c:catAx>
        <c:axId val="34735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sl-SI"/>
          </a:p>
        </c:txPr>
        <c:crossAx val="347320991"/>
        <c:crosses val="autoZero"/>
        <c:auto val="1"/>
        <c:lblAlgn val="ctr"/>
        <c:lblOffset val="100"/>
        <c:noMultiLvlLbl val="0"/>
      </c:catAx>
      <c:valAx>
        <c:axId val="3473209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7350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'Ocena po KPI'!$AK$3:$AK$37</cx:f>
        <cx:lvl ptCount="35">
          <cx:pt idx="0">T1.1 - AI</cx:pt>
          <cx:pt idx="1">T1.2 - Data science</cx:pt>
          <cx:pt idx="2">F1.1 - Domenske produktne smeri</cx:pt>
          <cx:pt idx="3">F4.4 - Kibernetska varnost</cx:pt>
          <cx:pt idx="4">T4.5 - Quantum</cx:pt>
          <cx:pt idx="5">T4.10 - Data center</cx:pt>
          <cx:pt idx="6">T4.1 - loT</cx:pt>
          <cx:pt idx="7">T2.1 - Kriptografija</cx:pt>
          <cx:pt idx="8">F1.4 - Digitalna transformacija</cx:pt>
          <cx:pt idx="9">F1.2 - Podatkovni prostori</cx:pt>
          <cx:pt idx="10">T3.1 - XR</cx:pt>
          <cx:pt idx="11">T5.x - Programsko inženirstvo - OSTALO</cx:pt>
          <cx:pt idx="12">T6.1 - OTHER - Robotics</cx:pt>
          <cx:pt idx="13">T7.1 - Kadri</cx:pt>
          <cx:pt idx="14">T4.8 - Edge</cx:pt>
          <cx:pt idx="15">F2.2 - Opazovanje zemlje</cx:pt>
          <cx:pt idx="16">T3.3 - DigitalTwin</cx:pt>
          <cx:pt idx="17">T4.2 - 5G</cx:pt>
          <cx:pt idx="18">F4.2 - Komunikacije</cx:pt>
          <cx:pt idx="19">F1.3 - Platforme</cx:pt>
          <cx:pt idx="20">F2.4 - Remote sensing</cx:pt>
          <cx:pt idx="21">F1.5 - XaaS</cx:pt>
          <cx:pt idx="22">T5.6 - XaaS</cx:pt>
          <cx:pt idx="23">F3.x - FIT 4 GREEN - OSTALO</cx:pt>
          <cx:pt idx="24">T3.2 - GIS-T</cx:pt>
          <cx:pt idx="25">F2.3 - Lokacijske storitve</cx:pt>
          <cx:pt idx="26">F4.3 - Cloud/Edge storitve</cx:pt>
          <cx:pt idx="27">F3.2 - Krožno</cx:pt>
          <cx:pt idx="28">T4.6 - HPC</cx:pt>
          <cx:pt idx="29">T4.7 - Cloud</cx:pt>
          <cx:pt idx="30">F2.1 - Mikro sateliti</cx:pt>
          <cx:pt idx="31">F4.x - DIGITALNE INFRASTRUKTURE PRIHODNOSTI - Other</cx:pt>
          <cx:pt idx="32">T4.x - Digitalni tehnološki gradniki - OSTALO</cx:pt>
          <cx:pt idx="33">T5.1 - IoS </cx:pt>
          <cx:pt idx="34">T5.2 - DevOps, DevEx</cx:pt>
        </cx:lvl>
      </cx:strDim>
      <cx:numDim type="size">
        <cx:f>'Ocena po KPI'!$AM$3:$AM$37</cx:f>
        <cx:lvl ptCount="35" formatCode="General">
          <cx:pt idx="0">6</cx:pt>
          <cx:pt idx="1">5</cx:pt>
          <cx:pt idx="2">5</cx:pt>
          <cx:pt idx="3">4</cx:pt>
          <cx:pt idx="4">3</cx:pt>
          <cx:pt idx="5">3</cx:pt>
          <cx:pt idx="6">2</cx:pt>
          <cx:pt idx="7">2</cx:pt>
          <cx:pt idx="8">2</cx:pt>
          <cx:pt idx="9">1</cx:pt>
          <cx:pt idx="10">1</cx:pt>
          <cx:pt idx="11">1</cx:pt>
          <cx:pt idx="12">1</cx:pt>
          <cx:pt idx="13">1</cx:pt>
          <cx:pt idx="14">1</cx:pt>
          <cx:pt idx="15">1</cx:pt>
          <cx:pt idx="16">1</cx:pt>
          <cx:pt idx="17">1</cx:pt>
          <cx:pt idx="18">1</cx:pt>
          <cx:pt idx="19">1</cx:pt>
          <cx:pt idx="20">1</cx:pt>
          <cx:pt idx="21">1</cx:pt>
          <cx:pt idx="22">1</cx:pt>
          <cx:pt idx="23">1</cx:pt>
          <cx:pt idx="24">1</cx:pt>
          <cx:pt idx="25">1</cx:pt>
          <cx:pt idx="26">1</cx:pt>
          <cx:pt idx="27">1</cx:pt>
          <cx:pt idx="28">1</cx:pt>
          <cx:pt idx="29">1</cx:pt>
          <cx:pt idx="30">1</cx:pt>
          <cx:pt idx="31">1</cx:pt>
          <cx:pt idx="32">1</cx:pt>
          <cx:pt idx="33">1</cx:pt>
          <cx:pt idx="34">1</cx:pt>
        </cx:lvl>
      </cx:numDim>
    </cx:data>
  </cx:chartData>
  <cx:chart>
    <cx:plotArea>
      <cx:plotAreaRegion>
        <cx:series layoutId="treemap" uniqueId="{9AE7AD4D-5CF7-4B08-B9E4-4C516D6EC8E6}">
          <cx:tx>
            <cx:txData>
              <cx:f>'Ocena po KPI'!$AM$2</cx:f>
              <cx:v>Dodeljene Točke</cx:v>
            </cx:txData>
          </cx:tx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5ED91-5685-4091-BA0F-2C363B690A08}" type="datetimeFigureOut">
              <a:rPr lang="sl-SI" smtClean="0"/>
              <a:t>20. 05. 2024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354AE-3C88-430C-BE6D-1A58A616E50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096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Rezultat prve faze „desk </a:t>
            </a:r>
            <a:r>
              <a:rPr lang="sl-SI" dirty="0" err="1"/>
              <a:t>research</a:t>
            </a:r>
            <a:r>
              <a:rPr lang="sl-SI" dirty="0"/>
              <a:t>“</a:t>
            </a:r>
          </a:p>
          <a:p>
            <a:r>
              <a:rPr lang="sl-SI" dirty="0"/>
              <a:t>Nekaj področij še manjka (</a:t>
            </a:r>
            <a:r>
              <a:rPr lang="sl-SI" dirty="0" err="1"/>
              <a:t>blockchain</a:t>
            </a:r>
            <a:r>
              <a:rPr lang="sl-SI" dirty="0"/>
              <a:t>, </a:t>
            </a:r>
            <a:r>
              <a:rPr lang="sl-SI" dirty="0" err="1"/>
              <a:t>digital</a:t>
            </a:r>
            <a:r>
              <a:rPr lang="sl-SI" dirty="0"/>
              <a:t> </a:t>
            </a:r>
            <a:r>
              <a:rPr lang="sl-SI" dirty="0" err="1"/>
              <a:t>twin</a:t>
            </a:r>
            <a:r>
              <a:rPr lang="sl-SI" dirty="0"/>
              <a:t>, …)</a:t>
            </a:r>
          </a:p>
          <a:p>
            <a:r>
              <a:rPr lang="sl-SI" dirty="0"/>
              <a:t>Nekaj dodatnih podatkovnih virov je potrebno še obdelati (planirani nacionalni instrumenti, prijavljeni patenti, fokus na članstvu, anketa) 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364D7-2CC3-0146-BD69-7695D387FB1B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804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559" y="785790"/>
            <a:ext cx="6723698" cy="110251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559" y="2102621"/>
            <a:ext cx="6037898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2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559" y="1111249"/>
            <a:ext cx="6952298" cy="857250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559" y="2280232"/>
            <a:ext cx="6952298" cy="23143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0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562" y="2001249"/>
            <a:ext cx="6760211" cy="10215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2" y="806836"/>
            <a:ext cx="6760211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92972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559" y="986321"/>
            <a:ext cx="6952298" cy="857250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4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558" y="835453"/>
            <a:ext cx="7306242" cy="37591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8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558" y="953548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0558" y="1378602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16323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47" y="-20203"/>
            <a:ext cx="9286031" cy="4472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08" y="436798"/>
            <a:ext cx="3157010" cy="3251720"/>
          </a:xfrm>
          <a:prstGeom prst="rect">
            <a:avLst/>
          </a:prstGeom>
          <a:effectLst>
            <a:outerShdw blurRad="180975" dist="38100" dir="2700000" algn="tl" rotWithShape="0">
              <a:srgbClr val="000000"/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06" y="3825909"/>
            <a:ext cx="4323945" cy="445006"/>
          </a:xfrm>
          <a:prstGeom prst="rect">
            <a:avLst/>
          </a:prstGeom>
          <a:effectLst>
            <a:outerShdw blurRad="180975" dist="38100" dir="2700000" algn="tl" rotWithShape="0">
              <a:srgbClr val="000000"/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69" y="4533820"/>
            <a:ext cx="1089660" cy="55880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46" y="4568279"/>
            <a:ext cx="1240790" cy="508000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41" y="4568280"/>
            <a:ext cx="887226" cy="4968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003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6493" y="947949"/>
            <a:ext cx="6952298" cy="85725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aseline="0">
                <a:solidFill>
                  <a:srgbClr val="3F25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6493" y="2116932"/>
            <a:ext cx="6952298" cy="231439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367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47" y="-84914"/>
            <a:ext cx="9265142" cy="389701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52047" y="3910315"/>
            <a:ext cx="9265143" cy="545291"/>
          </a:xfrm>
          <a:prstGeom prst="rect">
            <a:avLst/>
          </a:prstGeom>
          <a:solidFill>
            <a:srgbClr val="0A13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4" y="386005"/>
            <a:ext cx="3154037" cy="1815824"/>
          </a:xfrm>
          <a:prstGeom prst="rect">
            <a:avLst/>
          </a:prstGeom>
          <a:effectLst>
            <a:outerShdw blurRad="180975" dist="38100" dir="2700000" algn="tl" rotWithShape="0">
              <a:srgbClr val="000000"/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69" y="4546078"/>
            <a:ext cx="1079392" cy="553534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15" y="4607732"/>
            <a:ext cx="1417805" cy="425341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46" y="4619765"/>
            <a:ext cx="715997" cy="401273"/>
          </a:xfrm>
          <a:prstGeom prst="rect">
            <a:avLst/>
          </a:prstGeom>
          <a:effectLst/>
        </p:spPr>
      </p:pic>
      <p:sp>
        <p:nvSpPr>
          <p:cNvPr id="5" name="Rectangle 4"/>
          <p:cNvSpPr/>
          <p:nvPr userDrawn="1"/>
        </p:nvSpPr>
        <p:spPr>
          <a:xfrm>
            <a:off x="-52048" y="2690585"/>
            <a:ext cx="9265143" cy="1219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819141" y="2907014"/>
            <a:ext cx="84514" cy="786872"/>
          </a:xfrm>
          <a:prstGeom prst="rect">
            <a:avLst/>
          </a:prstGeom>
          <a:solidFill>
            <a:srgbClr val="0A1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822046" y="3969463"/>
            <a:ext cx="3490495" cy="439166"/>
            <a:chOff x="3100311" y="3969463"/>
            <a:chExt cx="3490495" cy="43916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867" y="4070413"/>
              <a:ext cx="1427177" cy="228348"/>
            </a:xfrm>
            <a:prstGeom prst="rect">
              <a:avLst/>
            </a:prstGeom>
            <a:effectLst/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311" y="3969463"/>
              <a:ext cx="580396" cy="439166"/>
            </a:xfrm>
            <a:prstGeom prst="rect">
              <a:avLst/>
            </a:prstGeom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596" y="4037179"/>
              <a:ext cx="1064210" cy="212597"/>
            </a:xfrm>
            <a:prstGeom prst="rect">
              <a:avLst/>
            </a:prstGeom>
          </p:spPr>
        </p:pic>
      </p:grpSp>
      <p:pic>
        <p:nvPicPr>
          <p:cNvPr id="27" name="Picture 2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F2D204F-8DAA-4485-A747-E36BD26CE6A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7593" y="3008673"/>
            <a:ext cx="1698303" cy="5455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67071-DAFE-44F8-8BE1-76091CF93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3865" y="2907013"/>
            <a:ext cx="6560208" cy="7868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GB" sz="2000" kern="12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81489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901"/>
            <a:ext cx="9144000" cy="1272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2" y="53347"/>
            <a:ext cx="1676400" cy="569976"/>
          </a:xfrm>
          <a:prstGeom prst="rect">
            <a:avLst/>
          </a:prstGeom>
        </p:spPr>
      </p:pic>
      <p:pic>
        <p:nvPicPr>
          <p:cNvPr id="7" name="Picture 6" descr="ZIT-ppt-sloga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48" y="204160"/>
            <a:ext cx="3352800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4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69" r:id="rId8"/>
    <p:sldLayoutId id="2147483671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20119B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D36C36CC-FE4B-545A-4FA0-C0A517B80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Kam gre slovenski </a:t>
            </a:r>
            <a:r>
              <a:rPr lang="sl-SI" b="1" dirty="0">
                <a:latin typeface="Calibri" panose="020F0502020204030204" pitchFamily="34" charset="0"/>
              </a:rPr>
              <a:t>IKT? </a:t>
            </a:r>
            <a:r>
              <a:rPr lang="sl-SI" b="1" dirty="0" err="1">
                <a:latin typeface="Calibri" panose="020F0502020204030204" pitchFamily="34" charset="0"/>
              </a:rPr>
              <a:t>Quo</a:t>
            </a:r>
            <a:r>
              <a:rPr lang="sl-SI" b="1" dirty="0">
                <a:latin typeface="Calibri" panose="020F0502020204030204" pitchFamily="34" charset="0"/>
              </a:rPr>
              <a:t> </a:t>
            </a:r>
            <a:r>
              <a:rPr lang="sl-SI" b="1" dirty="0" err="1">
                <a:latin typeface="Calibri" panose="020F0502020204030204" pitchFamily="34" charset="0"/>
              </a:rPr>
              <a:t>Vadis</a:t>
            </a:r>
            <a:r>
              <a:rPr lang="sl-SI" b="1" dirty="0">
                <a:latin typeface="Calibri" panose="020F0502020204030204" pitchFamily="34" charset="0"/>
              </a:rPr>
              <a:t> ICT Slovenia </a:t>
            </a:r>
          </a:p>
          <a:p>
            <a:pPr algn="ctr"/>
            <a:r>
              <a:rPr lang="sl-SI" sz="1400" dirty="0">
                <a:ea typeface="Verdana"/>
              </a:rPr>
              <a:t>Nenad Šutanovac, </a:t>
            </a:r>
            <a:r>
              <a:rPr lang="sl-SI" sz="1400" dirty="0" err="1">
                <a:ea typeface="Verdana"/>
              </a:rPr>
              <a:t>director</a:t>
            </a:r>
            <a:r>
              <a:rPr lang="sl-SI" sz="1400" dirty="0">
                <a:ea typeface="Verdana"/>
              </a:rPr>
              <a:t> of ZIT, </a:t>
            </a:r>
            <a:r>
              <a:rPr lang="sl-SI" sz="1400" dirty="0">
                <a:solidFill>
                  <a:srgbClr val="595959"/>
                </a:solidFill>
                <a:ea typeface="Verdana"/>
              </a:rPr>
              <a:t>Ljubljana, </a:t>
            </a:r>
            <a:r>
              <a:rPr lang="sl-SI" sz="1400" dirty="0" err="1">
                <a:solidFill>
                  <a:srgbClr val="595959"/>
                </a:solidFill>
                <a:ea typeface="Verdana"/>
              </a:rPr>
              <a:t>May</a:t>
            </a:r>
            <a:r>
              <a:rPr lang="sl-SI" sz="1400" dirty="0">
                <a:solidFill>
                  <a:srgbClr val="595959"/>
                </a:solidFill>
                <a:ea typeface="Verdana"/>
              </a:rPr>
              <a:t> 22th 24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9666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DE39B6-8F81-9188-9E9D-16E07F1E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59" y="684529"/>
            <a:ext cx="6952298" cy="857250"/>
          </a:xfrm>
        </p:spPr>
        <p:txBody>
          <a:bodyPr/>
          <a:lstStyle/>
          <a:p>
            <a:r>
              <a:rPr lang="sl-SI" dirty="0" err="1"/>
              <a:t>Why</a:t>
            </a:r>
            <a:r>
              <a:rPr lang="sl-SI" dirty="0"/>
              <a:t> Slovenia (ICT) 	</a:t>
            </a:r>
            <a:r>
              <a:rPr lang="sl-SI" sz="2400" dirty="0"/>
              <a:t>2/2</a:t>
            </a:r>
            <a:r>
              <a:rPr lang="sl-SI" dirty="0"/>
              <a:t>		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8E27F6-F244-97D9-6C82-FECE2120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25880"/>
            <a:ext cx="7886700" cy="3268746"/>
          </a:xfrm>
        </p:spPr>
        <p:txBody>
          <a:bodyPr/>
          <a:lstStyle/>
          <a:p>
            <a:pPr marL="228600" indent="-228600">
              <a:buFont typeface=""/>
              <a:buChar char="•"/>
            </a:pPr>
            <a:r>
              <a:rPr lang="sl-SI" sz="1400" b="1" dirty="0" err="1">
                <a:cs typeface="Arial"/>
              </a:rPr>
              <a:t>High</a:t>
            </a:r>
            <a:r>
              <a:rPr lang="sl-SI" sz="1400" b="1" dirty="0">
                <a:cs typeface="Arial"/>
              </a:rPr>
              <a:t> </a:t>
            </a:r>
            <a:r>
              <a:rPr lang="sl-SI" sz="1400" b="1" dirty="0" err="1">
                <a:cs typeface="Arial"/>
              </a:rPr>
              <a:t>level</a:t>
            </a:r>
            <a:r>
              <a:rPr lang="sl-SI" sz="1400" b="1" dirty="0">
                <a:cs typeface="Arial"/>
              </a:rPr>
              <a:t> of </a:t>
            </a:r>
            <a:r>
              <a:rPr lang="sl-SI" sz="1400" b="1" dirty="0" err="1">
                <a:cs typeface="Arial"/>
              </a:rPr>
              <a:t>knowledge</a:t>
            </a:r>
            <a:r>
              <a:rPr lang="sl-SI" sz="1400" b="1" dirty="0">
                <a:cs typeface="Arial"/>
              </a:rPr>
              <a:t>, </a:t>
            </a:r>
            <a:r>
              <a:rPr lang="sl-SI" sz="1400" b="1" dirty="0" err="1">
                <a:cs typeface="Arial"/>
              </a:rPr>
              <a:t>skills</a:t>
            </a:r>
            <a:r>
              <a:rPr lang="sl-SI" sz="1400" b="1" dirty="0">
                <a:cs typeface="Arial"/>
              </a:rPr>
              <a:t>, </a:t>
            </a:r>
            <a:r>
              <a:rPr lang="sl-SI" sz="1400" b="1" dirty="0" err="1">
                <a:cs typeface="Arial"/>
              </a:rPr>
              <a:t>services</a:t>
            </a:r>
            <a:r>
              <a:rPr lang="sl-SI" sz="1400" dirty="0">
                <a:cs typeface="Arial"/>
              </a:rPr>
              <a:t> in Slovenia, </a:t>
            </a:r>
            <a:r>
              <a:rPr lang="sl-SI" sz="1400" dirty="0" err="1">
                <a:cs typeface="Arial"/>
              </a:rPr>
              <a:t>competitive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solutions</a:t>
            </a:r>
            <a:endParaRPr lang="sl-SI" sz="1400" dirty="0"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sl-SI" sz="1400" dirty="0">
                <a:cs typeface="Arial"/>
              </a:rPr>
              <a:t>Ai4si – </a:t>
            </a:r>
            <a:r>
              <a:rPr lang="sl-SI" sz="1400" b="1" dirty="0">
                <a:cs typeface="Arial"/>
              </a:rPr>
              <a:t>AI </a:t>
            </a:r>
            <a:r>
              <a:rPr lang="sl-SI" sz="1400" b="1" dirty="0" err="1">
                <a:cs typeface="Arial"/>
              </a:rPr>
              <a:t>for</a:t>
            </a:r>
            <a:r>
              <a:rPr lang="sl-SI" sz="1400" b="1" dirty="0">
                <a:cs typeface="Arial"/>
              </a:rPr>
              <a:t> Slovenia</a:t>
            </a:r>
            <a:r>
              <a:rPr lang="sl-SI" sz="1400" dirty="0">
                <a:cs typeface="Arial"/>
              </a:rPr>
              <a:t>, </a:t>
            </a:r>
            <a:r>
              <a:rPr lang="sl-SI" sz="1400" dirty="0" err="1">
                <a:cs typeface="Arial"/>
              </a:rPr>
              <a:t>by</a:t>
            </a:r>
            <a:r>
              <a:rPr lang="sl-SI" sz="1400" dirty="0">
                <a:cs typeface="Arial"/>
              </a:rPr>
              <a:t> ICT Association of Slovenia to </a:t>
            </a:r>
            <a:r>
              <a:rPr lang="sl-SI" sz="1400" dirty="0" err="1">
                <a:cs typeface="Arial"/>
              </a:rPr>
              <a:t>promote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implementation</a:t>
            </a:r>
            <a:r>
              <a:rPr lang="sl-SI" sz="1400" dirty="0">
                <a:cs typeface="Arial"/>
              </a:rPr>
              <a:t> of AI </a:t>
            </a:r>
            <a:r>
              <a:rPr lang="sl-SI" sz="1400" dirty="0" err="1">
                <a:cs typeface="Arial"/>
              </a:rPr>
              <a:t>solutions</a:t>
            </a:r>
            <a:r>
              <a:rPr lang="sl-SI" sz="1400" dirty="0">
                <a:cs typeface="Arial"/>
              </a:rPr>
              <a:t> (</a:t>
            </a:r>
            <a:r>
              <a:rPr lang="sl-SI" sz="1400" dirty="0" err="1">
                <a:cs typeface="Arial"/>
              </a:rPr>
              <a:t>from</a:t>
            </a:r>
            <a:r>
              <a:rPr lang="sl-SI" sz="1400" dirty="0">
                <a:cs typeface="Arial"/>
              </a:rPr>
              <a:t> 2021) </a:t>
            </a:r>
          </a:p>
          <a:p>
            <a:pPr marL="228600" indent="-228600">
              <a:buFont typeface=""/>
              <a:buChar char="•"/>
            </a:pPr>
            <a:r>
              <a:rPr lang="sl-SI" sz="1400" b="1" dirty="0">
                <a:cs typeface="Arial"/>
              </a:rPr>
              <a:t>„Slovenia – Premier Hub </a:t>
            </a:r>
            <a:r>
              <a:rPr lang="sl-SI" sz="1400" b="1" dirty="0" err="1">
                <a:cs typeface="Arial"/>
              </a:rPr>
              <a:t>for</a:t>
            </a:r>
            <a:r>
              <a:rPr lang="sl-SI" sz="1400" b="1" dirty="0">
                <a:cs typeface="Arial"/>
              </a:rPr>
              <a:t> Data and AI </a:t>
            </a:r>
            <a:r>
              <a:rPr lang="sl-SI" sz="1400" b="1" dirty="0" err="1">
                <a:cs typeface="Arial"/>
              </a:rPr>
              <a:t>Innovation</a:t>
            </a:r>
            <a:r>
              <a:rPr lang="sl-SI" sz="1400" b="1" dirty="0">
                <a:cs typeface="Arial"/>
              </a:rPr>
              <a:t>“</a:t>
            </a:r>
          </a:p>
          <a:p>
            <a:pPr marL="228600" indent="-228600">
              <a:buFont typeface=""/>
              <a:buChar char="•"/>
            </a:pPr>
            <a:r>
              <a:rPr lang="sl-SI" sz="1400" b="1" dirty="0" err="1">
                <a:cs typeface="Arial"/>
              </a:rPr>
              <a:t>Number</a:t>
            </a:r>
            <a:r>
              <a:rPr lang="sl-SI" sz="1400" b="1" dirty="0">
                <a:cs typeface="Arial"/>
              </a:rPr>
              <a:t> of </a:t>
            </a:r>
            <a:r>
              <a:rPr lang="sl-SI" sz="1400" b="1" i="1" dirty="0" err="1">
                <a:cs typeface="Arial"/>
              </a:rPr>
              <a:t>state</a:t>
            </a:r>
            <a:r>
              <a:rPr lang="sl-SI" sz="1400" b="1" i="1" dirty="0">
                <a:cs typeface="Arial"/>
              </a:rPr>
              <a:t> of the </a:t>
            </a:r>
            <a:r>
              <a:rPr lang="sl-SI" sz="1400" b="1" i="1" dirty="0" err="1">
                <a:cs typeface="Arial"/>
              </a:rPr>
              <a:t>art</a:t>
            </a:r>
            <a:r>
              <a:rPr lang="sl-SI" sz="1400" b="1" dirty="0">
                <a:cs typeface="Arial"/>
              </a:rPr>
              <a:t> </a:t>
            </a:r>
            <a:r>
              <a:rPr lang="sl-SI" sz="1400" b="1" dirty="0" err="1">
                <a:cs typeface="Arial"/>
              </a:rPr>
              <a:t>implementation</a:t>
            </a:r>
            <a:r>
              <a:rPr lang="sl-SI" sz="1400" b="1" dirty="0">
                <a:cs typeface="Arial"/>
              </a:rPr>
              <a:t> </a:t>
            </a:r>
            <a:r>
              <a:rPr lang="sl-SI" sz="1400" b="1" dirty="0" err="1">
                <a:cs typeface="Arial"/>
              </a:rPr>
              <a:t>projects</a:t>
            </a:r>
            <a:r>
              <a:rPr lang="sl-SI" sz="1400" b="1" dirty="0">
                <a:cs typeface="Arial"/>
              </a:rPr>
              <a:t> in Slovenia</a:t>
            </a:r>
            <a:r>
              <a:rPr lang="sl-SI" sz="1400" dirty="0">
                <a:cs typeface="Arial"/>
              </a:rPr>
              <a:t>, </a:t>
            </a:r>
            <a:r>
              <a:rPr lang="sl-SI" sz="1400" dirty="0" err="1">
                <a:cs typeface="Arial"/>
              </a:rPr>
              <a:t>also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winners</a:t>
            </a:r>
            <a:r>
              <a:rPr lang="sl-SI" sz="1400" dirty="0">
                <a:cs typeface="Arial"/>
              </a:rPr>
              <a:t> of </a:t>
            </a:r>
            <a:r>
              <a:rPr lang="sl-SI" sz="1400" dirty="0" err="1">
                <a:cs typeface="Arial"/>
              </a:rPr>
              <a:t>GoDigital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prize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for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best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national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digital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project</a:t>
            </a:r>
            <a:r>
              <a:rPr lang="sl-SI" sz="1400" dirty="0">
                <a:cs typeface="Arial"/>
              </a:rPr>
              <a:t> in </a:t>
            </a:r>
            <a:r>
              <a:rPr lang="sl-SI" sz="1400" dirty="0" err="1">
                <a:cs typeface="Arial"/>
              </a:rPr>
              <a:t>areas</a:t>
            </a:r>
            <a:r>
              <a:rPr lang="sl-SI" sz="1400" dirty="0">
                <a:cs typeface="Arial"/>
              </a:rPr>
              <a:t> of LLM/</a:t>
            </a:r>
            <a:r>
              <a:rPr lang="sl-SI" sz="1400" dirty="0" err="1">
                <a:cs typeface="Arial"/>
              </a:rPr>
              <a:t>generative</a:t>
            </a:r>
            <a:r>
              <a:rPr lang="sl-SI" sz="1400" dirty="0">
                <a:cs typeface="Arial"/>
              </a:rPr>
              <a:t> AI, </a:t>
            </a:r>
            <a:r>
              <a:rPr lang="sl-SI" sz="1400" dirty="0" err="1">
                <a:cs typeface="Arial"/>
              </a:rPr>
              <a:t>domain</a:t>
            </a:r>
            <a:r>
              <a:rPr lang="sl-SI" sz="1400" dirty="0">
                <a:cs typeface="Arial"/>
              </a:rPr>
              <a:t> AI </a:t>
            </a:r>
            <a:r>
              <a:rPr lang="sl-SI" sz="1400" dirty="0" err="1">
                <a:cs typeface="Arial"/>
              </a:rPr>
              <a:t>models</a:t>
            </a:r>
            <a:r>
              <a:rPr lang="sl-SI" sz="1400" dirty="0">
                <a:cs typeface="Arial"/>
              </a:rPr>
              <a:t> / </a:t>
            </a:r>
            <a:r>
              <a:rPr lang="sl-SI" sz="1400" dirty="0" err="1">
                <a:cs typeface="Arial"/>
              </a:rPr>
              <a:t>decision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support</a:t>
            </a:r>
            <a:r>
              <a:rPr lang="sl-SI" sz="1400" dirty="0">
                <a:cs typeface="Arial"/>
              </a:rPr>
              <a:t>, </a:t>
            </a:r>
            <a:r>
              <a:rPr lang="sl-SI" sz="1400" dirty="0" err="1">
                <a:cs typeface="Arial"/>
              </a:rPr>
              <a:t>digital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twins</a:t>
            </a:r>
            <a:r>
              <a:rPr lang="sl-SI" sz="1400" dirty="0">
                <a:cs typeface="Arial"/>
              </a:rPr>
              <a:t>, </a:t>
            </a:r>
            <a:r>
              <a:rPr lang="sl-SI" sz="1400" dirty="0" err="1">
                <a:cs typeface="Arial"/>
              </a:rPr>
              <a:t>pattern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recognition</a:t>
            </a:r>
            <a:r>
              <a:rPr lang="sl-SI" sz="1400" dirty="0">
                <a:cs typeface="Arial"/>
              </a:rPr>
              <a:t>/</a:t>
            </a:r>
            <a:r>
              <a:rPr lang="sl-SI" sz="1400" dirty="0" err="1">
                <a:cs typeface="Arial"/>
              </a:rPr>
              <a:t>computer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vision</a:t>
            </a:r>
            <a:r>
              <a:rPr lang="sl-SI" sz="1400" dirty="0">
                <a:cs typeface="Arial"/>
              </a:rPr>
              <a:t>/</a:t>
            </a:r>
            <a:r>
              <a:rPr lang="sl-SI" sz="1400" dirty="0" err="1">
                <a:cs typeface="Arial"/>
              </a:rPr>
              <a:t>quality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control</a:t>
            </a:r>
            <a:r>
              <a:rPr lang="sl-SI" sz="1400" dirty="0">
                <a:cs typeface="Arial"/>
              </a:rPr>
              <a:t>, AR/VR, …      </a:t>
            </a:r>
          </a:p>
          <a:p>
            <a:pPr marL="228600" indent="-228600">
              <a:buFont typeface=""/>
              <a:buChar char="•"/>
            </a:pPr>
            <a:r>
              <a:rPr lang="sl-SI" sz="1400" dirty="0">
                <a:cs typeface="Arial"/>
              </a:rPr>
              <a:t>ZIT - Part of </a:t>
            </a:r>
            <a:r>
              <a:rPr lang="sl-SI" sz="1400" b="1" dirty="0" err="1">
                <a:cs typeface="Arial"/>
              </a:rPr>
              <a:t>Common</a:t>
            </a:r>
            <a:r>
              <a:rPr lang="sl-SI" sz="1400" b="1" dirty="0">
                <a:cs typeface="Arial"/>
              </a:rPr>
              <a:t> Data </a:t>
            </a:r>
            <a:r>
              <a:rPr lang="sl-SI" sz="1400" b="1" dirty="0" err="1">
                <a:cs typeface="Arial"/>
              </a:rPr>
              <a:t>Spaces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initiatives</a:t>
            </a:r>
            <a:r>
              <a:rPr lang="sl-SI" sz="1400" dirty="0">
                <a:cs typeface="Arial"/>
              </a:rPr>
              <a:t> and Data </a:t>
            </a:r>
            <a:r>
              <a:rPr lang="sl-SI" sz="1400" dirty="0" err="1">
                <a:cs typeface="Arial"/>
              </a:rPr>
              <a:t>Economy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initatives</a:t>
            </a:r>
            <a:r>
              <a:rPr lang="sl-SI" sz="1400" dirty="0">
                <a:cs typeface="Arial"/>
              </a:rPr>
              <a:t> </a:t>
            </a:r>
          </a:p>
          <a:p>
            <a:pPr marL="228600" indent="-228600">
              <a:buFont typeface=""/>
              <a:buChar char="•"/>
            </a:pPr>
            <a:r>
              <a:rPr lang="sl-SI" sz="1400" dirty="0" err="1">
                <a:cs typeface="Arial"/>
              </a:rPr>
              <a:t>We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have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just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established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Slovene</a:t>
            </a:r>
            <a:r>
              <a:rPr lang="sl-SI" sz="1400" dirty="0">
                <a:cs typeface="Arial"/>
              </a:rPr>
              <a:t> Smart </a:t>
            </a:r>
            <a:r>
              <a:rPr lang="sl-SI" sz="1400" dirty="0" err="1">
                <a:cs typeface="Arial"/>
              </a:rPr>
              <a:t>Specialisation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Partnership</a:t>
            </a:r>
            <a:r>
              <a:rPr lang="sl-SI" sz="1400" dirty="0">
                <a:cs typeface="Arial"/>
              </a:rPr>
              <a:t>: </a:t>
            </a:r>
            <a:r>
              <a:rPr lang="sl-SI" sz="1400" b="1" dirty="0" err="1">
                <a:cs typeface="Arial"/>
              </a:rPr>
              <a:t>GoDigital</a:t>
            </a:r>
            <a:r>
              <a:rPr lang="sl-SI" sz="1400" dirty="0">
                <a:cs typeface="Arial"/>
              </a:rPr>
              <a:t>, to </a:t>
            </a:r>
            <a:r>
              <a:rPr lang="sl-SI" sz="1400" dirty="0" err="1">
                <a:cs typeface="Arial"/>
              </a:rPr>
              <a:t>boost</a:t>
            </a:r>
            <a:r>
              <a:rPr lang="sl-SI" sz="1400" dirty="0">
                <a:cs typeface="Arial"/>
              </a:rPr>
              <a:t> the </a:t>
            </a:r>
            <a:r>
              <a:rPr lang="sl-SI" sz="1400" dirty="0" err="1">
                <a:cs typeface="Arial"/>
              </a:rPr>
              <a:t>development</a:t>
            </a:r>
            <a:r>
              <a:rPr lang="sl-SI" sz="1400" dirty="0">
                <a:cs typeface="Arial"/>
              </a:rPr>
              <a:t> of ICT </a:t>
            </a:r>
            <a:r>
              <a:rPr lang="sl-SI" sz="1400" dirty="0" err="1">
                <a:cs typeface="Arial"/>
              </a:rPr>
              <a:t>Sector</a:t>
            </a:r>
            <a:r>
              <a:rPr lang="sl-SI" sz="1400" dirty="0">
                <a:cs typeface="Arial"/>
              </a:rPr>
              <a:t> (</a:t>
            </a:r>
            <a:r>
              <a:rPr lang="sl-SI" sz="1400" b="1" dirty="0" err="1">
                <a:cs typeface="Arial"/>
              </a:rPr>
              <a:t>with</a:t>
            </a:r>
            <a:r>
              <a:rPr lang="sl-SI" sz="1400" b="1" dirty="0">
                <a:cs typeface="Arial"/>
              </a:rPr>
              <a:t> AI in </a:t>
            </a:r>
            <a:r>
              <a:rPr lang="sl-SI" sz="1400" b="1" dirty="0" err="1">
                <a:cs typeface="Arial"/>
              </a:rPr>
              <a:t>focus</a:t>
            </a:r>
            <a:r>
              <a:rPr lang="sl-SI" sz="1400" dirty="0">
                <a:cs typeface="Arial"/>
              </a:rPr>
              <a:t>) </a:t>
            </a:r>
          </a:p>
          <a:p>
            <a:pPr marL="228600" indent="-228600">
              <a:buFont typeface=""/>
              <a:buChar char="•"/>
            </a:pPr>
            <a:r>
              <a:rPr lang="sl-SI" sz="1400" b="1" dirty="0" err="1">
                <a:cs typeface="Arial"/>
              </a:rPr>
              <a:t>Guide</a:t>
            </a:r>
            <a:r>
              <a:rPr lang="sl-SI" sz="1400" dirty="0">
                <a:cs typeface="Arial"/>
              </a:rPr>
              <a:t> (in </a:t>
            </a:r>
            <a:r>
              <a:rPr lang="sl-SI" sz="1400" dirty="0" err="1">
                <a:cs typeface="Arial"/>
              </a:rPr>
              <a:t>Slovene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language</a:t>
            </a:r>
            <a:r>
              <a:rPr lang="sl-SI" sz="1400" dirty="0">
                <a:cs typeface="Arial"/>
              </a:rPr>
              <a:t>): </a:t>
            </a:r>
            <a:r>
              <a:rPr lang="sl-SI" sz="1400" b="1" dirty="0">
                <a:cs typeface="Arial"/>
              </a:rPr>
              <a:t>How to </a:t>
            </a:r>
            <a:r>
              <a:rPr lang="sl-SI" sz="1400" b="1" dirty="0" err="1">
                <a:cs typeface="Arial"/>
              </a:rPr>
              <a:t>implement</a:t>
            </a:r>
            <a:r>
              <a:rPr lang="sl-SI" sz="1400" b="1" dirty="0">
                <a:cs typeface="Arial"/>
              </a:rPr>
              <a:t> AI in SMB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6D37119-291D-45C2-703B-120D0DCEF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812" y="4448922"/>
            <a:ext cx="813503" cy="4852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C965237-54A3-56EF-1219-FDFD2AD87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231" y="4407241"/>
            <a:ext cx="1043853" cy="52692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BB481CE-F31E-9F30-1091-F10BD570E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96" y="4358792"/>
            <a:ext cx="1910474" cy="6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6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E5CC2D-5D38-4FE7-AC09-77DA6D930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0" y="1686188"/>
            <a:ext cx="7994708" cy="296970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9A0000"/>
              </a:buClr>
              <a:buSzPct val="75000"/>
              <a:defRPr/>
            </a:pPr>
            <a:br>
              <a:rPr lang="sl-SI" sz="16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sl-SI" sz="16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US" altLang="sl-SI" sz="16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sl-SI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63142FF-B135-45A6-A644-334D515D469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55663" y="746234"/>
            <a:ext cx="6832673" cy="136944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r>
              <a:rPr lang="sl-SI" b="1" dirty="0" err="1"/>
              <a:t>Quo</a:t>
            </a:r>
            <a:r>
              <a:rPr lang="sl-SI" b="1" dirty="0"/>
              <a:t> </a:t>
            </a:r>
            <a:r>
              <a:rPr lang="sl-SI" b="1" dirty="0" err="1"/>
              <a:t>Vadis</a:t>
            </a:r>
            <a:r>
              <a:rPr lang="sl-SI" b="1" dirty="0"/>
              <a:t> ICT Slovenia ?   </a:t>
            </a:r>
          </a:p>
          <a:p>
            <a:pPr marL="0" indent="0" algn="ctr">
              <a:buNone/>
              <a:defRPr/>
            </a:pPr>
            <a:r>
              <a:rPr lang="sl-SI" dirty="0"/>
              <a:t>THANK YOU</a:t>
            </a:r>
          </a:p>
          <a:p>
            <a:pPr marL="0" indent="0" algn="ctr">
              <a:buNone/>
              <a:defRPr/>
            </a:pPr>
            <a:r>
              <a:rPr lang="sl-SI" dirty="0"/>
              <a:t>Nenad.sutanovac@gzs.si; zit@gzs.si; </a:t>
            </a:r>
          </a:p>
          <a:p>
            <a:pPr marL="0" indent="0" algn="ctr">
              <a:buNone/>
            </a:pPr>
            <a:endParaRPr lang="sl-SI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 descr="Slika, ki vsebuje besede besedilo, nebo, zunanje, barvno&#10;&#10;Opis je samodejno ustvarjen">
            <a:extLst>
              <a:ext uri="{FF2B5EF4-FFF2-40B4-BE49-F238E27FC236}">
                <a16:creationId xmlns:a16="http://schemas.microsoft.com/office/drawing/2014/main" id="{99A6B524-2C01-4277-8D0C-6BC8A3F31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55" y="2370502"/>
            <a:ext cx="4743490" cy="26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3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145625-33A9-8EDD-9DE2-160AAB8A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732" y="660227"/>
            <a:ext cx="6952298" cy="857250"/>
          </a:xfrm>
        </p:spPr>
        <p:txBody>
          <a:bodyPr/>
          <a:lstStyle/>
          <a:p>
            <a:r>
              <a:rPr lang="sl-SI" dirty="0" err="1"/>
              <a:t>Slovene</a:t>
            </a:r>
            <a:r>
              <a:rPr lang="sl-SI" dirty="0"/>
              <a:t> ICT in </a:t>
            </a:r>
            <a:r>
              <a:rPr lang="sl-SI" dirty="0" err="1"/>
              <a:t>numbers</a:t>
            </a:r>
            <a:r>
              <a:rPr lang="sl-SI" dirty="0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4BC6C18-FA4A-DF9C-E37F-51B1A6949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14" y="1393124"/>
            <a:ext cx="6952298" cy="2027754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5DCD40B0-BAAD-7E70-B70C-70F26A5B778D}"/>
              </a:ext>
            </a:extLst>
          </p:cNvPr>
          <p:cNvSpPr txBox="1">
            <a:spLocks/>
          </p:cNvSpPr>
          <p:nvPr/>
        </p:nvSpPr>
        <p:spPr>
          <a:xfrm>
            <a:off x="1050167" y="3626024"/>
            <a:ext cx="7043666" cy="10298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0119B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228600" indent="-228600">
              <a:lnSpc>
                <a:spcPct val="150000"/>
              </a:lnSpc>
              <a:spcBef>
                <a:spcPct val="20000"/>
              </a:spcBef>
              <a:buSzPct val="140000"/>
              <a:buFont typeface=""/>
              <a:buChar char="•"/>
              <a:defRPr/>
            </a:pPr>
            <a:r>
              <a:rPr lang="sl-SI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ICT = cca. </a:t>
            </a:r>
            <a:r>
              <a:rPr lang="sl-SI" altLang="sl-SI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4.5% of GDP of Slovenia </a:t>
            </a:r>
          </a:p>
          <a:p>
            <a:pPr marL="228600" indent="-228600">
              <a:lnSpc>
                <a:spcPct val="150000"/>
              </a:lnSpc>
              <a:spcBef>
                <a:spcPct val="20000"/>
              </a:spcBef>
              <a:buSzPct val="140000"/>
              <a:buFont typeface=""/>
              <a:buChar char="•"/>
              <a:defRPr/>
            </a:pPr>
            <a:r>
              <a:rPr lang="sl-SI" altLang="sl-SI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DESI </a:t>
            </a:r>
            <a:r>
              <a:rPr lang="sl-SI" altLang="sl-SI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indey</a:t>
            </a:r>
            <a:r>
              <a:rPr lang="sl-SI" altLang="sl-SI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: the </a:t>
            </a:r>
            <a:r>
              <a:rPr lang="sl-SI" altLang="sl-SI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economy</a:t>
            </a:r>
            <a:r>
              <a:rPr lang="sl-SI" altLang="sl-SI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– </a:t>
            </a:r>
            <a:r>
              <a:rPr lang="sl-SI" altLang="sl-SI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average</a:t>
            </a:r>
            <a:r>
              <a:rPr lang="sl-SI" altLang="sl-SI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</a:t>
            </a:r>
            <a:r>
              <a:rPr lang="sl-SI" altLang="sl-SI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digital</a:t>
            </a:r>
            <a:r>
              <a:rPr lang="sl-SI" altLang="sl-SI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</a:t>
            </a:r>
            <a:r>
              <a:rPr lang="sl-SI" altLang="sl-SI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maturity</a:t>
            </a:r>
            <a:r>
              <a:rPr lang="sl-SI" altLang="sl-SI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</a:t>
            </a:r>
            <a:r>
              <a:rPr lang="sl-SI" altLang="sl-SI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compared</a:t>
            </a:r>
            <a:r>
              <a:rPr lang="sl-SI" altLang="sl-SI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to EU</a:t>
            </a:r>
          </a:p>
          <a:p>
            <a:pPr marL="228600" indent="-228600">
              <a:lnSpc>
                <a:spcPct val="150000"/>
              </a:lnSpc>
              <a:spcBef>
                <a:spcPct val="20000"/>
              </a:spcBef>
              <a:buSzPct val="140000"/>
              <a:buFont typeface=""/>
              <a:buChar char="•"/>
              <a:defRPr/>
            </a:pPr>
            <a:r>
              <a:rPr lang="sl-SI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Total cca. 45.000 ICT </a:t>
            </a:r>
            <a:r>
              <a:rPr lang="sl-SI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specialists</a:t>
            </a:r>
            <a:r>
              <a:rPr lang="sl-SI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</a:t>
            </a:r>
            <a:r>
              <a:rPr lang="sl-SI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employed</a:t>
            </a:r>
            <a:r>
              <a:rPr lang="sl-SI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in Slovenia (2022)</a:t>
            </a:r>
          </a:p>
          <a:p>
            <a:pPr marL="228600" indent="-228600">
              <a:lnSpc>
                <a:spcPct val="150000"/>
              </a:lnSpc>
              <a:spcBef>
                <a:spcPct val="20000"/>
              </a:spcBef>
              <a:buSzPct val="140000"/>
              <a:buFont typeface=""/>
              <a:buChar char="•"/>
              <a:defRPr/>
            </a:pPr>
            <a:r>
              <a:rPr lang="en-US" altLang="sl-SI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By</a:t>
            </a:r>
            <a:r>
              <a:rPr lang="sl-SI" altLang="sl-SI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</a:t>
            </a:r>
            <a:r>
              <a:rPr lang="en-US" altLang="sl-SI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20</a:t>
            </a:r>
            <a:r>
              <a:rPr lang="sl-SI" altLang="sl-SI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3</a:t>
            </a:r>
            <a:r>
              <a:rPr lang="en-US" altLang="sl-SI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0, to </a:t>
            </a:r>
            <a:r>
              <a:rPr lang="sl-SI" altLang="sl-SI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join</a:t>
            </a:r>
            <a:r>
              <a:rPr lang="sl-SI" altLang="sl-SI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top (5) </a:t>
            </a:r>
            <a:r>
              <a:rPr lang="sl-SI" altLang="sl-SI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leading</a:t>
            </a:r>
            <a:r>
              <a:rPr lang="sl-SI" altLang="sl-SI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</a:t>
            </a:r>
            <a:r>
              <a:rPr lang="sl-SI" altLang="sl-SI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digital</a:t>
            </a:r>
            <a:r>
              <a:rPr lang="sl-SI" altLang="sl-SI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</a:t>
            </a:r>
            <a:r>
              <a:rPr lang="sl-SI" altLang="sl-SI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countries</a:t>
            </a:r>
            <a:r>
              <a:rPr lang="sl-SI" altLang="sl-SI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in EU</a:t>
            </a:r>
            <a:r>
              <a:rPr lang="sl-SI" altLang="sl-SI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</a:t>
            </a:r>
            <a:br>
              <a:rPr lang="sl-SI" altLang="sl-SI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</a:br>
            <a:endParaRPr lang="sl-SI" sz="14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78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139AD5B-877D-526B-4472-EC3BBD705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566" y="614021"/>
            <a:ext cx="5877484" cy="457890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0B50911-4FC9-2841-91FE-EF2C5D80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32" y="906001"/>
            <a:ext cx="2654334" cy="3623477"/>
          </a:xfrm>
        </p:spPr>
        <p:txBody>
          <a:bodyPr/>
          <a:lstStyle/>
          <a:p>
            <a:r>
              <a:rPr lang="sl-SI" sz="2800" dirty="0" err="1"/>
              <a:t>Slido</a:t>
            </a:r>
            <a:r>
              <a:rPr lang="sl-SI" sz="2800" dirty="0"/>
              <a:t> - </a:t>
            </a:r>
            <a:r>
              <a:rPr lang="sl-SI" sz="2800" dirty="0" err="1"/>
              <a:t>Slovene</a:t>
            </a:r>
            <a:r>
              <a:rPr lang="sl-SI" sz="2800" dirty="0"/>
              <a:t> ICT: </a:t>
            </a:r>
            <a:r>
              <a:rPr lang="sl-SI" sz="2800" dirty="0" err="1"/>
              <a:t>What</a:t>
            </a:r>
            <a:r>
              <a:rPr lang="sl-SI" sz="2800" dirty="0"/>
              <a:t> ICT area </a:t>
            </a:r>
            <a:r>
              <a:rPr lang="sl-SI" sz="2800" dirty="0" err="1"/>
              <a:t>will</a:t>
            </a:r>
            <a:r>
              <a:rPr lang="sl-SI" sz="2800" dirty="0"/>
              <a:t> be most </a:t>
            </a:r>
            <a:r>
              <a:rPr lang="sl-SI" sz="2800" dirty="0" err="1"/>
              <a:t>important</a:t>
            </a:r>
            <a:r>
              <a:rPr lang="sl-SI" sz="2800" dirty="0"/>
              <a:t> in the </a:t>
            </a:r>
            <a:r>
              <a:rPr lang="sl-SI" sz="2800" dirty="0" err="1"/>
              <a:t>next</a:t>
            </a:r>
            <a:r>
              <a:rPr lang="sl-SI" sz="2800" dirty="0"/>
              <a:t> 5 </a:t>
            </a:r>
            <a:r>
              <a:rPr lang="sl-SI" sz="2800" dirty="0" err="1"/>
              <a:t>years</a:t>
            </a:r>
            <a:endParaRPr lang="sl-SI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75E35C4-3EF2-4CC7-2320-3F85E93C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62" y="4461188"/>
            <a:ext cx="1910474" cy="6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6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01CB9ECA-8C2F-F107-D625-7865F0B5B56E}"/>
              </a:ext>
            </a:extLst>
          </p:cNvPr>
          <p:cNvGrpSpPr>
            <a:grpSpLocks noChangeAspect="1"/>
          </p:cNvGrpSpPr>
          <p:nvPr/>
        </p:nvGrpSpPr>
        <p:grpSpPr>
          <a:xfrm>
            <a:off x="3729337" y="135321"/>
            <a:ext cx="5302400" cy="4836326"/>
            <a:chOff x="598574" y="1612052"/>
            <a:chExt cx="3117145" cy="2842857"/>
          </a:xfrm>
        </p:grpSpPr>
        <p:sp>
          <p:nvSpPr>
            <p:cNvPr id="30" name="Line 34">
              <a:extLst>
                <a:ext uri="{FF2B5EF4-FFF2-40B4-BE49-F238E27FC236}">
                  <a16:creationId xmlns:a16="http://schemas.microsoft.com/office/drawing/2014/main" id="{44BFC46F-37B0-6ADB-BF79-AF6E5D283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028" y="4430990"/>
              <a:ext cx="1597522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l-SI">
                <a:solidFill>
                  <a:prstClr val="black"/>
                </a:solidFill>
              </a:endParaRPr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7B67FD15-9450-5598-AD49-E526D4B27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092" y="2658246"/>
              <a:ext cx="1716516" cy="1580329"/>
            </a:xfrm>
            <a:custGeom>
              <a:avLst/>
              <a:gdLst>
                <a:gd name="T0" fmla="*/ 1530 w 1530"/>
                <a:gd name="T1" fmla="*/ 1434 h 1434"/>
                <a:gd name="T2" fmla="*/ 0 w 1530"/>
                <a:gd name="T3" fmla="*/ 0 h 1434"/>
                <a:gd name="T4" fmla="*/ 6 w 1530"/>
                <a:gd name="T5" fmla="*/ 1428 h 1434"/>
                <a:gd name="T6" fmla="*/ 1530 w 1530"/>
                <a:gd name="T7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0" h="1434">
                  <a:moveTo>
                    <a:pt x="1530" y="1434"/>
                  </a:moveTo>
                  <a:lnTo>
                    <a:pt x="0" y="0"/>
                  </a:lnTo>
                  <a:lnTo>
                    <a:pt x="6" y="1428"/>
                  </a:lnTo>
                  <a:lnTo>
                    <a:pt x="1530" y="143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l-SI">
                <a:solidFill>
                  <a:prstClr val="black"/>
                </a:solidFill>
              </a:endParaRPr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47467E99-58EE-BFBE-1E49-9F340C6A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111" y="1691733"/>
              <a:ext cx="1836440" cy="1578380"/>
            </a:xfrm>
            <a:custGeom>
              <a:avLst/>
              <a:gdLst>
                <a:gd name="T0" fmla="*/ 0 w 1638"/>
                <a:gd name="T1" fmla="*/ 6 h 1434"/>
                <a:gd name="T2" fmla="*/ 1638 w 1638"/>
                <a:gd name="T3" fmla="*/ 1434 h 1434"/>
                <a:gd name="T4" fmla="*/ 1638 w 1638"/>
                <a:gd name="T5" fmla="*/ 0 h 1434"/>
                <a:gd name="T6" fmla="*/ 0 w 1638"/>
                <a:gd name="T7" fmla="*/ 6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8" h="1434">
                  <a:moveTo>
                    <a:pt x="0" y="6"/>
                  </a:moveTo>
                  <a:lnTo>
                    <a:pt x="1638" y="1434"/>
                  </a:lnTo>
                  <a:lnTo>
                    <a:pt x="163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l-SI">
                <a:solidFill>
                  <a:prstClr val="black"/>
                </a:solidFill>
              </a:endParaRPr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8C19F39B-3FFF-DAF0-8717-8FD4F9EBB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461" y="1697577"/>
              <a:ext cx="2566720" cy="2540998"/>
            </a:xfrm>
            <a:custGeom>
              <a:avLst/>
              <a:gdLst>
                <a:gd name="T0" fmla="*/ 588 w 2286"/>
                <a:gd name="T1" fmla="*/ 0 h 2304"/>
                <a:gd name="T2" fmla="*/ 2286 w 2286"/>
                <a:gd name="T3" fmla="*/ 1494 h 2304"/>
                <a:gd name="T4" fmla="*/ 2286 w 2286"/>
                <a:gd name="T5" fmla="*/ 2298 h 2304"/>
                <a:gd name="T6" fmla="*/ 1584 w 2286"/>
                <a:gd name="T7" fmla="*/ 2304 h 2304"/>
                <a:gd name="T8" fmla="*/ 0 w 2286"/>
                <a:gd name="T9" fmla="*/ 810 h 2304"/>
                <a:gd name="T10" fmla="*/ 0 w 2286"/>
                <a:gd name="T11" fmla="*/ 6 h 2304"/>
                <a:gd name="T12" fmla="*/ 588 w 2286"/>
                <a:gd name="T13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6" h="2304">
                  <a:moveTo>
                    <a:pt x="588" y="0"/>
                  </a:moveTo>
                  <a:lnTo>
                    <a:pt x="2286" y="1494"/>
                  </a:lnTo>
                  <a:lnTo>
                    <a:pt x="2286" y="2298"/>
                  </a:lnTo>
                  <a:lnTo>
                    <a:pt x="1584" y="2304"/>
                  </a:lnTo>
                  <a:lnTo>
                    <a:pt x="0" y="810"/>
                  </a:lnTo>
                  <a:lnTo>
                    <a:pt x="0" y="6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l-SI">
                <a:solidFill>
                  <a:prstClr val="black"/>
                </a:solidFill>
              </a:endParaRPr>
            </a:p>
          </p:txBody>
        </p:sp>
        <p:sp>
          <p:nvSpPr>
            <p:cNvPr id="34" name="Rectangle 39">
              <a:extLst>
                <a:ext uri="{FF2B5EF4-FFF2-40B4-BE49-F238E27FC236}">
                  <a16:creationId xmlns:a16="http://schemas.microsoft.com/office/drawing/2014/main" id="{53008AB0-0464-28B1-1E39-C3F24501E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45" y="1656656"/>
              <a:ext cx="887792" cy="8729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l-SI">
                <a:solidFill>
                  <a:prstClr val="black"/>
                </a:solidFill>
              </a:endParaRPr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E1BF0888-D970-810F-68B4-7C67BDD2A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137" y="1656656"/>
              <a:ext cx="889582" cy="8729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l-SI">
                <a:solidFill>
                  <a:prstClr val="black"/>
                </a:solidFill>
              </a:endParaRPr>
            </a:p>
          </p:txBody>
        </p:sp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2A18BB41-28F2-8C9F-856D-7A2AE5A24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766" y="2529637"/>
              <a:ext cx="889581" cy="8729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l-SI">
                <a:solidFill>
                  <a:prstClr val="black"/>
                </a:solidFill>
              </a:endParaRPr>
            </a:p>
          </p:txBody>
        </p:sp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id="{8860566B-CD3B-7A70-B858-9A43E6935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45" y="2529637"/>
              <a:ext cx="887792" cy="8729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l-SI">
                <a:solidFill>
                  <a:prstClr val="black"/>
                </a:solidFill>
              </a:endParaRPr>
            </a:p>
          </p:txBody>
        </p:sp>
        <p:sp>
          <p:nvSpPr>
            <p:cNvPr id="38" name="Rectangle 43">
              <a:extLst>
                <a:ext uri="{FF2B5EF4-FFF2-40B4-BE49-F238E27FC236}">
                  <a16:creationId xmlns:a16="http://schemas.microsoft.com/office/drawing/2014/main" id="{038D5138-70F6-AA16-6EA0-8E02BF62D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137" y="2529637"/>
              <a:ext cx="889582" cy="8729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l-SI">
                <a:solidFill>
                  <a:prstClr val="black"/>
                </a:solidFill>
              </a:endParaRPr>
            </a:p>
          </p:txBody>
        </p:sp>
        <p:sp>
          <p:nvSpPr>
            <p:cNvPr id="39" name="Rectangle 44">
              <a:extLst>
                <a:ext uri="{FF2B5EF4-FFF2-40B4-BE49-F238E27FC236}">
                  <a16:creationId xmlns:a16="http://schemas.microsoft.com/office/drawing/2014/main" id="{29AE5E0D-FFFE-407E-AA94-D197134EE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766" y="3402617"/>
              <a:ext cx="889581" cy="8729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l-SI">
                <a:solidFill>
                  <a:prstClr val="black"/>
                </a:solidFill>
              </a:endParaRPr>
            </a:p>
          </p:txBody>
        </p:sp>
        <p:sp>
          <p:nvSpPr>
            <p:cNvPr id="40" name="Rectangle 45">
              <a:extLst>
                <a:ext uri="{FF2B5EF4-FFF2-40B4-BE49-F238E27FC236}">
                  <a16:creationId xmlns:a16="http://schemas.microsoft.com/office/drawing/2014/main" id="{1322DDDE-9168-551B-463E-BCBD2F9FA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45" y="3402617"/>
              <a:ext cx="887792" cy="8729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l-SI">
                <a:solidFill>
                  <a:prstClr val="black"/>
                </a:solidFill>
              </a:endParaRPr>
            </a:p>
          </p:txBody>
        </p:sp>
        <p:sp>
          <p:nvSpPr>
            <p:cNvPr id="41" name="Text Box 47">
              <a:extLst>
                <a:ext uri="{FF2B5EF4-FFF2-40B4-BE49-F238E27FC236}">
                  <a16:creationId xmlns:a16="http://schemas.microsoft.com/office/drawing/2014/main" id="{F909312A-5CE1-9AC7-A81A-976A97DE6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9551" y="4310177"/>
              <a:ext cx="250858" cy="14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l-SI" sz="1000" b="1" dirty="0" err="1">
                  <a:solidFill>
                    <a:prstClr val="black"/>
                  </a:solidFill>
                </a:rPr>
                <a:t>High</a:t>
              </a:r>
              <a:endParaRPr lang="en-GB" sz="700" b="1" dirty="0">
                <a:solidFill>
                  <a:prstClr val="black"/>
                </a:solidFill>
              </a:endParaRPr>
            </a:p>
          </p:txBody>
        </p:sp>
        <p:sp>
          <p:nvSpPr>
            <p:cNvPr id="42" name="Text Box 48">
              <a:extLst>
                <a:ext uri="{FF2B5EF4-FFF2-40B4-BE49-F238E27FC236}">
                  <a16:creationId xmlns:a16="http://schemas.microsoft.com/office/drawing/2014/main" id="{6054C9EE-6570-A62B-EAE0-A20A69FA7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526" y="1749087"/>
              <a:ext cx="250858" cy="14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l-SI" sz="1000" b="1" dirty="0" err="1">
                  <a:solidFill>
                    <a:prstClr val="black"/>
                  </a:solidFill>
                </a:rPr>
                <a:t>High</a:t>
              </a:r>
              <a:endParaRPr lang="en-GB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43" name="Text Box 49">
              <a:extLst>
                <a:ext uri="{FF2B5EF4-FFF2-40B4-BE49-F238E27FC236}">
                  <a16:creationId xmlns:a16="http://schemas.microsoft.com/office/drawing/2014/main" id="{F8DF1294-B8DE-F5DD-EE77-D88C08B7D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577" y="3996935"/>
              <a:ext cx="237665" cy="14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l-SI" sz="1000" b="1" dirty="0" err="1">
                  <a:solidFill>
                    <a:prstClr val="black"/>
                  </a:solidFill>
                </a:rPr>
                <a:t>Low</a:t>
              </a:r>
              <a:endParaRPr lang="en-GB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44" name="Text Box 50">
              <a:extLst>
                <a:ext uri="{FF2B5EF4-FFF2-40B4-BE49-F238E27FC236}">
                  <a16:creationId xmlns:a16="http://schemas.microsoft.com/office/drawing/2014/main" id="{8E889148-F30A-4E10-D70A-EFC09EB18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026" y="4310177"/>
              <a:ext cx="363941" cy="144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l-SI" sz="1000" b="1" dirty="0" err="1">
                  <a:solidFill>
                    <a:prstClr val="black"/>
                  </a:solidFill>
                </a:rPr>
                <a:t>Average</a:t>
              </a:r>
              <a:endParaRPr lang="en-GB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45" name="Line 51">
              <a:extLst>
                <a:ext uri="{FF2B5EF4-FFF2-40B4-BE49-F238E27FC236}">
                  <a16:creationId xmlns:a16="http://schemas.microsoft.com/office/drawing/2014/main" id="{131911AE-CDF0-A2AF-BE8F-245512627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9808" y="2190289"/>
              <a:ext cx="0" cy="15023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l-SI">
                <a:solidFill>
                  <a:prstClr val="black"/>
                </a:solidFill>
              </a:endParaRPr>
            </a:p>
          </p:txBody>
        </p:sp>
        <p:sp>
          <p:nvSpPr>
            <p:cNvPr id="46" name="Text Box 52">
              <a:extLst>
                <a:ext uri="{FF2B5EF4-FFF2-40B4-BE49-F238E27FC236}">
                  <a16:creationId xmlns:a16="http://schemas.microsoft.com/office/drawing/2014/main" id="{18BD5B03-A04B-6BA4-A292-A1773B23C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542" y="2788277"/>
              <a:ext cx="369191" cy="144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l-SI" sz="1000" b="1" dirty="0" err="1">
                  <a:solidFill>
                    <a:prstClr val="black"/>
                  </a:solidFill>
                </a:rPr>
                <a:t>Average</a:t>
              </a:r>
              <a:endParaRPr lang="en-GB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53">
              <a:extLst>
                <a:ext uri="{FF2B5EF4-FFF2-40B4-BE49-F238E27FC236}">
                  <a16:creationId xmlns:a16="http://schemas.microsoft.com/office/drawing/2014/main" id="{2F8D959E-C328-3067-BB02-E23C708EF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766" y="1656656"/>
              <a:ext cx="889581" cy="8729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sz="400">
                <a:solidFill>
                  <a:prstClr val="white"/>
                </a:solidFill>
              </a:endParaRPr>
            </a:p>
          </p:txBody>
        </p:sp>
        <p:sp>
          <p:nvSpPr>
            <p:cNvPr id="48" name="Rectangle 54">
              <a:extLst>
                <a:ext uri="{FF2B5EF4-FFF2-40B4-BE49-F238E27FC236}">
                  <a16:creationId xmlns:a16="http://schemas.microsoft.com/office/drawing/2014/main" id="{9A5BD446-2372-F869-27B3-7FB7BEDEA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137" y="3402617"/>
              <a:ext cx="889582" cy="8729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sz="400">
                <a:solidFill>
                  <a:prstClr val="white"/>
                </a:solidFill>
              </a:endParaRPr>
            </a:p>
          </p:txBody>
        </p:sp>
        <p:sp>
          <p:nvSpPr>
            <p:cNvPr id="49" name="Text Box 55">
              <a:extLst>
                <a:ext uri="{FF2B5EF4-FFF2-40B4-BE49-F238E27FC236}">
                  <a16:creationId xmlns:a16="http://schemas.microsoft.com/office/drawing/2014/main" id="{C6211A16-A454-E4BF-83E9-E072FC204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550280" y="2760906"/>
              <a:ext cx="2478642" cy="180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l-SI" sz="1400" b="1" dirty="0">
                  <a:solidFill>
                    <a:prstClr val="black"/>
                  </a:solidFill>
                </a:rPr>
                <a:t>Market </a:t>
              </a:r>
              <a:r>
                <a:rPr lang="sl-SI" sz="1400" b="1" dirty="0" err="1">
                  <a:solidFill>
                    <a:prstClr val="black"/>
                  </a:solidFill>
                </a:rPr>
                <a:t>attractiviness</a:t>
              </a:r>
              <a:endParaRPr lang="en-GB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52" name="Text Box 50">
              <a:extLst>
                <a:ext uri="{FF2B5EF4-FFF2-40B4-BE49-F238E27FC236}">
                  <a16:creationId xmlns:a16="http://schemas.microsoft.com/office/drawing/2014/main" id="{B40D396C-3F45-FAFB-7FD7-0B606A64C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2256" y="4310177"/>
              <a:ext cx="237665" cy="144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l-SI" sz="1000" b="1" dirty="0" err="1">
                  <a:solidFill>
                    <a:prstClr val="black"/>
                  </a:solidFill>
                </a:rPr>
                <a:t>Low</a:t>
              </a:r>
              <a:endParaRPr lang="en-GB" sz="1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60" name="Oval 56">
            <a:extLst>
              <a:ext uri="{FF2B5EF4-FFF2-40B4-BE49-F238E27FC236}">
                <a16:creationId xmlns:a16="http://schemas.microsoft.com/office/drawing/2014/main" id="{9029FBBA-5B65-B758-3513-A48D15053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098" y="499137"/>
            <a:ext cx="943279" cy="4068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rIns="72000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sl-SI" sz="800" b="1">
                <a:solidFill>
                  <a:prstClr val="black"/>
                </a:solidFill>
                <a:latin typeface="+mn-lt"/>
              </a:rPr>
              <a:t>Selektiven razvoj</a:t>
            </a:r>
            <a:endParaRPr lang="en-GB" sz="800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61" name="Oval 57">
            <a:extLst>
              <a:ext uri="{FF2B5EF4-FFF2-40B4-BE49-F238E27FC236}">
                <a16:creationId xmlns:a16="http://schemas.microsoft.com/office/drawing/2014/main" id="{7EB6AE65-3052-F539-33D9-CC755DD56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814" y="183217"/>
            <a:ext cx="1048391" cy="44144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rIns="72000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sl-SI" sz="900" b="1" dirty="0">
                <a:solidFill>
                  <a:prstClr val="black"/>
                </a:solidFill>
                <a:latin typeface="+mn-lt"/>
              </a:rPr>
              <a:t>Intenzivno  razvijati</a:t>
            </a:r>
            <a:endParaRPr lang="en-GB" sz="9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2" name="Oval 58">
            <a:extLst>
              <a:ext uri="{FF2B5EF4-FFF2-40B4-BE49-F238E27FC236}">
                <a16:creationId xmlns:a16="http://schemas.microsoft.com/office/drawing/2014/main" id="{709AE508-1D20-E5E2-6225-1CA205841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378" y="3867719"/>
            <a:ext cx="1205375" cy="4068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rIns="72000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sl-SI" sz="800" b="1">
                <a:solidFill>
                  <a:prstClr val="black"/>
                </a:solidFill>
                <a:latin typeface="+mn-lt"/>
              </a:rPr>
              <a:t>Ohraniti ali </a:t>
            </a:r>
            <a:r>
              <a:rPr lang="sl-SI" sz="800" b="1" err="1">
                <a:solidFill>
                  <a:prstClr val="black"/>
                </a:solidFill>
                <a:latin typeface="+mn-lt"/>
              </a:rPr>
              <a:t>dezinvestirati</a:t>
            </a:r>
            <a:endParaRPr lang="en-GB" sz="800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63" name="Text Box 46">
            <a:extLst>
              <a:ext uri="{FF2B5EF4-FFF2-40B4-BE49-F238E27FC236}">
                <a16:creationId xmlns:a16="http://schemas.microsoft.com/office/drawing/2014/main" id="{CA916E68-C4FC-607C-B35C-0E877C176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990" y="4872921"/>
            <a:ext cx="26186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50000"/>
              </a:spcBef>
              <a:defRPr sz="1600" b="1"/>
            </a:lvl1pPr>
          </a:lstStyle>
          <a:p>
            <a:r>
              <a:rPr lang="sl-SI" sz="1400" dirty="0" err="1">
                <a:solidFill>
                  <a:prstClr val="black"/>
                </a:solidFill>
                <a:latin typeface="+mn-lt"/>
              </a:rPr>
              <a:t>Capabilities</a:t>
            </a:r>
            <a:r>
              <a:rPr lang="sl-SI" sz="1400" dirty="0">
                <a:solidFill>
                  <a:prstClr val="black"/>
                </a:solidFill>
                <a:latin typeface="+mn-lt"/>
              </a:rPr>
              <a:t> and </a:t>
            </a:r>
            <a:r>
              <a:rPr lang="sl-SI" sz="1400" dirty="0" err="1">
                <a:solidFill>
                  <a:prstClr val="black"/>
                </a:solidFill>
                <a:latin typeface="+mn-lt"/>
              </a:rPr>
              <a:t>skills</a:t>
            </a:r>
            <a:r>
              <a:rPr lang="sl-SI" sz="1400" dirty="0">
                <a:solidFill>
                  <a:prstClr val="black"/>
                </a:solidFill>
                <a:latin typeface="+mn-lt"/>
              </a:rPr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03B0EC8-22DA-4CCF-AFA2-474B51933404}"/>
              </a:ext>
            </a:extLst>
          </p:cNvPr>
          <p:cNvGraphicFramePr>
            <a:graphicFrameLocks/>
          </p:cNvGraphicFramePr>
          <p:nvPr/>
        </p:nvGraphicFramePr>
        <p:xfrm>
          <a:off x="4516440" y="260213"/>
          <a:ext cx="4366103" cy="433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1181157-638E-BB4E-6095-57DC2038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63" y="1915127"/>
            <a:ext cx="2891783" cy="2327349"/>
          </a:xfrm>
        </p:spPr>
        <p:txBody>
          <a:bodyPr/>
          <a:lstStyle/>
          <a:p>
            <a:r>
              <a:rPr lang="sl-SI" sz="2000" dirty="0"/>
              <a:t>Market </a:t>
            </a:r>
            <a:r>
              <a:rPr lang="sl-SI" sz="2000" dirty="0" err="1"/>
              <a:t>atractiveness</a:t>
            </a:r>
            <a:r>
              <a:rPr lang="sl-SI" sz="2000" dirty="0"/>
              <a:t> / </a:t>
            </a:r>
            <a:r>
              <a:rPr lang="sl-SI" sz="2000" dirty="0" err="1"/>
              <a:t>Capabilities</a:t>
            </a:r>
            <a:r>
              <a:rPr lang="sl-SI" sz="2000" dirty="0"/>
              <a:t> and </a:t>
            </a:r>
            <a:r>
              <a:rPr lang="sl-SI" sz="2000" dirty="0" err="1"/>
              <a:t>Skills</a:t>
            </a:r>
            <a:r>
              <a:rPr lang="sl-SI" sz="2000" dirty="0"/>
              <a:t> of ICT in Slovenia (v0.9 - </a:t>
            </a:r>
            <a:r>
              <a:rPr lang="sl-SI" sz="2000" dirty="0" err="1"/>
              <a:t>Preliminary</a:t>
            </a:r>
            <a:r>
              <a:rPr lang="sl-SI" sz="2000" dirty="0"/>
              <a:t>) </a:t>
            </a:r>
            <a:br>
              <a:rPr lang="sl-SI" sz="2000" dirty="0"/>
            </a:br>
            <a:br>
              <a:rPr lang="sl-SI" sz="2000" dirty="0"/>
            </a:b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53764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B1B3C640-2D6E-CB24-0EE6-28ED32BCFA8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72507585"/>
                  </p:ext>
                </p:extLst>
              </p:nvPr>
            </p:nvGraphicFramePr>
            <p:xfrm>
              <a:off x="106670" y="937260"/>
              <a:ext cx="8930659" cy="426685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B1B3C640-2D6E-CB24-0EE6-28ED32BCFA8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70" y="937260"/>
                <a:ext cx="8930659" cy="426685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60164F6-E15B-1754-1CDD-2A2A7539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0" y="654050"/>
            <a:ext cx="8709660" cy="857250"/>
          </a:xfrm>
        </p:spPr>
        <p:txBody>
          <a:bodyPr/>
          <a:lstStyle/>
          <a:p>
            <a:pPr algn="ctr"/>
            <a:r>
              <a:rPr lang="sl-SI" sz="1400" dirty="0" err="1"/>
              <a:t>Areas</a:t>
            </a:r>
            <a:r>
              <a:rPr lang="sl-SI" sz="1400" dirty="0"/>
              <a:t> </a:t>
            </a:r>
            <a:r>
              <a:rPr lang="sl-SI" sz="1400" dirty="0" err="1"/>
              <a:t>mostly</a:t>
            </a:r>
            <a:r>
              <a:rPr lang="sl-SI" sz="1400" dirty="0"/>
              <a:t> </a:t>
            </a:r>
            <a:r>
              <a:rPr lang="sl-SI" sz="1400" dirty="0" err="1"/>
              <a:t>supported</a:t>
            </a:r>
            <a:r>
              <a:rPr lang="sl-SI" sz="1400" dirty="0"/>
              <a:t> </a:t>
            </a:r>
            <a:r>
              <a:rPr lang="sl-SI" sz="1400" dirty="0" err="1"/>
              <a:t>by</a:t>
            </a:r>
            <a:r>
              <a:rPr lang="sl-SI" sz="1400" dirty="0"/>
              <a:t> </a:t>
            </a:r>
            <a:r>
              <a:rPr lang="sl-SI" sz="1400" dirty="0" err="1"/>
              <a:t>Horizon</a:t>
            </a:r>
            <a:r>
              <a:rPr lang="sl-SI" sz="1400" dirty="0"/>
              <a:t> </a:t>
            </a:r>
            <a:r>
              <a:rPr lang="sl-SI" sz="1400" dirty="0" err="1"/>
              <a:t>Europe</a:t>
            </a:r>
            <a:r>
              <a:rPr lang="sl-SI" sz="1400" dirty="0"/>
              <a:t> and </a:t>
            </a:r>
            <a:r>
              <a:rPr lang="sl-SI" sz="1400" dirty="0" err="1"/>
              <a:t>Digital</a:t>
            </a:r>
            <a:r>
              <a:rPr lang="sl-SI" sz="1400" dirty="0"/>
              <a:t> </a:t>
            </a:r>
            <a:r>
              <a:rPr lang="sl-SI" sz="1400" dirty="0" err="1"/>
              <a:t>Europe</a:t>
            </a:r>
            <a:r>
              <a:rPr lang="sl-SI" sz="1400" dirty="0"/>
              <a:t> </a:t>
            </a:r>
            <a:r>
              <a:rPr lang="sl-SI" sz="1400" dirty="0" err="1"/>
              <a:t>Programme</a:t>
            </a:r>
            <a:r>
              <a:rPr lang="sl-SI" sz="1400" dirty="0"/>
              <a:t> (2023-2024)</a:t>
            </a:r>
          </a:p>
        </p:txBody>
      </p:sp>
    </p:spTree>
    <p:extLst>
      <p:ext uri="{BB962C8B-B14F-4D97-AF65-F5344CB8AC3E}">
        <p14:creationId xmlns:p14="http://schemas.microsoft.com/office/powerpoint/2010/main" val="64804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1281570-02CD-85B0-B66F-4F604266C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78" y="1120190"/>
            <a:ext cx="8272044" cy="3639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529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EC9AC54-FC20-E925-8789-335CC03F42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807215"/>
              </p:ext>
            </p:extLst>
          </p:nvPr>
        </p:nvGraphicFramePr>
        <p:xfrm>
          <a:off x="66261" y="608511"/>
          <a:ext cx="9011478" cy="4688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398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5F664CF-BF90-0E5E-7F84-26A5E67E6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1839761"/>
            <a:ext cx="7107623" cy="857250"/>
          </a:xfrm>
        </p:spPr>
        <p:txBody>
          <a:bodyPr/>
          <a:lstStyle/>
          <a:p>
            <a:pPr algn="ctr"/>
            <a:r>
              <a:rPr lang="sl-SI" dirty="0"/>
              <a:t>Is AI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opportunity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Slovenia and </a:t>
            </a:r>
            <a:r>
              <a:rPr lang="sl-SI" dirty="0" err="1"/>
              <a:t>Slovene</a:t>
            </a:r>
            <a:r>
              <a:rPr lang="sl-SI" dirty="0"/>
              <a:t> ICT </a:t>
            </a:r>
            <a:r>
              <a:rPr lang="sl-SI" dirty="0" err="1"/>
              <a:t>sector</a:t>
            </a:r>
            <a:r>
              <a:rPr lang="sl-S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985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DE39B6-8F81-9188-9E9D-16E07F1E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59" y="684529"/>
            <a:ext cx="6952298" cy="857250"/>
          </a:xfrm>
        </p:spPr>
        <p:txBody>
          <a:bodyPr/>
          <a:lstStyle/>
          <a:p>
            <a:r>
              <a:rPr lang="sl-SI" dirty="0" err="1"/>
              <a:t>Why</a:t>
            </a:r>
            <a:r>
              <a:rPr lang="sl-SI" dirty="0"/>
              <a:t> Slovenia (</a:t>
            </a:r>
            <a:r>
              <a:rPr lang="sl-SI" dirty="0" err="1"/>
              <a:t>research</a:t>
            </a:r>
            <a:r>
              <a:rPr lang="sl-SI" dirty="0"/>
              <a:t>…)		</a:t>
            </a:r>
            <a:r>
              <a:rPr lang="sl-SI" sz="2400" dirty="0"/>
              <a:t>1/2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8E27F6-F244-97D9-6C82-FECE2120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25880"/>
            <a:ext cx="7886700" cy="3268746"/>
          </a:xfrm>
        </p:spPr>
        <p:txBody>
          <a:bodyPr/>
          <a:lstStyle/>
          <a:p>
            <a:pPr marL="228600" indent="-228600">
              <a:buFont typeface=""/>
              <a:buChar char="•"/>
            </a:pPr>
            <a:r>
              <a:rPr lang="sl-SI" sz="1400" b="1" dirty="0" err="1">
                <a:cs typeface="Arial"/>
              </a:rPr>
              <a:t>Started</a:t>
            </a:r>
            <a:r>
              <a:rPr lang="sl-SI" sz="1400" b="1" dirty="0">
                <a:cs typeface="Arial"/>
              </a:rPr>
              <a:t> in 70s</a:t>
            </a:r>
            <a:r>
              <a:rPr lang="sl-SI" sz="1400" dirty="0">
                <a:cs typeface="Arial"/>
              </a:rPr>
              <a:t>, </a:t>
            </a:r>
            <a:r>
              <a:rPr lang="sl-SI" sz="1400" dirty="0" err="1">
                <a:cs typeface="Arial"/>
              </a:rPr>
              <a:t>with</a:t>
            </a:r>
            <a:r>
              <a:rPr lang="sl-SI" sz="1400" dirty="0">
                <a:cs typeface="Arial"/>
              </a:rPr>
              <a:t> dr. Ivan Bratko, </a:t>
            </a:r>
            <a:r>
              <a:rPr lang="sl-SI" sz="1400" dirty="0" err="1">
                <a:cs typeface="Arial"/>
              </a:rPr>
              <a:t>still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strong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today</a:t>
            </a:r>
            <a:r>
              <a:rPr lang="sl-SI" sz="1400" dirty="0">
                <a:cs typeface="Arial"/>
              </a:rPr>
              <a:t> (IJS, FRI, FERI, …),</a:t>
            </a:r>
          </a:p>
          <a:p>
            <a:pPr marL="228600" indent="-228600">
              <a:buFont typeface=""/>
              <a:buChar char="•"/>
            </a:pPr>
            <a:r>
              <a:rPr lang="sl-SI" sz="1400" dirty="0" err="1">
                <a:cs typeface="Arial"/>
              </a:rPr>
              <a:t>Very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high</a:t>
            </a:r>
            <a:r>
              <a:rPr lang="sl-SI" sz="1400" dirty="0">
                <a:cs typeface="Arial"/>
              </a:rPr>
              <a:t> </a:t>
            </a:r>
            <a:r>
              <a:rPr lang="sl-SI" sz="1400" b="1" dirty="0" err="1">
                <a:cs typeface="Arial"/>
              </a:rPr>
              <a:t>number</a:t>
            </a:r>
            <a:r>
              <a:rPr lang="sl-SI" sz="1400" b="1" dirty="0">
                <a:cs typeface="Arial"/>
              </a:rPr>
              <a:t> of </a:t>
            </a:r>
            <a:r>
              <a:rPr lang="sl-SI" sz="1400" b="1" dirty="0" err="1">
                <a:cs typeface="Arial"/>
              </a:rPr>
              <a:t>researchers</a:t>
            </a:r>
            <a:r>
              <a:rPr lang="sl-SI" sz="1400" b="1" dirty="0">
                <a:cs typeface="Arial"/>
              </a:rPr>
              <a:t> </a:t>
            </a:r>
            <a:r>
              <a:rPr lang="sl-SI" sz="1400" dirty="0">
                <a:cs typeface="Arial"/>
              </a:rPr>
              <a:t>per </a:t>
            </a:r>
            <a:r>
              <a:rPr lang="sl-SI" sz="1400" dirty="0" err="1">
                <a:cs typeface="Arial"/>
              </a:rPr>
              <a:t>capita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globally</a:t>
            </a:r>
            <a:r>
              <a:rPr lang="sl-SI" sz="1400" dirty="0">
                <a:cs typeface="Arial"/>
              </a:rPr>
              <a:t>, </a:t>
            </a:r>
          </a:p>
          <a:p>
            <a:pPr marL="228600" indent="-228600">
              <a:buFont typeface=""/>
              <a:buChar char="•"/>
            </a:pPr>
            <a:r>
              <a:rPr lang="sl-SI" sz="1400" b="1" dirty="0">
                <a:cs typeface="Arial"/>
              </a:rPr>
              <a:t>IRCAI</a:t>
            </a:r>
            <a:r>
              <a:rPr lang="sl-SI" sz="1400" dirty="0">
                <a:cs typeface="Arial"/>
              </a:rPr>
              <a:t> – Unesco </a:t>
            </a:r>
            <a:r>
              <a:rPr lang="sl-SI" sz="1400" dirty="0" err="1">
                <a:cs typeface="Arial"/>
              </a:rPr>
              <a:t>international</a:t>
            </a:r>
            <a:r>
              <a:rPr lang="sl-SI" sz="1400" dirty="0">
                <a:cs typeface="Arial"/>
              </a:rPr>
              <a:t> AI </a:t>
            </a:r>
            <a:r>
              <a:rPr lang="sl-SI" sz="1400" dirty="0" err="1">
                <a:cs typeface="Arial"/>
              </a:rPr>
              <a:t>research</a:t>
            </a:r>
            <a:r>
              <a:rPr lang="sl-SI" sz="1400" dirty="0">
                <a:cs typeface="Arial"/>
              </a:rPr>
              <a:t> center </a:t>
            </a:r>
            <a:r>
              <a:rPr lang="sl-SI" sz="1400" dirty="0" err="1">
                <a:cs typeface="Arial"/>
              </a:rPr>
              <a:t>located</a:t>
            </a:r>
            <a:r>
              <a:rPr lang="sl-SI" sz="1400" dirty="0">
                <a:cs typeface="Arial"/>
              </a:rPr>
              <a:t> in Slovenia</a:t>
            </a:r>
            <a:endParaRPr lang="en-US" sz="1400" dirty="0">
              <a:ea typeface="Calibri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sl-SI" sz="1400" b="1" dirty="0" err="1">
                <a:cs typeface="Arial"/>
              </a:rPr>
              <a:t>Slovene</a:t>
            </a:r>
            <a:r>
              <a:rPr lang="sl-SI" sz="1400" b="1" dirty="0">
                <a:cs typeface="Arial"/>
              </a:rPr>
              <a:t> </a:t>
            </a:r>
            <a:r>
              <a:rPr lang="sl-SI" sz="1400" b="1" dirty="0" err="1">
                <a:cs typeface="Arial"/>
              </a:rPr>
              <a:t>researchers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play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important</a:t>
            </a:r>
            <a:r>
              <a:rPr lang="sl-SI" sz="1400" dirty="0">
                <a:cs typeface="Arial"/>
              </a:rPr>
              <a:t> role </a:t>
            </a:r>
            <a:r>
              <a:rPr lang="sl-SI" sz="1400" dirty="0" err="1">
                <a:cs typeface="Arial"/>
              </a:rPr>
              <a:t>internationally</a:t>
            </a:r>
            <a:r>
              <a:rPr lang="sl-SI" sz="1400" dirty="0">
                <a:cs typeface="Arial"/>
              </a:rPr>
              <a:t>, </a:t>
            </a:r>
            <a:r>
              <a:rPr lang="sl-SI" sz="1400" dirty="0" err="1">
                <a:cs typeface="Arial"/>
              </a:rPr>
              <a:t>cooperating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with</a:t>
            </a:r>
            <a:r>
              <a:rPr lang="sl-SI" sz="1400" dirty="0">
                <a:cs typeface="Arial"/>
              </a:rPr>
              <a:t> Slovenia (Jure Leskovec / </a:t>
            </a:r>
            <a:r>
              <a:rPr lang="sl-SI" sz="1400" dirty="0" err="1">
                <a:cs typeface="Arial"/>
              </a:rPr>
              <a:t>Stanford</a:t>
            </a:r>
            <a:r>
              <a:rPr lang="sl-SI" sz="1400" dirty="0">
                <a:cs typeface="Arial"/>
              </a:rPr>
              <a:t>,  Marinka Žitnik / Harvard, …) </a:t>
            </a:r>
            <a:r>
              <a:rPr lang="en-US" sz="1400" dirty="0">
                <a:cs typeface="Arial"/>
              </a:rPr>
              <a:t>​</a:t>
            </a:r>
            <a:endParaRPr lang="en-US" sz="1400" dirty="0">
              <a:ea typeface="Calibri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sl-SI" sz="1400" b="1" dirty="0" err="1">
                <a:cs typeface="Arial"/>
              </a:rPr>
              <a:t>National</a:t>
            </a:r>
            <a:r>
              <a:rPr lang="sl-SI" sz="1400" b="1" dirty="0">
                <a:cs typeface="Arial"/>
              </a:rPr>
              <a:t> Program </a:t>
            </a:r>
            <a:r>
              <a:rPr lang="sl-SI" sz="1400" b="1" dirty="0" err="1">
                <a:cs typeface="Arial"/>
              </a:rPr>
              <a:t>for</a:t>
            </a:r>
            <a:r>
              <a:rPr lang="sl-SI" sz="1400" b="1" dirty="0">
                <a:cs typeface="Arial"/>
              </a:rPr>
              <a:t> Artificial Intelligence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confirmed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by</a:t>
            </a:r>
            <a:r>
              <a:rPr lang="sl-SI" sz="1400" dirty="0">
                <a:cs typeface="Arial"/>
              </a:rPr>
              <a:t> the </a:t>
            </a:r>
            <a:r>
              <a:rPr lang="sl-SI" sz="1400" dirty="0" err="1">
                <a:cs typeface="Arial"/>
              </a:rPr>
              <a:t>governement</a:t>
            </a:r>
            <a:r>
              <a:rPr lang="sl-SI" sz="1400" dirty="0">
                <a:cs typeface="Arial"/>
              </a:rPr>
              <a:t> in 2022</a:t>
            </a:r>
            <a:endParaRPr lang="en-US" sz="1400" dirty="0">
              <a:ea typeface="Calibri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sl-SI" sz="1400" b="1" dirty="0" err="1">
                <a:cs typeface="Arial"/>
              </a:rPr>
              <a:t>Slovene</a:t>
            </a:r>
            <a:r>
              <a:rPr lang="sl-SI" sz="1400" b="1" dirty="0">
                <a:cs typeface="Arial"/>
              </a:rPr>
              <a:t> center </a:t>
            </a:r>
            <a:r>
              <a:rPr lang="sl-SI" sz="1400" b="1" dirty="0" err="1">
                <a:cs typeface="Arial"/>
              </a:rPr>
              <a:t>for</a:t>
            </a:r>
            <a:r>
              <a:rPr lang="sl-SI" sz="1400" b="1" dirty="0">
                <a:cs typeface="Arial"/>
              </a:rPr>
              <a:t> AI </a:t>
            </a:r>
            <a:r>
              <a:rPr lang="sl-SI" sz="1400" b="1" dirty="0" err="1">
                <a:cs typeface="Arial"/>
              </a:rPr>
              <a:t>implementation</a:t>
            </a:r>
            <a:r>
              <a:rPr lang="sl-SI" sz="1400" dirty="0">
                <a:cs typeface="Arial"/>
              </a:rPr>
              <a:t> (</a:t>
            </a:r>
            <a:r>
              <a:rPr lang="sl-SI" sz="1400" dirty="0" err="1">
                <a:cs typeface="Arial"/>
              </a:rPr>
              <a:t>planned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by</a:t>
            </a:r>
            <a:r>
              <a:rPr lang="sl-SI" sz="1400" dirty="0">
                <a:cs typeface="Arial"/>
              </a:rPr>
              <a:t> the </a:t>
            </a:r>
            <a:r>
              <a:rPr lang="sl-SI" sz="1400" dirty="0" err="1">
                <a:cs typeface="Arial"/>
              </a:rPr>
              <a:t>Ministry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for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digital</a:t>
            </a:r>
            <a:r>
              <a:rPr lang="sl-SI" sz="1400" dirty="0">
                <a:cs typeface="Arial"/>
              </a:rPr>
              <a:t> </a:t>
            </a:r>
            <a:r>
              <a:rPr lang="sl-SI" sz="1400" dirty="0" err="1">
                <a:cs typeface="Arial"/>
              </a:rPr>
              <a:t>transformation</a:t>
            </a:r>
            <a:r>
              <a:rPr lang="sl-SI" sz="1400" dirty="0">
                <a:cs typeface="Arial"/>
              </a:rPr>
              <a:t> in 2024)</a:t>
            </a:r>
          </a:p>
          <a:p>
            <a:pPr marL="228600" indent="-228600">
              <a:buFont typeface=""/>
              <a:buChar char="•"/>
            </a:pPr>
            <a:r>
              <a:rPr lang="sl-SI" sz="1400" dirty="0" err="1">
                <a:cs typeface="Arial"/>
              </a:rPr>
              <a:t>Projects</a:t>
            </a:r>
            <a:r>
              <a:rPr lang="sl-SI" sz="1400" dirty="0">
                <a:cs typeface="Arial"/>
              </a:rPr>
              <a:t> in </a:t>
            </a:r>
            <a:r>
              <a:rPr lang="sl-SI" sz="1400" dirty="0" err="1">
                <a:cs typeface="Arial"/>
              </a:rPr>
              <a:t>progress</a:t>
            </a:r>
            <a:r>
              <a:rPr lang="sl-SI" sz="1400" dirty="0">
                <a:cs typeface="Arial"/>
              </a:rPr>
              <a:t>: </a:t>
            </a:r>
          </a:p>
          <a:p>
            <a:pPr marL="628650" lvl="1" indent="-228600">
              <a:buFont typeface=""/>
              <a:buChar char="•"/>
            </a:pPr>
            <a:r>
              <a:rPr lang="sl-SI" sz="1200" dirty="0">
                <a:cs typeface="Arial"/>
              </a:rPr>
              <a:t>OECD / </a:t>
            </a:r>
            <a:r>
              <a:rPr lang="sl-SI" sz="1200" b="1" dirty="0" err="1">
                <a:cs typeface="Arial"/>
              </a:rPr>
              <a:t>National</a:t>
            </a:r>
            <a:r>
              <a:rPr lang="sl-SI" sz="1200" b="1" dirty="0">
                <a:cs typeface="Arial"/>
              </a:rPr>
              <a:t> AI </a:t>
            </a:r>
            <a:r>
              <a:rPr lang="sl-SI" sz="1200" b="1" dirty="0" err="1">
                <a:cs typeface="Arial"/>
              </a:rPr>
              <a:t>Observatory</a:t>
            </a:r>
            <a:endParaRPr lang="sl-SI" sz="1200" b="1" dirty="0">
              <a:cs typeface="Arial"/>
            </a:endParaRPr>
          </a:p>
          <a:p>
            <a:pPr marL="628650" lvl="1" indent="-228600">
              <a:buFont typeface=""/>
              <a:buChar char="•"/>
            </a:pPr>
            <a:r>
              <a:rPr lang="sl-SI" sz="1200" dirty="0" err="1">
                <a:cs typeface="Arial"/>
              </a:rPr>
              <a:t>Building</a:t>
            </a:r>
            <a:r>
              <a:rPr lang="sl-SI" sz="1200" dirty="0">
                <a:cs typeface="Arial"/>
              </a:rPr>
              <a:t> </a:t>
            </a:r>
            <a:r>
              <a:rPr lang="sl-SI" sz="1200" b="1" dirty="0" err="1">
                <a:cs typeface="Arial"/>
              </a:rPr>
              <a:t>Slovene</a:t>
            </a:r>
            <a:r>
              <a:rPr lang="sl-SI" sz="1200" b="1" dirty="0">
                <a:cs typeface="Arial"/>
              </a:rPr>
              <a:t> LLM </a:t>
            </a:r>
            <a:r>
              <a:rPr lang="sl-SI" sz="1200" dirty="0" err="1">
                <a:cs typeface="Arial"/>
              </a:rPr>
              <a:t>by</a:t>
            </a:r>
            <a:r>
              <a:rPr lang="sl-SI" sz="1200" dirty="0">
                <a:cs typeface="Arial"/>
              </a:rPr>
              <a:t> a </a:t>
            </a:r>
            <a:r>
              <a:rPr lang="sl-SI" sz="1200" dirty="0" err="1">
                <a:cs typeface="Arial"/>
              </a:rPr>
              <a:t>consortium</a:t>
            </a:r>
            <a:r>
              <a:rPr lang="sl-SI" sz="1200" dirty="0">
                <a:cs typeface="Arial"/>
              </a:rPr>
              <a:t> (FRI, …): (</a:t>
            </a:r>
            <a:r>
              <a:rPr lang="sl-SI" sz="1200" dirty="0" err="1">
                <a:cs typeface="Arial"/>
              </a:rPr>
              <a:t>PoVeJMo</a:t>
            </a:r>
            <a:r>
              <a:rPr lang="sl-SI" sz="1200" dirty="0">
                <a:cs typeface="Arial"/>
              </a:rPr>
              <a:t>)</a:t>
            </a:r>
          </a:p>
          <a:p>
            <a:pPr marL="0" indent="0">
              <a:buNone/>
            </a:pPr>
            <a:endParaRPr lang="sl-SI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629500"/>
      </p:ext>
    </p:extLst>
  </p:cSld>
  <p:clrMapOvr>
    <a:masterClrMapping/>
  </p:clrMapOvr>
</p:sld>
</file>

<file path=ppt/theme/theme1.xml><?xml version="1.0" encoding="utf-8"?>
<a:theme xmlns:a="http://schemas.openxmlformats.org/drawingml/2006/main" name="ZIT ppt predloga v3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2EA7E00FA47C489A68F5351DCE6A54" ma:contentTypeVersion="18" ma:contentTypeDescription="Create a new document." ma:contentTypeScope="" ma:versionID="7b851c32582cb414266ecc6fff5283e4">
  <xsd:schema xmlns:xsd="http://www.w3.org/2001/XMLSchema" xmlns:xs="http://www.w3.org/2001/XMLSchema" xmlns:p="http://schemas.microsoft.com/office/2006/metadata/properties" xmlns:ns3="50307eb4-e1ea-4f3d-9169-8e6b2bbefc76" xmlns:ns4="56c07ba4-ae6d-47db-b136-c9bb4bda6c6b" targetNamespace="http://schemas.microsoft.com/office/2006/metadata/properties" ma:root="true" ma:fieldsID="4b3aaa0079c79f9441b79f602d69ca50" ns3:_="" ns4:_="">
    <xsd:import namespace="50307eb4-e1ea-4f3d-9169-8e6b2bbefc76"/>
    <xsd:import namespace="56c07ba4-ae6d-47db-b136-c9bb4bda6c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07eb4-e1ea-4f3d-9169-8e6b2bbefc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07ba4-ae6d-47db-b136-c9bb4bda6c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0307eb4-e1ea-4f3d-9169-8e6b2bbefc7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A0AE41-70F3-4A23-B670-42F2AA2B6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307eb4-e1ea-4f3d-9169-8e6b2bbefc76"/>
    <ds:schemaRef ds:uri="56c07ba4-ae6d-47db-b136-c9bb4bda6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CB4A7C-A0AD-477F-B3B2-E91FE0714ECD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50307eb4-e1ea-4f3d-9169-8e6b2bbefc76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56c07ba4-ae6d-47db-b136-c9bb4bda6c6b"/>
  </ds:schemaRefs>
</ds:datastoreItem>
</file>

<file path=customXml/itemProps3.xml><?xml version="1.0" encoding="utf-8"?>
<ds:datastoreItem xmlns:ds="http://schemas.openxmlformats.org/officeDocument/2006/customXml" ds:itemID="{DEAE7F4C-EB55-402A-904B-A49B7F9543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ZIT ppt predloga v3 16x9</Template>
  <TotalTime>23012</TotalTime>
  <Words>520</Words>
  <Application>Microsoft Office PowerPoint</Application>
  <PresentationFormat>Diaprojekcija na zaslonu (16:9)</PresentationFormat>
  <Paragraphs>69</Paragraphs>
  <Slides>11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ZIT ppt predloga v3 16-9</vt:lpstr>
      <vt:lpstr>PowerPointova predstavitev</vt:lpstr>
      <vt:lpstr>Slovene ICT in numbers </vt:lpstr>
      <vt:lpstr>Slido - Slovene ICT: What ICT area will be most important in the next 5 years</vt:lpstr>
      <vt:lpstr>Market atractiveness / Capabilities and Skills of ICT in Slovenia (v0.9 - Preliminary)   </vt:lpstr>
      <vt:lpstr>Areas mostly supported by Horizon Europe and Digital Europe Programme (2023-2024)</vt:lpstr>
      <vt:lpstr>PowerPointova predstavitev</vt:lpstr>
      <vt:lpstr>PowerPointova predstavitev</vt:lpstr>
      <vt:lpstr>Is AI an opportunity for Slovenia and Slovene ICT sector?</vt:lpstr>
      <vt:lpstr>Why Slovenia (research…)  1/2</vt:lpstr>
      <vt:lpstr>Why Slovenia (ICT)  2/2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 Novak</dc:creator>
  <cp:lastModifiedBy>Nenad Šutanovac</cp:lastModifiedBy>
  <cp:revision>5</cp:revision>
  <cp:lastPrinted>2024-02-02T09:44:00Z</cp:lastPrinted>
  <dcterms:created xsi:type="dcterms:W3CDTF">2023-06-05T14:18:51Z</dcterms:created>
  <dcterms:modified xsi:type="dcterms:W3CDTF">2024-05-21T14:43:57Z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0x010100E12EA7E00FA47C489A68F5351DCE6A54</vt:lpwstr>
  </property>
  <property fmtid="{D5CDD505-2E9C-101B-9397-08002B2CF9AE}" pid="3" name="Order">
    <vt:r8>100</vt:r8>
  </property>
  <property fmtid="{D5CDD505-2E9C-101B-9397-08002B2CF9AE}" pid="4" name="_ExtendedDescription">
    <vt:lpwstr/>
  </property>
  <property fmtid="{D5CDD505-2E9C-101B-9397-08002B2CF9AE}" pid="5" name="MediaServiceImageTags">
    <vt:lpwstr/>
  </property>
</Properties>
</file>