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78" r:id="rId5"/>
  </p:sldMasterIdLst>
  <p:notesMasterIdLst>
    <p:notesMasterId r:id="rId12"/>
  </p:notesMasterIdLst>
  <p:handoutMasterIdLst>
    <p:handoutMasterId r:id="rId13"/>
  </p:handoutMasterIdLst>
  <p:sldIdLst>
    <p:sldId id="535" r:id="rId6"/>
    <p:sldId id="284" r:id="rId7"/>
    <p:sldId id="286" r:id="rId8"/>
    <p:sldId id="287" r:id="rId9"/>
    <p:sldId id="534" r:id="rId10"/>
    <p:sldId id="288" r:id="rId11"/>
  </p:sldIdLst>
  <p:sldSz cx="18288000" cy="10288588"/>
  <p:notesSz cx="6858000" cy="9144000"/>
  <p:defaultTextStyle>
    <a:defPPr>
      <a:defRPr lang="en-US"/>
    </a:defPPr>
    <a:lvl1pPr marL="0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5395" userDrawn="1">
          <p15:clr>
            <a:srgbClr val="A4A3A4"/>
          </p15:clr>
        </p15:guide>
        <p15:guide id="15" orient="horz" pos="2084" userDrawn="1">
          <p15:clr>
            <a:srgbClr val="A4A3A4"/>
          </p15:clr>
        </p15:guide>
        <p15:guide id="21" pos="544" userDrawn="1">
          <p15:clr>
            <a:srgbClr val="A4A3A4"/>
          </p15:clr>
        </p15:guide>
        <p15:guide id="22" pos="10972" userDrawn="1">
          <p15:clr>
            <a:srgbClr val="A4A3A4"/>
          </p15:clr>
        </p15:guide>
        <p15:guide id="23" orient="horz" pos="5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2EDF98-3EBF-812A-F8F6-3B0C4789F890}" name="Halwachs Olivia" initials="HO" userId="S::Olivia.Halwachs@a1.at::92bfb4d8-e24e-4fd8-a426-1c43917dfc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A05"/>
    <a:srgbClr val="FF372D"/>
    <a:srgbClr val="FDC9C4"/>
    <a:srgbClr val="460000"/>
    <a:srgbClr val="A0AFF0"/>
    <a:srgbClr val="FFFFFF"/>
    <a:srgbClr val="FF5500"/>
    <a:srgbClr val="820000"/>
    <a:srgbClr val="EB140A"/>
    <a:srgbClr val="32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3F1C3-1008-4625-8397-7D5B21F2C942}" v="69" dt="2023-05-25T06:54:00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69344" autoAdjust="0"/>
  </p:normalViewPr>
  <p:slideViewPr>
    <p:cSldViewPr snapToGrid="0" snapToObjects="1">
      <p:cViewPr varScale="1">
        <p:scale>
          <a:sx n="64" d="100"/>
          <a:sy n="64" d="100"/>
        </p:scale>
        <p:origin x="1110" y="66"/>
      </p:cViewPr>
      <p:guideLst>
        <p:guide orient="horz" pos="5395"/>
        <p:guide orient="horz" pos="2084"/>
        <p:guide pos="544"/>
        <p:guide pos="10972"/>
        <p:guide orient="horz" pos="548"/>
      </p:guideLst>
    </p:cSldViewPr>
  </p:slideViewPr>
  <p:outlineViewPr>
    <p:cViewPr>
      <p:scale>
        <a:sx n="33" d="100"/>
        <a:sy n="33" d="100"/>
      </p:scale>
      <p:origin x="0" y="-276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68C1-94C5-D54A-96E9-C1429FDF5B8B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7419-D722-2343-8BDB-E438D5E5B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0E7-8A7E-5644-BBF8-5ECAA86576C7}" type="datetimeFigureOut">
              <a:rPr lang="de-AT"/>
              <a:t>24.05.2023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F907-4EA1-8B4A-A123-2F634F0A3CEB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3F907-4EA1-8B4A-A123-2F634F0A3C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29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73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dirty="0"/>
              <a:t>Ni kadra in ni znanja da bi sledili grožnjam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3F907-4EA1-8B4A-A123-2F634F0A3CE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87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780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808899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754905"/>
            <a:ext cx="16566100" cy="21063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5861297"/>
            <a:ext cx="16567011" cy="812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Subheadline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accent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163830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NLY internet communic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 Presentation title - Usage ONLY for Internet communication.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6357BA-6420-4993-A01F-9C56ECFDD377}"/>
              </a:ext>
            </a:extLst>
          </p:cNvPr>
          <p:cNvSpPr txBox="1"/>
          <p:nvPr userDrawn="1"/>
        </p:nvSpPr>
        <p:spPr>
          <a:xfrm>
            <a:off x="0" y="-861425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Internet communication.</a:t>
            </a:r>
            <a:endParaRPr lang="de-AT" sz="24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D5CEC4F-A5DF-4AE5-A59D-170420149A51}"/>
              </a:ext>
            </a:extLst>
          </p:cNvPr>
          <p:cNvSpPr txBox="1"/>
          <p:nvPr userDrawn="1"/>
        </p:nvSpPr>
        <p:spPr>
          <a:xfrm rot="16200000">
            <a:off x="13567218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Internet communication.</a:t>
            </a:r>
            <a:endParaRPr lang="de-AT" sz="3200" b="1" dirty="0">
              <a:solidFill>
                <a:schemeClr val="bg2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411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x - ONLY Internet communic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190500" dist="190500" dir="2700000" algn="tl" rotWithShape="0">
              <a:schemeClr val="tx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Placeholder Presentation title - </a:t>
            </a:r>
            <a:r>
              <a:rPr lang="en-US" dirty="0"/>
              <a:t>Usage ONLY for Internet communication</a:t>
            </a:r>
            <a:r>
              <a:rPr lang="en-GB" dirty="0"/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tx2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noFill/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1D2785-153E-CABE-5568-E39F6833A1D4}"/>
              </a:ext>
            </a:extLst>
          </p:cNvPr>
          <p:cNvSpPr txBox="1"/>
          <p:nvPr userDrawn="1"/>
        </p:nvSpPr>
        <p:spPr>
          <a:xfrm>
            <a:off x="0" y="-861425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Internet communication.</a:t>
            </a:r>
            <a:endParaRPr lang="de-AT" sz="2400" b="1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F63A03-65BF-098F-1B26-50142F94B186}"/>
              </a:ext>
            </a:extLst>
          </p:cNvPr>
          <p:cNvSpPr txBox="1"/>
          <p:nvPr userDrawn="1"/>
        </p:nvSpPr>
        <p:spPr>
          <a:xfrm rot="16200000">
            <a:off x="13567218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Internet communication.</a:t>
            </a:r>
            <a:endParaRPr lang="de-AT" sz="3200" b="1" dirty="0">
              <a:solidFill>
                <a:schemeClr val="bg2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7087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raft - HL + text + footer +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charset="2"/>
              <a:buChar char="§"/>
              <a:defRPr/>
            </a:lvl1pPr>
            <a:lvl2pPr marL="717550" indent="-349250">
              <a:buClr>
                <a:schemeClr val="accent1"/>
              </a:buClr>
              <a:buFont typeface="Wingdings" charset="2"/>
              <a:buChar char="§"/>
              <a:defRPr/>
            </a:lvl2pPr>
            <a:lvl3pPr marL="1079500" indent="-355600">
              <a:buClr>
                <a:schemeClr val="accent1"/>
              </a:buClr>
              <a:buFont typeface="Wingdings" charset="2"/>
              <a:buChar char="§"/>
              <a:defRPr/>
            </a:lvl3pPr>
            <a:lvl4pPr marL="1428750" indent="-365126">
              <a:buClr>
                <a:schemeClr val="accent1"/>
              </a:buClr>
              <a:buFont typeface="Wingdings" charset="2"/>
              <a:buChar char="§"/>
              <a:defRPr/>
            </a:lvl4pPr>
            <a:lvl5pPr marL="1800226" indent="-355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GB" noProof="0" dirty="0"/>
              <a:t>Edit text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7119481" y="1448084"/>
            <a:ext cx="2041839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accent4"/>
                </a:solidFill>
              </a:rPr>
              <a:t>Draft</a:t>
            </a:r>
            <a:r>
              <a:rPr lang="de-AT" sz="900" b="0" dirty="0">
                <a:solidFill>
                  <a:schemeClr val="accent4"/>
                </a:solidFill>
              </a:rPr>
              <a:t> </a:t>
            </a:r>
            <a:r>
              <a:rPr lang="de-AT" sz="900" b="0" dirty="0" err="1">
                <a:solidFill>
                  <a:schemeClr val="accent4"/>
                </a:solidFill>
              </a:rPr>
              <a:t>for</a:t>
            </a:r>
            <a:r>
              <a:rPr lang="de-AT" sz="900" b="0" dirty="0">
                <a:solidFill>
                  <a:schemeClr val="accent4"/>
                </a:solidFill>
              </a:rPr>
              <a:t> internal </a:t>
            </a:r>
            <a:r>
              <a:rPr lang="de-AT" sz="900" b="0" dirty="0" err="1">
                <a:solidFill>
                  <a:schemeClr val="accent4"/>
                </a:solidFill>
              </a:rPr>
              <a:t>discussion</a:t>
            </a:r>
            <a:endParaRPr lang="en-US" sz="900" b="0" dirty="0">
              <a:solidFill>
                <a:schemeClr val="accent4"/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2" y="574402"/>
            <a:ext cx="15292856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881810"/>
            <a:ext cx="16566100" cy="1494835"/>
          </a:xfrm>
          <a:prstGeom prst="rect">
            <a:avLst/>
          </a:prstGeom>
        </p:spPr>
        <p:txBody>
          <a:bodyPr lIns="0" rIns="0"/>
          <a:lstStyle>
            <a:lvl1pPr marL="72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+mn-lt"/>
                <a:ea typeface="A1 Einfach Fett" charset="0"/>
                <a:cs typeface="A1 Einfach Fett" charset="0"/>
              </a:defRPr>
            </a:lvl1pPr>
          </a:lstStyle>
          <a:p>
            <a:pPr marL="3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noProof="0" dirty="0">
                <a:solidFill>
                  <a:schemeClr val="accent1"/>
                </a:solidFill>
              </a:rPr>
              <a:t>Key message of the slide</a:t>
            </a:r>
            <a:br>
              <a:rPr lang="en-GB" sz="4000" noProof="0" dirty="0">
                <a:solidFill>
                  <a:schemeClr val="accent1"/>
                </a:solidFill>
              </a:rPr>
            </a:br>
            <a:endParaRPr lang="en-GB" noProof="0" dirty="0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21F94277-8B19-41A1-8F1A-7919D7839618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91440" rIns="182880" bIns="10800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74C29AEC-FA0A-40CC-97DB-2531CA469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2" y="9557851"/>
            <a:ext cx="14636212" cy="4113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noProof="0" dirty="0">
                <a:solidFill>
                  <a:schemeClr val="accent4"/>
                </a:solidFill>
                <a:latin typeface="+mn-lt"/>
                <a:cs typeface="Verdana"/>
              </a:rPr>
              <a:t>Country | Name Surname | Presentation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D7E315-59AB-4EA3-A597-A4B696066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649242" y="9245689"/>
            <a:ext cx="916976" cy="9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91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914294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negativ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teraktive Schaltfläche: Leer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96AF42-057E-48EF-9A5A-F96C8F60E297}"/>
              </a:ext>
            </a:extLst>
          </p:cNvPr>
          <p:cNvSpPr/>
          <p:nvPr userDrawn="1"/>
        </p:nvSpPr>
        <p:spPr>
          <a:xfrm>
            <a:off x="0" y="0"/>
            <a:ext cx="18288000" cy="2911475"/>
          </a:xfrm>
          <a:prstGeom prst="actionButtonBlank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nteraktive Schaltfläche: Leer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F92A29-7A24-59AB-CCF6-4599F5DF1958}"/>
              </a:ext>
            </a:extLst>
          </p:cNvPr>
          <p:cNvSpPr/>
          <p:nvPr userDrawn="1"/>
        </p:nvSpPr>
        <p:spPr>
          <a:xfrm>
            <a:off x="854873" y="2042777"/>
            <a:ext cx="16578254" cy="6935083"/>
          </a:xfrm>
          <a:prstGeom prst="actionButtonBlank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152400" dir="5400000" sx="101000" sy="101000" algn="tr" rotWithShape="0">
              <a:schemeClr val="accent1"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7851" y="2665757"/>
            <a:ext cx="15328867" cy="566833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53D345-0A91-2F3B-EA73-73CB3F50B1B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bg1"/>
                </a:solidFill>
              </a:rPr>
              <a:t>Draft</a:t>
            </a:r>
            <a:r>
              <a:rPr lang="de-AT" sz="900" b="0">
                <a:solidFill>
                  <a:schemeClr val="bg1"/>
                </a:solidFill>
              </a:rPr>
              <a:t> </a:t>
            </a:r>
            <a:r>
              <a:rPr lang="de-AT" sz="900" b="0" err="1">
                <a:solidFill>
                  <a:schemeClr val="bg1"/>
                </a:solidFill>
              </a:rPr>
              <a:t>for</a:t>
            </a:r>
            <a:r>
              <a:rPr lang="de-AT" sz="900" b="0">
                <a:solidFill>
                  <a:schemeClr val="bg1"/>
                </a:solidFill>
              </a:rPr>
              <a:t> internal </a:t>
            </a:r>
            <a:r>
              <a:rPr lang="de-AT" sz="900" b="0" err="1">
                <a:solidFill>
                  <a:schemeClr val="bg1"/>
                </a:solidFill>
              </a:rPr>
              <a:t>discussion</a:t>
            </a:r>
            <a:endParaRPr lang="en-US" sz="9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3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negative BG">
    <p:bg>
      <p:bgPr>
        <a:gradFill>
          <a:gsLst>
            <a:gs pos="0">
              <a:schemeClr val="accent2">
                <a:lumMod val="67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bg1"/>
                </a:solidFill>
              </a:rPr>
              <a:t>Draft</a:t>
            </a:r>
            <a:r>
              <a:rPr lang="de-AT" sz="900" b="0">
                <a:solidFill>
                  <a:schemeClr val="bg1"/>
                </a:solidFill>
              </a:rPr>
              <a:t> </a:t>
            </a:r>
            <a:r>
              <a:rPr lang="de-AT" sz="900" b="0" err="1">
                <a:solidFill>
                  <a:schemeClr val="bg1"/>
                </a:solidFill>
              </a:rPr>
              <a:t>for</a:t>
            </a:r>
            <a:r>
              <a:rPr lang="de-AT" sz="900" b="0">
                <a:solidFill>
                  <a:schemeClr val="bg1"/>
                </a:solidFill>
              </a:rPr>
              <a:t> internal </a:t>
            </a:r>
            <a:r>
              <a:rPr lang="de-AT" sz="900" b="0" err="1">
                <a:solidFill>
                  <a:schemeClr val="bg1"/>
                </a:solidFill>
              </a:rPr>
              <a:t>discussion</a:t>
            </a:r>
            <a:endParaRPr lang="en-US" sz="900" b="0">
              <a:solidFill>
                <a:schemeClr val="bg1"/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bg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bg1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711200" indent="-3429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76565C49-3187-00DF-5BEE-55D8B27E1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97892" y="9160853"/>
            <a:ext cx="1054712" cy="10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8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negative Gradiant BG">
    <p:bg>
      <p:bgPr>
        <a:gradFill>
          <a:gsLst>
            <a:gs pos="100000">
              <a:schemeClr val="accent6"/>
            </a:gs>
            <a:gs pos="40000">
              <a:schemeClr val="accent1"/>
            </a:gs>
            <a:gs pos="63000">
              <a:schemeClr val="accent2">
                <a:lumMod val="67000"/>
              </a:schemeClr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bg1"/>
                </a:solidFill>
              </a:rPr>
              <a:t>Draft</a:t>
            </a:r>
            <a:r>
              <a:rPr lang="de-AT" sz="900" b="0">
                <a:solidFill>
                  <a:schemeClr val="bg1"/>
                </a:solidFill>
              </a:rPr>
              <a:t> </a:t>
            </a:r>
            <a:r>
              <a:rPr lang="de-AT" sz="900" b="0" err="1">
                <a:solidFill>
                  <a:schemeClr val="bg1"/>
                </a:solidFill>
              </a:rPr>
              <a:t>for</a:t>
            </a:r>
            <a:r>
              <a:rPr lang="de-AT" sz="900" b="0">
                <a:solidFill>
                  <a:schemeClr val="bg1"/>
                </a:solidFill>
              </a:rPr>
              <a:t> internal </a:t>
            </a:r>
            <a:r>
              <a:rPr lang="de-AT" sz="900" b="0" err="1">
                <a:solidFill>
                  <a:schemeClr val="bg1"/>
                </a:solidFill>
              </a:rPr>
              <a:t>discussion</a:t>
            </a:r>
            <a:endParaRPr lang="en-US" sz="900" b="0">
              <a:solidFill>
                <a:schemeClr val="bg1"/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bg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bg1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711200" indent="-3429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2pPr>
            <a:lvl3pPr marL="1079500" indent="-3556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3pPr>
            <a:lvl4pPr marL="1406524" indent="-3429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4pPr>
            <a:lvl5pPr marL="1800226" indent="-355600" defTabSz="720000"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76565C49-3187-00DF-5BEE-55D8B27E1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597892" y="9160853"/>
            <a:ext cx="1054712" cy="10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0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negativ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teraktive Schaltfläche: Leer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96AF42-057E-48EF-9A5A-F96C8F60E297}"/>
              </a:ext>
            </a:extLst>
          </p:cNvPr>
          <p:cNvSpPr/>
          <p:nvPr userDrawn="1"/>
        </p:nvSpPr>
        <p:spPr>
          <a:xfrm>
            <a:off x="0" y="0"/>
            <a:ext cx="18288000" cy="2911475"/>
          </a:xfrm>
          <a:prstGeom prst="actionButtonBlank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nteraktive Schaltfläche: Leer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F92A29-7A24-59AB-CCF6-4599F5DF1958}"/>
              </a:ext>
            </a:extLst>
          </p:cNvPr>
          <p:cNvSpPr/>
          <p:nvPr userDrawn="1"/>
        </p:nvSpPr>
        <p:spPr>
          <a:xfrm>
            <a:off x="854873" y="2042777"/>
            <a:ext cx="16578254" cy="6935083"/>
          </a:xfrm>
          <a:prstGeom prst="actionButtonBlank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152400" dir="5400000" sx="101000" sy="101000" algn="tr" rotWithShape="0">
              <a:schemeClr val="accent1"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7851" y="2665757"/>
            <a:ext cx="15328867" cy="566833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53D345-0A91-2F3B-EA73-73CB3F50B1B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bg1"/>
                </a:solidFill>
              </a:rPr>
              <a:t>Draft</a:t>
            </a:r>
            <a:r>
              <a:rPr lang="de-AT" sz="900" b="0" dirty="0">
                <a:solidFill>
                  <a:schemeClr val="bg1"/>
                </a:solidFill>
              </a:rPr>
              <a:t> </a:t>
            </a:r>
            <a:r>
              <a:rPr lang="de-AT" sz="900" b="0" dirty="0" err="1">
                <a:solidFill>
                  <a:schemeClr val="bg1"/>
                </a:solidFill>
              </a:rPr>
              <a:t>for</a:t>
            </a:r>
            <a:r>
              <a:rPr lang="de-AT" sz="900" b="0" dirty="0">
                <a:solidFill>
                  <a:schemeClr val="bg1"/>
                </a:solidFill>
              </a:rPr>
              <a:t> internal </a:t>
            </a:r>
            <a:r>
              <a:rPr lang="de-AT" sz="900" b="0" dirty="0" err="1">
                <a:solidFill>
                  <a:schemeClr val="bg1"/>
                </a:solidFill>
              </a:rPr>
              <a:t>discussion</a:t>
            </a:r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9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1F23E4F-0FFB-0139-0409-AB0805D59E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 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78FE64-59DE-F490-6504-04FA9FC2C8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 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D95C0169-FA54-57CD-FF42-7275C3BEEE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 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61090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2792495"/>
            <a:ext cx="9143999" cy="6185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DE"/>
          </a:p>
          <a:p>
            <a:endParaRPr lang="de-AT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83831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792495"/>
            <a:ext cx="9144000" cy="6185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DE"/>
          </a:p>
          <a:p>
            <a:endParaRPr lang="de-AT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49336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406860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513724"/>
            <a:ext cx="10395284" cy="6464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DE"/>
          </a:p>
          <a:p>
            <a:endParaRPr lang="de-AT"/>
          </a:p>
        </p:txBody>
      </p:sp>
      <p:sp>
        <p:nvSpPr>
          <p:cNvPr id="4" name="Bildplatzhalter 2" descr="Place image here&#10;">
            <a:extLst>
              <a:ext uri="{FF2B5EF4-FFF2-40B4-BE49-F238E27FC236}">
                <a16:creationId xmlns:a16="http://schemas.microsoft.com/office/drawing/2014/main" id="{5DE3CE43-A651-2B87-6086-95F0FDA975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07129" y="4321743"/>
            <a:ext cx="7509310" cy="40334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190500" dist="190500" dir="8100000" algn="tr" rotWithShape="0">
              <a:schemeClr val="accent3">
                <a:alpha val="40000"/>
              </a:schemeClr>
            </a:outerShdw>
          </a:effectLst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DE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7569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270402" y="574402"/>
            <a:ext cx="9159296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70402" y="9448809"/>
            <a:ext cx="8335380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1935" y="888023"/>
            <a:ext cx="9161191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71935" y="2792493"/>
            <a:ext cx="9161190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4" name="Bildplatzhalter 2" descr="Place image here&#10;">
            <a:extLst>
              <a:ext uri="{FF2B5EF4-FFF2-40B4-BE49-F238E27FC236}">
                <a16:creationId xmlns:a16="http://schemas.microsoft.com/office/drawing/2014/main" id="{C6B3C1E0-DF73-C968-4467-046BDA2EF9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2"/>
            <a:ext cx="7408332" cy="10288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DE"/>
          </a:p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025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Righ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9582282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6603123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048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958426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79667" y="-2"/>
            <a:ext cx="7408332" cy="10288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DE"/>
          </a:p>
          <a:p>
            <a:endParaRPr lang="de-AT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CA9FE1-0689-A397-1804-715796312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9582282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247598-2F32-BD41-0E7D-399852A6590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276329" y="14605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92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10E931-E18B-C4B7-ED51-A3A08F11F96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0" y="2791525"/>
            <a:ext cx="8289127" cy="6185366"/>
          </a:xfrm>
          <a:prstGeom prst="rect">
            <a:avLst/>
          </a:prstGeom>
        </p:spPr>
        <p:txBody>
          <a:bodyPr/>
          <a:lstStyle>
            <a:lvl1pPr marL="25400" indent="0" algn="ctr"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/>
              <a:t>Place </a:t>
            </a:r>
            <a:r>
              <a:rPr lang="de-DE" err="1"/>
              <a:t>diagram</a:t>
            </a:r>
            <a:r>
              <a:rPr lang="de-DE"/>
              <a:t>,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video</a:t>
            </a:r>
            <a:r>
              <a:rPr lang="de-DE"/>
              <a:t> </a:t>
            </a:r>
            <a:r>
              <a:rPr lang="de-DE" err="1"/>
              <a:t>here</a:t>
            </a:r>
            <a:endParaRPr lang="en-GB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9B64D13-11E1-DF56-43D8-3FF899C86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550792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3603" y="2792495"/>
            <a:ext cx="3601929" cy="1924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6" name="Bildplatzhalter 2" descr="Place image here&#10;">
            <a:extLst>
              <a:ext uri="{FF2B5EF4-FFF2-40B4-BE49-F238E27FC236}">
                <a16:creationId xmlns:a16="http://schemas.microsoft.com/office/drawing/2014/main" id="{4FA143B5-F527-7B45-2E5E-E18F8718B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600" y="4975359"/>
            <a:ext cx="3601929" cy="1924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7" name="Bildplatzhalter 2" descr="Place image here&#10;">
            <a:extLst>
              <a:ext uri="{FF2B5EF4-FFF2-40B4-BE49-F238E27FC236}">
                <a16:creationId xmlns:a16="http://schemas.microsoft.com/office/drawing/2014/main" id="{F72675BE-FF2C-FD0B-FCAC-0C806F79D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065" y="7163490"/>
            <a:ext cx="3601929" cy="19241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0E63F8DD-A2D5-CF11-D45D-E9E327BA2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9458" y="2792493"/>
            <a:ext cx="1261493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641585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76C66DC-1434-4EBC-876D-89413B7F1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 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6371" y="2791524"/>
            <a:ext cx="5296552" cy="2827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9606" y="2791524"/>
            <a:ext cx="5296551" cy="2827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05390" y="2791524"/>
            <a:ext cx="5332464" cy="2827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BC7F939-B2B3-F37D-0651-359C16148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 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B17CED7-E4B6-9047-DA37-3304607E29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 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353200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6371" y="2791524"/>
            <a:ext cx="3633824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64380" y="2791524"/>
            <a:ext cx="3671233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2388" y="2791524"/>
            <a:ext cx="3658462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6022E923-B867-C7D7-9F97-77B37EDEEB8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764464" y="2779103"/>
            <a:ext cx="3658462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BB137F51-0597-F34F-22AB-8B699C223E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764464" y="5494073"/>
            <a:ext cx="364659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5FD48129-9772-6B64-D7A2-08AD9F6F0C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601" y="5494073"/>
            <a:ext cx="364659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8EBF542D-5E60-622A-3B34-D62D8249B2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64380" y="5494073"/>
            <a:ext cx="364659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913A734A-F548-D870-E8C6-7AB384D59E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52388" y="5494073"/>
            <a:ext cx="364659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</p:spTree>
    <p:extLst>
      <p:ext uri="{BB962C8B-B14F-4D97-AF65-F5344CB8AC3E}">
        <p14:creationId xmlns:p14="http://schemas.microsoft.com/office/powerpoint/2010/main" val="287476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1F23E4F-0FFB-0139-0409-AB0805D59E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78FE64-59DE-F490-6504-04FA9FC2C8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D95C0169-FA54-57CD-FF42-7275C3BEEE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124463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71" y="2791524"/>
            <a:ext cx="2844249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0364" y="2791524"/>
            <a:ext cx="2873530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23438" y="2791524"/>
            <a:ext cx="2863534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6022E923-B867-C7D7-9F97-77B37EDEEB8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1146516" y="2779103"/>
            <a:ext cx="2863534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BB137F51-0597-F34F-22AB-8B699C223E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60865" y="5494073"/>
            <a:ext cx="286353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5FD48129-9772-6B64-D7A2-08AD9F6F0C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601" y="5494073"/>
            <a:ext cx="2867219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8EBF542D-5E60-622A-3B34-D62D8249B2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90364" y="5494073"/>
            <a:ext cx="2873530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913A734A-F548-D870-E8C6-7AB384D59E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19354" y="5494073"/>
            <a:ext cx="286353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CA1BCBDF-0677-2E2F-965F-F88B58F930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4569593" y="2791524"/>
            <a:ext cx="2863534" cy="2352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/>
              <a:t>Place </a:t>
            </a:r>
            <a:r>
              <a:rPr lang="de-AT" err="1"/>
              <a:t>image</a:t>
            </a:r>
            <a:r>
              <a:rPr lang="de-AT"/>
              <a:t> </a:t>
            </a:r>
            <a:r>
              <a:rPr lang="de-AT" err="1"/>
              <a:t>here</a:t>
            </a:r>
            <a:endParaRPr lang="de-AT"/>
          </a:p>
          <a:p>
            <a:endParaRPr lang="de-AT"/>
          </a:p>
          <a:p>
            <a:endParaRPr lang="de-AT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F76EB124-363A-0C9D-C0E2-A569552883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46516" y="5494073"/>
            <a:ext cx="2863534" cy="3385065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</a:t>
            </a:r>
          </a:p>
          <a:p>
            <a:pPr lvl="2"/>
            <a:r>
              <a:rPr lang="en-GB" noProof="0"/>
              <a:t>Edith text</a:t>
            </a:r>
          </a:p>
          <a:p>
            <a:pPr lvl="3"/>
            <a:r>
              <a:rPr lang="en-GB" noProof="0"/>
              <a:t>Edith text</a:t>
            </a:r>
          </a:p>
        </p:txBody>
      </p:sp>
    </p:spTree>
    <p:extLst>
      <p:ext uri="{BB962C8B-B14F-4D97-AF65-F5344CB8AC3E}">
        <p14:creationId xmlns:p14="http://schemas.microsoft.com/office/powerpoint/2010/main" val="3068678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2D Patter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6E30F28-2057-864C-1284-D5C7D3ADD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00" y="0"/>
            <a:ext cx="8191500" cy="44577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4996694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10408813-D555-D3D1-0ECB-3BEE50FB7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62486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2D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4C3ADA0-872F-EDC1-BD06-319E3A4E1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73250" y="0"/>
            <a:ext cx="3714750" cy="10287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7237828" y="4996694"/>
            <a:ext cx="1805145" cy="295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3709649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3709647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160A6001-6B71-8140-7A84-5CDEB02BE2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3709647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325834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D Patter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B227BD-8ED8-B7AB-A548-47CEF2B0F1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7237828" y="4996694"/>
            <a:ext cx="1805145" cy="295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3709649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3709647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371C2179-8526-370C-C24E-0FEB123CF7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370964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38027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D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869B165-581A-900B-C65B-EF4C8D6AE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7178900" y="5083200"/>
            <a:ext cx="1923001" cy="295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3709649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3709647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D1CCD591-7C65-DD81-2301-1724E4736E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370964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Edith text row 3</a:t>
            </a:r>
          </a:p>
          <a:p>
            <a:pPr lvl="3"/>
            <a:r>
              <a:rPr lang="en-GB" noProof="0"/>
              <a:t>Edith text row 4</a:t>
            </a:r>
          </a:p>
          <a:p>
            <a:pPr lvl="4"/>
            <a:r>
              <a:rPr lang="en-GB" noProof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253825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230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+ identifier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12FBCD6-0959-4E46-BAC0-3180DB64E505}"/>
              </a:ext>
            </a:extLst>
          </p:cNvPr>
          <p:cNvSpPr txBox="1"/>
          <p:nvPr userDrawn="1"/>
        </p:nvSpPr>
        <p:spPr>
          <a:xfrm>
            <a:off x="0" y="-872205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in combination with A1 Logo.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B57F805-7483-4615-B861-96A44E4417F6}"/>
              </a:ext>
            </a:extLst>
          </p:cNvPr>
          <p:cNvSpPr txBox="1"/>
          <p:nvPr userDrawn="1"/>
        </p:nvSpPr>
        <p:spPr>
          <a:xfrm rot="16200000">
            <a:off x="13532912" y="4772017"/>
            <a:ext cx="10288586" cy="74454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in combination with A1 Logo.</a:t>
            </a:r>
            <a:endParaRPr lang="de-AT" sz="2200" b="1">
              <a:solidFill>
                <a:schemeClr val="bg2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05348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Placeholder</a:t>
            </a:r>
            <a:br>
              <a:rPr lang="en-GB"/>
            </a:br>
            <a:r>
              <a:rPr lang="en-GB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DD month YYYY, 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254219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Placeholder</a:t>
            </a:r>
            <a:br>
              <a:rPr lang="en-GB"/>
            </a:br>
            <a:r>
              <a:rPr lang="en-GB"/>
              <a:t>Presentation 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accent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DD month YYYY, </a:t>
            </a:r>
            <a:br>
              <a:rPr lang="en-GB"/>
            </a:br>
            <a:r>
              <a:rPr lang="en-GB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223859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x Dark Background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190500" dist="190500" dir="2700000" algn="tl" rotWithShape="0">
              <a:schemeClr val="tx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Placeholder</a:t>
            </a:r>
            <a:br>
              <a:rPr lang="en-GB"/>
            </a:br>
            <a:r>
              <a:rPr lang="en-GB"/>
              <a:t>Presentation 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tx2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noFill/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DD month YYYY, </a:t>
            </a:r>
            <a:br>
              <a:rPr lang="en-GB"/>
            </a:br>
            <a:r>
              <a:rPr lang="en-GB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105950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2792495"/>
            <a:ext cx="9143999" cy="6185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94208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E9D76F5-2DCA-8132-83A9-007D6FF5F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Placeholder</a:t>
            </a:r>
            <a:br>
              <a:rPr lang="en-GB"/>
            </a:br>
            <a:r>
              <a:rPr lang="en-GB"/>
              <a:t>Presentation title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12F92F-0B7C-7165-ADAB-53A71813F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DD month YYYY, Name and Surname </a:t>
            </a:r>
          </a:p>
        </p:txBody>
      </p:sp>
    </p:spTree>
    <p:extLst>
      <p:ext uri="{BB962C8B-B14F-4D97-AF65-F5344CB8AC3E}">
        <p14:creationId xmlns:p14="http://schemas.microsoft.com/office/powerpoint/2010/main" val="117208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NLY FTTH communic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Placeholder Presentation title - Usage ONLY for FTTH communication.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DD month YYYY, Name and Surname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6357BA-6420-4993-A01F-9C56ECFDD377}"/>
              </a:ext>
            </a:extLst>
          </p:cNvPr>
          <p:cNvSpPr txBox="1"/>
          <p:nvPr userDrawn="1"/>
        </p:nvSpPr>
        <p:spPr>
          <a:xfrm>
            <a:off x="0" y="-861425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FTTH communication.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D5CEC4F-A5DF-4AE5-A59D-170420149A51}"/>
              </a:ext>
            </a:extLst>
          </p:cNvPr>
          <p:cNvSpPr txBox="1"/>
          <p:nvPr userDrawn="1"/>
        </p:nvSpPr>
        <p:spPr>
          <a:xfrm rot="16200000">
            <a:off x="13567218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FTTH communication.</a:t>
            </a:r>
            <a:endParaRPr lang="de-AT" sz="3200" b="1">
              <a:solidFill>
                <a:schemeClr val="bg2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8201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ox - ONLY FTTH communic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190500" dist="190500" dir="2700000" algn="tl" rotWithShape="0">
              <a:schemeClr val="tx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Placeholder Presentation title - </a:t>
            </a:r>
            <a:r>
              <a:rPr lang="en-US"/>
              <a:t>Usage ONLY for FTTH communication</a:t>
            </a:r>
            <a:r>
              <a:rPr lang="en-GB"/>
              <a:t>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tx2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noFill/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DD month YYYY, </a:t>
            </a:r>
            <a:br>
              <a:rPr lang="en-GB"/>
            </a:br>
            <a:r>
              <a:rPr lang="en-GB"/>
              <a:t>Name and Surname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A1D2785-153E-CABE-5568-E39F6833A1D4}"/>
              </a:ext>
            </a:extLst>
          </p:cNvPr>
          <p:cNvSpPr txBox="1"/>
          <p:nvPr userDrawn="1"/>
        </p:nvSpPr>
        <p:spPr>
          <a:xfrm>
            <a:off x="0" y="-861425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FTTH communication.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F63A03-65BF-098F-1B26-50142F94B186}"/>
              </a:ext>
            </a:extLst>
          </p:cNvPr>
          <p:cNvSpPr txBox="1"/>
          <p:nvPr userDrawn="1"/>
        </p:nvSpPr>
        <p:spPr>
          <a:xfrm rot="16200000">
            <a:off x="13567218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FTTH communication.</a:t>
            </a:r>
            <a:endParaRPr lang="de-AT" sz="3200" b="1">
              <a:solidFill>
                <a:schemeClr val="bg2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4814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0471" y="2348592"/>
            <a:ext cx="15030516" cy="100205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2200"/>
            </a:lvl1pPr>
            <a:lvl2pPr marL="3683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2pPr>
            <a:lvl3pPr marL="7239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4DD7906-E223-F05D-2A8A-BD1706C85A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0471" y="3521022"/>
            <a:ext cx="15030516" cy="95539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2200"/>
            </a:lvl1pPr>
            <a:lvl2pPr marL="3683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2pPr>
            <a:lvl3pPr marL="7239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78139B13-1A87-71C7-1909-026CCC1A0A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0471" y="4646790"/>
            <a:ext cx="15030516" cy="9543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2200"/>
            </a:lvl1pPr>
            <a:lvl2pPr marL="3683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2pPr>
            <a:lvl3pPr marL="7239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DBADFC93-77AD-41C5-7F29-E942A2C898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0471" y="5773608"/>
            <a:ext cx="15030516" cy="9543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2200"/>
            </a:lvl1pPr>
            <a:lvl2pPr marL="3683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2pPr>
            <a:lvl3pPr marL="7239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C0CA2230-5AD7-A6AB-DD99-8B2FD5881F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20471" y="6899372"/>
            <a:ext cx="15030516" cy="95434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2200"/>
            </a:lvl1pPr>
            <a:lvl2pPr marL="3683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2pPr>
            <a:lvl3pPr marL="7239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D518B7FF-06F4-A9B1-D1FB-D34F4DC1A8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0471" y="8025140"/>
            <a:ext cx="15030516" cy="9543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/>
              <a:defRPr sz="2200"/>
            </a:lvl1pPr>
            <a:lvl2pPr marL="3683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2pPr>
            <a:lvl3pPr marL="723900" indent="0" defTabSz="720000">
              <a:buClr>
                <a:schemeClr val="accent1"/>
              </a:buClr>
              <a:buSzPct val="125000"/>
              <a:buFont typeface="Arial" panose="020B0604020202020204" pitchFamily="34" charset="0"/>
              <a:buNone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/>
              <a:t>Edit text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78BE945-FD7E-A636-CA72-9C8FDC3C456E}"/>
              </a:ext>
            </a:extLst>
          </p:cNvPr>
          <p:cNvSpPr txBox="1"/>
          <p:nvPr userDrawn="1"/>
        </p:nvSpPr>
        <p:spPr>
          <a:xfrm>
            <a:off x="0" y="-878359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5B81C05-1D52-057C-5008-3D66A13B9E09}"/>
              </a:ext>
            </a:extLst>
          </p:cNvPr>
          <p:cNvSpPr txBox="1"/>
          <p:nvPr userDrawn="1"/>
        </p:nvSpPr>
        <p:spPr>
          <a:xfrm rot="16200000">
            <a:off x="13584152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000" b="1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6845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Circle /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32FECBC-880E-4514-9C5C-86881D49E550}"/>
              </a:ext>
            </a:extLst>
          </p:cNvPr>
          <p:cNvSpPr/>
          <p:nvPr/>
        </p:nvSpPr>
        <p:spPr>
          <a:xfrm>
            <a:off x="8080974" y="4842278"/>
            <a:ext cx="916976" cy="10428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720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15FD94B-3889-0D3D-922A-1DE66B72F5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18262" y="2717903"/>
            <a:ext cx="3600000" cy="36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Clr>
                <a:schemeClr val="accent1"/>
              </a:buClr>
              <a:buFont typeface="Wingdings" panose="05000000000000000000" pitchFamily="2" charset="2"/>
              <a:buNone/>
              <a:defRPr sz="1600"/>
            </a:lvl1pPr>
          </a:lstStyle>
          <a:p>
            <a:r>
              <a:rPr lang="en-GB" noProof="0"/>
              <a:t>Place image here</a:t>
            </a:r>
          </a:p>
          <a:p>
            <a:endParaRPr lang="en-GB" noProof="0"/>
          </a:p>
          <a:p>
            <a:endParaRPr lang="en-GB" noProof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74EBED5-77C6-2891-D2B5-FE77E85AA3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44000" y="2717903"/>
            <a:ext cx="3600000" cy="36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Clr>
                <a:schemeClr val="accent1"/>
              </a:buClr>
              <a:buFont typeface="Wingdings" panose="05000000000000000000" pitchFamily="2" charset="2"/>
              <a:buNone/>
              <a:defRPr sz="1600"/>
            </a:lvl1pPr>
          </a:lstStyle>
          <a:p>
            <a:r>
              <a:rPr lang="en-GB" noProof="0"/>
              <a:t>Place image here</a:t>
            </a:r>
          </a:p>
          <a:p>
            <a:endParaRPr lang="en-GB" noProof="0"/>
          </a:p>
          <a:p>
            <a:endParaRPr lang="en-GB" noProof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9B2DD5CF-3717-78CF-3122-693BDC3518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969738" y="2717903"/>
            <a:ext cx="3600000" cy="360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Clr>
                <a:schemeClr val="accent1"/>
              </a:buClr>
              <a:buFont typeface="Wingdings" panose="05000000000000000000" pitchFamily="2" charset="2"/>
              <a:buNone/>
              <a:defRPr sz="1600"/>
            </a:lvl1pPr>
          </a:lstStyle>
          <a:p>
            <a:r>
              <a:rPr lang="en-GB" noProof="0"/>
              <a:t>Place image here</a:t>
            </a:r>
          </a:p>
          <a:p>
            <a:endParaRPr lang="en-GB" noProof="0"/>
          </a:p>
          <a:p>
            <a:endParaRPr lang="en-GB" noProof="0"/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01C15310-D26B-BC86-CE34-F7AC1569CC8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72069" y="6494041"/>
            <a:ext cx="5309322" cy="2482850"/>
          </a:xfrm>
          <a:prstGeom prst="rect">
            <a:avLst/>
          </a:prstGeom>
        </p:spPr>
        <p:txBody>
          <a:bodyPr/>
          <a:lstStyle>
            <a:lvl1pPr marL="355600" indent="-330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28750" indent="-365126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 text row 3 </a:t>
            </a:r>
          </a:p>
          <a:p>
            <a:pPr lvl="3"/>
            <a:r>
              <a:rPr lang="en-GB" noProof="0"/>
              <a:t>Edit text row 4</a:t>
            </a:r>
          </a:p>
          <a:p>
            <a:pPr lvl="4"/>
            <a:r>
              <a:rPr lang="en-GB" noProof="0"/>
              <a:t>Edit text row 5</a:t>
            </a:r>
          </a:p>
        </p:txBody>
      </p:sp>
      <p:sp>
        <p:nvSpPr>
          <p:cNvPr id="21" name="Inhaltsplatzhalter 14">
            <a:extLst>
              <a:ext uri="{FF2B5EF4-FFF2-40B4-BE49-F238E27FC236}">
                <a16:creationId xmlns:a16="http://schemas.microsoft.com/office/drawing/2014/main" id="{2D046621-F8DA-1EA5-E7C1-3DEFB981B89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89339" y="6494041"/>
            <a:ext cx="5309322" cy="2482850"/>
          </a:xfrm>
          <a:prstGeom prst="rect">
            <a:avLst/>
          </a:prstGeom>
        </p:spPr>
        <p:txBody>
          <a:bodyPr/>
          <a:lstStyle>
            <a:lvl1pPr marL="355600" indent="-330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28750" indent="-365126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 text row 3 </a:t>
            </a:r>
          </a:p>
          <a:p>
            <a:pPr lvl="3"/>
            <a:r>
              <a:rPr lang="en-GB" noProof="0"/>
              <a:t>Edit text row 4</a:t>
            </a:r>
          </a:p>
          <a:p>
            <a:pPr lvl="4"/>
            <a:r>
              <a:rPr lang="en-GB" noProof="0"/>
              <a:t>Edit text row 5</a:t>
            </a:r>
          </a:p>
        </p:txBody>
      </p:sp>
      <p:sp>
        <p:nvSpPr>
          <p:cNvPr id="22" name="Inhaltsplatzhalter 14">
            <a:extLst>
              <a:ext uri="{FF2B5EF4-FFF2-40B4-BE49-F238E27FC236}">
                <a16:creationId xmlns:a16="http://schemas.microsoft.com/office/drawing/2014/main" id="{241FEFAA-9BA5-9A51-DD44-A5A1096CDE7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2123805" y="6494041"/>
            <a:ext cx="5309322" cy="2482850"/>
          </a:xfrm>
          <a:prstGeom prst="rect">
            <a:avLst/>
          </a:prstGeom>
        </p:spPr>
        <p:txBody>
          <a:bodyPr/>
          <a:lstStyle>
            <a:lvl1pPr marL="355600" indent="-3302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1pPr>
            <a:lvl2pPr marL="717550" indent="-34925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2pPr>
            <a:lvl3pPr marL="1079500" indent="-3556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3pPr>
            <a:lvl4pPr marL="1428750" indent="-365126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1800226" indent="-355600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/>
              <a:t>Edit text</a:t>
            </a:r>
          </a:p>
          <a:p>
            <a:pPr lvl="1"/>
            <a:r>
              <a:rPr lang="en-GB" noProof="0"/>
              <a:t>Edit text row 2</a:t>
            </a:r>
          </a:p>
          <a:p>
            <a:pPr lvl="2"/>
            <a:r>
              <a:rPr lang="en-GB" noProof="0"/>
              <a:t>Edit text row 3 </a:t>
            </a:r>
          </a:p>
          <a:p>
            <a:pPr lvl="3"/>
            <a:r>
              <a:rPr lang="en-GB" noProof="0"/>
              <a:t>Edit text row 4</a:t>
            </a:r>
          </a:p>
          <a:p>
            <a:pPr lvl="4"/>
            <a:r>
              <a:rPr lang="en-GB" noProof="0"/>
              <a:t>Edit text row 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2953E63-16CA-7EC8-EB81-16815B29E2D3}"/>
              </a:ext>
            </a:extLst>
          </p:cNvPr>
          <p:cNvSpPr txBox="1"/>
          <p:nvPr userDrawn="1"/>
        </p:nvSpPr>
        <p:spPr>
          <a:xfrm>
            <a:off x="0" y="-878359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D9604F-A68F-AD84-D69C-AF359C129503}"/>
              </a:ext>
            </a:extLst>
          </p:cNvPr>
          <p:cNvSpPr txBox="1"/>
          <p:nvPr userDrawn="1"/>
        </p:nvSpPr>
        <p:spPr>
          <a:xfrm rot="16200000">
            <a:off x="13584152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000" b="1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0694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electable + HL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A609B382-D147-41AF-9AAA-7BFF297D64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Clr>
                <a:schemeClr val="accent1"/>
              </a:buClr>
              <a:buNone/>
              <a:defRPr sz="1600"/>
            </a:lvl1pPr>
          </a:lstStyle>
          <a:p>
            <a:r>
              <a:rPr lang="de-DE"/>
              <a:t>Place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endParaRPr lang="de-DE"/>
          </a:p>
          <a:p>
            <a:endParaRPr lang="de-AT"/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9DD19BF2-CF65-FDF5-77C8-BDB7B819B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15AE1E55-8189-6AA2-28DC-CB161C721E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Key message of the slide</a:t>
            </a:r>
          </a:p>
          <a:p>
            <a:endParaRPr lang="en-GB" noProof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19EFBEA-3DF6-244D-ABF0-8E293FDA1502}"/>
              </a:ext>
            </a:extLst>
          </p:cNvPr>
          <p:cNvSpPr txBox="1"/>
          <p:nvPr userDrawn="1"/>
        </p:nvSpPr>
        <p:spPr>
          <a:xfrm>
            <a:off x="0" y="-878359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BD17BA-0087-4D72-A8BA-D070360398C1}"/>
              </a:ext>
            </a:extLst>
          </p:cNvPr>
          <p:cNvSpPr txBox="1"/>
          <p:nvPr userDrawn="1"/>
        </p:nvSpPr>
        <p:spPr>
          <a:xfrm rot="16200000">
            <a:off x="13584152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000" b="1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7866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189">
          <p15:clr>
            <a:srgbClr val="FBAE40"/>
          </p15:clr>
        </p15:guide>
        <p15:guide id="3" pos="5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selectable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8FDC3E-2981-4347-A8AA-DB8562B3E4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8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25400" indent="0" algn="ctr">
              <a:buClr>
                <a:schemeClr val="accent1"/>
              </a:buClr>
              <a:buNone/>
              <a:defRPr sz="1600"/>
            </a:lvl1pPr>
          </a:lstStyle>
          <a:p>
            <a:r>
              <a:rPr lang="de-DE"/>
              <a:t>Place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endParaRPr lang="de-DE"/>
          </a:p>
          <a:p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18148-B972-7532-EF4B-4661CA45D799}"/>
              </a:ext>
            </a:extLst>
          </p:cNvPr>
          <p:cNvSpPr txBox="1"/>
          <p:nvPr userDrawn="1"/>
        </p:nvSpPr>
        <p:spPr>
          <a:xfrm>
            <a:off x="0" y="-878359"/>
            <a:ext cx="18288000" cy="85526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6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400" b="1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362DCC-32D0-B559-4380-933ACBCEE939}"/>
              </a:ext>
            </a:extLst>
          </p:cNvPr>
          <p:cNvSpPr txBox="1"/>
          <p:nvPr userDrawn="1"/>
        </p:nvSpPr>
        <p:spPr>
          <a:xfrm rot="16200000">
            <a:off x="13584152" y="4730401"/>
            <a:ext cx="10288586" cy="82777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3200" b="0" i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Usage ONLY for advanced presentation.</a:t>
            </a:r>
            <a:endParaRPr lang="de-AT" sz="2000" b="1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63435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Righ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9582282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6603123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048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958426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79667" y="-2"/>
            <a:ext cx="7408332" cy="10288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CA9FE1-0689-A397-1804-715796312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9582282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247598-2F32-BD41-0E7D-399852A6590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276329" y="14605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10E931-E18B-C4B7-ED51-A3A08F11F96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0" y="2791525"/>
            <a:ext cx="8289127" cy="6185366"/>
          </a:xfrm>
          <a:prstGeom prst="rect">
            <a:avLst/>
          </a:prstGeom>
        </p:spPr>
        <p:txBody>
          <a:bodyPr/>
          <a:lstStyle>
            <a:lvl1pPr marL="25400" indent="0" algn="ctr"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diagram</a:t>
            </a:r>
            <a:r>
              <a:rPr lang="de-DE" dirty="0"/>
              <a:t>,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GB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9B64D13-11E1-DF56-43D8-3FF899C86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36689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3603" y="2792495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Bildplatzhalter 2" descr="Place image here&#10;">
            <a:extLst>
              <a:ext uri="{FF2B5EF4-FFF2-40B4-BE49-F238E27FC236}">
                <a16:creationId xmlns:a16="http://schemas.microsoft.com/office/drawing/2014/main" id="{4FA143B5-F527-7B45-2E5E-E18F8718B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600" y="4975359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Bildplatzhalter 2" descr="Place image here&#10;">
            <a:extLst>
              <a:ext uri="{FF2B5EF4-FFF2-40B4-BE49-F238E27FC236}">
                <a16:creationId xmlns:a16="http://schemas.microsoft.com/office/drawing/2014/main" id="{F72675BE-FF2C-FD0B-FCAC-0C806F79D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065" y="7163490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0E63F8DD-A2D5-CF11-D45D-E9E327BA2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9458" y="2792493"/>
            <a:ext cx="1261493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121895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76C66DC-1434-4EBC-876D-89413B7F1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6371" y="2791524"/>
            <a:ext cx="5296552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9606" y="2791524"/>
            <a:ext cx="5296551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05390" y="2791524"/>
            <a:ext cx="5332464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BC7F939-B2B3-F37D-0651-359C16148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B17CED7-E4B6-9047-DA37-3304607E29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964336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8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F1DB6F-D1C9-D4B6-3675-BF337638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3" y="2792493"/>
            <a:ext cx="16569524" cy="61853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DE4EAAB2-3B22-DBDD-9E74-C3FC8ACF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3" y="888023"/>
            <a:ext cx="16569524" cy="1154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0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72" r:id="rId2"/>
    <p:sldLayoutId id="2147483749" r:id="rId3"/>
    <p:sldLayoutId id="2147483762" r:id="rId4"/>
    <p:sldLayoutId id="2147483761" r:id="rId5"/>
    <p:sldLayoutId id="2147483760" r:id="rId6"/>
    <p:sldLayoutId id="2147483750" r:id="rId7"/>
    <p:sldLayoutId id="2147483751" r:id="rId8"/>
    <p:sldLayoutId id="2147483731" r:id="rId9"/>
    <p:sldLayoutId id="2147483670" r:id="rId10"/>
    <p:sldLayoutId id="2147483776" r:id="rId11"/>
    <p:sldLayoutId id="2147483773" r:id="rId12"/>
    <p:sldLayoutId id="2147483714" r:id="rId13"/>
    <p:sldLayoutId id="2147483774" r:id="rId14"/>
    <p:sldLayoutId id="2147483777" r:id="rId15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55600" indent="-3302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17550" indent="-3492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79500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428750" indent="-365126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4pPr>
      <a:lvl5pPr marL="1800226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2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8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55600" indent="-330200" algn="l" defTabSz="9144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17550" indent="-349250" algn="l" defTabSz="9144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79500" indent="-355600" algn="l" defTabSz="9144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428750" indent="-365126" algn="l" defTabSz="9144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defRPr sz="2400" kern="1200">
          <a:solidFill>
            <a:schemeClr val="tx1"/>
          </a:solidFill>
          <a:latin typeface="Verdana"/>
          <a:ea typeface="+mn-ea"/>
          <a:cs typeface="Verdana"/>
        </a:defRPr>
      </a:lvl4pPr>
      <a:lvl5pPr marL="1800226" indent="-355600" algn="l" defTabSz="914400" rtl="0" eaLnBrk="1" latinLnBrk="0" hangingPunct="1">
        <a:lnSpc>
          <a:spcPct val="110000"/>
        </a:lnSpc>
        <a:spcBef>
          <a:spcPts val="0"/>
        </a:spcBef>
        <a:buClr>
          <a:srgbClr val="6CB004"/>
        </a:buClr>
        <a:buFont typeface="Wingdings" charset="2"/>
        <a:buChar char="§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1.si/poslovni/poslovne-resitve/varnostne-resitve/kibernetska-varnost-na-klju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a1.si/poslovni/poslovne-resitve/varnostne-resitve" TargetMode="External"/><Relationship Id="rId4" Type="http://schemas.openxmlformats.org/officeDocument/2006/relationships/hyperlink" Target="https://www.a1.si/poslovni/poslovne-resitve/varnostne-resitve/varnostni-pregledi-penetracijski-test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A0350827-5F47-4574-36E0-9C9E29F6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Kibernetska varnost v Sloveniji</a:t>
            </a:r>
            <a:endParaRPr lang="en-GB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10C54FF-2624-1175-4367-3C93D7600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Primož Klasinc</a:t>
            </a:r>
          </a:p>
          <a:p>
            <a:r>
              <a:rPr lang="sl-SI" dirty="0"/>
              <a:t>New Business </a:t>
            </a:r>
            <a:r>
              <a:rPr lang="sl-SI" dirty="0" err="1"/>
              <a:t>Development</a:t>
            </a:r>
            <a:endParaRPr lang="sl-SI" dirty="0"/>
          </a:p>
          <a:p>
            <a:r>
              <a:rPr lang="sl-SI" dirty="0"/>
              <a:t>A1 Slovenija, </a:t>
            </a:r>
            <a:r>
              <a:rPr lang="sl-SI" dirty="0" err="1"/>
              <a:t>d.d</a:t>
            </a:r>
            <a:r>
              <a:rPr lang="sl-SI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71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D95400-165D-7F3E-8044-0C6002B71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sl-SI" dirty="0"/>
              <a:t>raziskava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94864-6CED-B746-D6A7-3FF064E21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2FA07-3D83-E801-495D-C38724F98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Raziskava o kibernetski varnosti in naprednih rešitvah proti </a:t>
            </a:r>
            <a:r>
              <a:rPr lang="sl-SI" dirty="0" err="1"/>
              <a:t>malweru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DE6330-3C00-479E-89F7-8D6F80139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603" y="2335293"/>
            <a:ext cx="15886544" cy="6184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N = 304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Respondenti: C </a:t>
            </a:r>
            <a:r>
              <a:rPr lang="sl-SI" dirty="0" err="1">
                <a:solidFill>
                  <a:schemeClr val="tx2"/>
                </a:solidFill>
              </a:rPr>
              <a:t>level</a:t>
            </a: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</a:rPr>
              <a:t>V sodelovanju s FVV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Ključne ugotovitve:</a:t>
            </a: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r>
              <a:rPr lang="sl-SI" dirty="0"/>
              <a:t>Velik delež podjetij je neustrezno zaščitenih, saj so bodisi </a:t>
            </a:r>
            <a:r>
              <a:rPr lang="sl-SI" b="1" dirty="0"/>
              <a:t>brez rešitve proti </a:t>
            </a:r>
            <a:r>
              <a:rPr lang="sl-SI" b="1" dirty="0" err="1"/>
              <a:t>malweru</a:t>
            </a:r>
            <a:r>
              <a:rPr lang="sl-SI" b="1" dirty="0"/>
              <a:t> (15,1 %)</a:t>
            </a:r>
            <a:r>
              <a:rPr lang="sl-SI" dirty="0"/>
              <a:t>  </a:t>
            </a:r>
            <a:r>
              <a:rPr lang="sl-SI" b="1" dirty="0"/>
              <a:t>ali imajo samo standardno rešitev proti </a:t>
            </a:r>
            <a:r>
              <a:rPr lang="sl-SI" b="1" dirty="0" err="1"/>
              <a:t>malweru</a:t>
            </a:r>
            <a:r>
              <a:rPr lang="sl-SI" b="1" dirty="0"/>
              <a:t> (48</a:t>
            </a:r>
            <a:r>
              <a:rPr lang="sl-SI" dirty="0"/>
              <a:t> </a:t>
            </a:r>
            <a:r>
              <a:rPr lang="sl-SI" b="1" dirty="0"/>
              <a:t>%)</a:t>
            </a:r>
            <a:r>
              <a:rPr lang="sl-SI" dirty="0"/>
              <a:t>. Le </a:t>
            </a:r>
            <a:r>
              <a:rPr lang="sl-SI" b="1" dirty="0"/>
              <a:t>27 % </a:t>
            </a:r>
            <a:r>
              <a:rPr lang="sl-SI" dirty="0"/>
              <a:t>podjetij uporablja napredno rešitev proti </a:t>
            </a:r>
            <a:r>
              <a:rPr lang="sl-SI" dirty="0" err="1"/>
              <a:t>malweru</a:t>
            </a:r>
            <a:r>
              <a:rPr lang="sl-SI" dirty="0"/>
              <a:t>.</a:t>
            </a:r>
          </a:p>
          <a:p>
            <a:endParaRPr lang="sl-SI" dirty="0"/>
          </a:p>
          <a:p>
            <a:r>
              <a:rPr lang="sl-SI" b="1" dirty="0"/>
              <a:t>Tretjina (31, 3 %) organizacij nima interne varnostne ekipe ali oddelka za informacijsko varnost ali informatiko</a:t>
            </a:r>
            <a:r>
              <a:rPr lang="sl-SI" dirty="0"/>
              <a:t>. Kar </a:t>
            </a:r>
            <a:r>
              <a:rPr lang="sl-SI" b="1" dirty="0"/>
              <a:t>11 % jih</a:t>
            </a:r>
            <a:r>
              <a:rPr lang="sl-SI" dirty="0"/>
              <a:t> sploh ne ve, ali se kdo s tem področjem ukvarja</a:t>
            </a:r>
          </a:p>
          <a:p>
            <a:endParaRPr lang="sl-SI" b="1" dirty="0">
              <a:solidFill>
                <a:schemeClr val="tx2"/>
              </a:solidFill>
            </a:endParaRPr>
          </a:p>
          <a:p>
            <a:r>
              <a:rPr lang="sl-SI" b="1" dirty="0"/>
              <a:t>Več kot 50 % podjetij na grožnje reagira samo v delovnem času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Najmanj poznano:</a:t>
            </a:r>
            <a:r>
              <a:rPr lang="sl-SI" dirty="0"/>
              <a:t> rešitev zagotavljanja varnosti operativnega centra (SOC) 24/7, napredne rešitve proti </a:t>
            </a:r>
            <a:r>
              <a:rPr lang="sl-SI" b="1" dirty="0" err="1"/>
              <a:t>malweru</a:t>
            </a:r>
            <a:r>
              <a:rPr lang="sl-SI" b="1" dirty="0"/>
              <a:t> (XDR</a:t>
            </a:r>
            <a:r>
              <a:rPr lang="sl-SI" dirty="0"/>
              <a:t>), rešitev nadzora dostopa do kritične organizacijske infrastrukture ter centraliziranega upravljanja naprav in posodobitev programske opreme.</a:t>
            </a:r>
          </a:p>
          <a:p>
            <a:endParaRPr lang="sl-SI" dirty="0"/>
          </a:p>
          <a:p>
            <a:r>
              <a:rPr lang="sl-SI" dirty="0"/>
              <a:t>Najbolj poznano: </a:t>
            </a:r>
            <a:r>
              <a:rPr lang="sl-SI" b="1" dirty="0"/>
              <a:t>varnostno kopiranja podatkov (83 %)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sl-SI" dirty="0"/>
          </a:p>
          <a:p>
            <a:endParaRPr lang="sl-SI" b="1" dirty="0">
              <a:solidFill>
                <a:schemeClr val="tx2"/>
              </a:solidFill>
            </a:endParaRPr>
          </a:p>
          <a:p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4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D95400-165D-7F3E-8044-0C6002B71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sl-SI" dirty="0"/>
              <a:t>izkušnje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94864-6CED-B746-D6A7-3FF064E21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2FA07-3D83-E801-495D-C38724F98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l-SI" dirty="0"/>
              <a:t>Naše izkušnje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DE6330-3C00-479E-89F7-8D6F80139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603" y="2335293"/>
            <a:ext cx="8580200" cy="6184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tx2"/>
                </a:solidFill>
              </a:rPr>
              <a:t>Ključne ugotovitve:</a:t>
            </a: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r>
              <a:rPr lang="sl-SI" dirty="0"/>
              <a:t>Velik del podjetij je ranljivih </a:t>
            </a:r>
          </a:p>
          <a:p>
            <a:r>
              <a:rPr lang="sl-SI" dirty="0"/>
              <a:t>Veliko podjetij kljub jasni predstavitvi groženj ne prilagodijo svojih sistemov</a:t>
            </a:r>
          </a:p>
          <a:p>
            <a:endParaRPr lang="sl-SI" dirty="0"/>
          </a:p>
          <a:p>
            <a:r>
              <a:rPr lang="sl-SI" dirty="0"/>
              <a:t>Najpogostejši vdori:</a:t>
            </a:r>
          </a:p>
          <a:p>
            <a:pPr lvl="1"/>
            <a:r>
              <a:rPr lang="sl-SI" dirty="0"/>
              <a:t>Ljudje (Direktorske prevare, </a:t>
            </a:r>
            <a:r>
              <a:rPr lang="sl-SI" dirty="0" err="1"/>
              <a:t>Deepfake</a:t>
            </a:r>
            <a:r>
              <a:rPr lang="sl-SI" dirty="0"/>
              <a:t>, AI, </a:t>
            </a:r>
            <a:r>
              <a:rPr lang="sl-SI" dirty="0" err="1"/>
              <a:t>Phishing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Preveč „odprtih vrat“: RDP, mail sistem, šibka gesla, neustrezni VPN</a:t>
            </a:r>
          </a:p>
          <a:p>
            <a:pPr lvl="1"/>
            <a:r>
              <a:rPr lang="sl-SI" dirty="0"/>
              <a:t>Prenizka zaščita na/pred sistemom </a:t>
            </a:r>
            <a:r>
              <a:rPr lang="sl-SI" dirty="0" err="1"/>
              <a:t>eletkronske</a:t>
            </a:r>
            <a:r>
              <a:rPr lang="sl-SI" dirty="0"/>
              <a:t> pošte</a:t>
            </a:r>
          </a:p>
          <a:p>
            <a:endParaRPr lang="sl-SI" dirty="0"/>
          </a:p>
          <a:p>
            <a:endParaRPr lang="sl-SI" b="1" dirty="0">
              <a:solidFill>
                <a:schemeClr val="tx2"/>
              </a:solidFill>
            </a:endParaRPr>
          </a:p>
          <a:p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A9099038-673C-482E-6ADE-302B31ED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913" y="2753519"/>
            <a:ext cx="6477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0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D95400-165D-7F3E-8044-0C6002B71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sl-SI" dirty="0" err="1"/>
              <a:t>zascita</a:t>
            </a:r>
            <a:endParaRPr lang="sl-SI" dirty="0"/>
          </a:p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94864-6CED-B746-D6A7-3FF064E21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2FA07-3D83-E801-495D-C38724F98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l-SI" dirty="0"/>
              <a:t>Kako se zaščititi?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DE6330-3C00-479E-89F7-8D6F80139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603" y="2335293"/>
            <a:ext cx="15886544" cy="61843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b="1" dirty="0"/>
              <a:t>Preventiva:</a:t>
            </a:r>
          </a:p>
          <a:p>
            <a:r>
              <a:rPr lang="sl-SI" dirty="0"/>
              <a:t>Požarni zid z ustreznimi nastavitvami</a:t>
            </a:r>
          </a:p>
          <a:p>
            <a:r>
              <a:rPr lang="sl-SI" dirty="0"/>
              <a:t>Zaščita elektronske pošte</a:t>
            </a:r>
          </a:p>
          <a:p>
            <a:r>
              <a:rPr lang="sl-SI" dirty="0"/>
              <a:t>Ustrezne nastavitve AD/IAM/PAM</a:t>
            </a:r>
          </a:p>
          <a:p>
            <a:r>
              <a:rPr lang="sl-SI" dirty="0"/>
              <a:t>Segmentacija omrežja</a:t>
            </a:r>
          </a:p>
          <a:p>
            <a:r>
              <a:rPr lang="sl-SI" dirty="0"/>
              <a:t>Izobraževanje</a:t>
            </a:r>
          </a:p>
          <a:p>
            <a:r>
              <a:rPr lang="sl-SI" dirty="0"/>
              <a:t>Varnostni pregledi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Kurativa:</a:t>
            </a:r>
          </a:p>
          <a:p>
            <a:r>
              <a:rPr lang="sl-SI" dirty="0"/>
              <a:t>Prehod iz AV -&gt; XDR -&gt; MDR 24/7 -&gt; incident </a:t>
            </a:r>
            <a:r>
              <a:rPr lang="sl-SI" dirty="0" err="1"/>
              <a:t>response</a:t>
            </a:r>
            <a:r>
              <a:rPr lang="sl-SI" dirty="0"/>
              <a:t> tehnike</a:t>
            </a:r>
          </a:p>
          <a:p>
            <a:r>
              <a:rPr lang="sl-SI" dirty="0"/>
              <a:t>Ustrezna varnostna kopija/kopije</a:t>
            </a:r>
          </a:p>
          <a:p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50180A1-053C-9155-F395-C83469312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r="10073"/>
          <a:stretch/>
        </p:blipFill>
        <p:spPr bwMode="auto">
          <a:xfrm>
            <a:off x="6985417" y="1465401"/>
            <a:ext cx="7420131" cy="42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33ABA-FF70-7C2C-98DE-6C05DD8E8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98" b="21469"/>
          <a:stretch/>
        </p:blipFill>
        <p:spPr>
          <a:xfrm>
            <a:off x="12627797" y="3217973"/>
            <a:ext cx="4751630" cy="5744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2BD352-E908-3276-FD35-AE420BA8F724}"/>
              </a:ext>
            </a:extLst>
          </p:cNvPr>
          <p:cNvSpPr txBox="1"/>
          <p:nvPr/>
        </p:nvSpPr>
        <p:spPr>
          <a:xfrm>
            <a:off x="827543" y="8014753"/>
            <a:ext cx="9151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SUPPLY CHAIN!</a:t>
            </a:r>
          </a:p>
        </p:txBody>
      </p:sp>
    </p:spTree>
    <p:extLst>
      <p:ext uri="{BB962C8B-B14F-4D97-AF65-F5344CB8AC3E}">
        <p14:creationId xmlns:p14="http://schemas.microsoft.com/office/powerpoint/2010/main" val="26012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600" y="882469"/>
            <a:ext cx="16566100" cy="902522"/>
          </a:xfrm>
        </p:spPr>
        <p:txBody>
          <a:bodyPr vert="horz" lIns="0" tIns="91440" rIns="0" bIns="91440" rtlCol="0" anchor="t">
            <a:normAutofit fontScale="90000"/>
          </a:bodyPr>
          <a:lstStyle/>
          <a:p>
            <a:r>
              <a:rPr lang="sl-SI" dirty="0"/>
              <a:t>KVNK &amp; Varnostni pregledi</a:t>
            </a:r>
            <a:br>
              <a:rPr lang="sl-SI" dirty="0"/>
            </a:br>
            <a:r>
              <a:rPr lang="sl-SI" dirty="0"/>
              <a:t> </a:t>
            </a:r>
            <a:br>
              <a:rPr lang="sl-SI" dirty="0"/>
            </a:br>
            <a:br>
              <a:rPr lang="sl-SI" dirty="0"/>
            </a:br>
            <a:br>
              <a:rPr lang="en-GB" dirty="0"/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Textplatzhalter 38">
            <a:extLst>
              <a:ext uri="{FF2B5EF4-FFF2-40B4-BE49-F238E27FC236}">
                <a16:creationId xmlns:a16="http://schemas.microsoft.com/office/drawing/2014/main" id="{E3FDC8F5-793D-4B93-8790-7B6E526B3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071" y="575007"/>
            <a:ext cx="16566098" cy="307362"/>
          </a:xfrm>
        </p:spPr>
        <p:txBody>
          <a:bodyPr/>
          <a:lstStyle/>
          <a:p>
            <a:r>
              <a:rPr lang="sl-SI" dirty="0"/>
              <a:t>#storitve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2832"/>
              </p:ext>
            </p:extLst>
          </p:nvPr>
        </p:nvGraphicFramePr>
        <p:xfrm>
          <a:off x="874069" y="2233294"/>
          <a:ext cx="15734600" cy="5055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7300">
                  <a:extLst>
                    <a:ext uri="{9D8B030D-6E8A-4147-A177-3AD203B41FA5}">
                      <a16:colId xmlns:a16="http://schemas.microsoft.com/office/drawing/2014/main" val="2975626745"/>
                    </a:ext>
                  </a:extLst>
                </a:gridCol>
                <a:gridCol w="7867300">
                  <a:extLst>
                    <a:ext uri="{9D8B030D-6E8A-4147-A177-3AD203B41FA5}">
                      <a16:colId xmlns:a16="http://schemas.microsoft.com/office/drawing/2014/main" val="1075737117"/>
                    </a:ext>
                  </a:extLst>
                </a:gridCol>
              </a:tblGrid>
              <a:tr h="85004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Kibernetska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varnost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ključ</a:t>
                      </a:r>
                      <a:endParaRPr lang="sl-SI" sz="16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sl-SI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sl-SI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endpoint</a:t>
                      </a:r>
                      <a:r>
                        <a:rPr lang="sl-SI" sz="1600" b="1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1600" b="1" kern="1200" baseline="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sl-SI" sz="1600" b="1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zaščita končnih naprav)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sl-SI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Sistemski v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arnostni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pregledi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penetracijski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testi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678129504"/>
                  </a:ext>
                </a:extLst>
              </a:tr>
              <a:tr h="102900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  <a:hlinkClick r:id="rId3"/>
                        </a:rPr>
                        <a:t>https://www.a1.si/poslovni/poslovne-resitve/varnostne-resitve/kibernetska-varnost-na-kljuc</a:t>
                      </a:r>
                      <a:r>
                        <a:rPr kumimoji="0" lang="sl-SI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endParaRPr lang="en-GB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  <a:hlinkClick r:id="rId4"/>
                        </a:rPr>
                        <a:t>https://www.a1.si/poslovni/poslovne-resitve/varnostne-resitve/varnostni-pregledi-penetracijski-testi</a:t>
                      </a:r>
                      <a:r>
                        <a:rPr kumimoji="0" lang="sl-SI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4222476"/>
                  </a:ext>
                </a:extLst>
              </a:tr>
              <a:tr h="31764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Celovita zaščita pred kibernetskimi napadi, ki zagotavlja: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sl-SI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-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Proaktivno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spremljanje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in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nadzor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aktivnosti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-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preprečevanje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napadov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-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odkrivanje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in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ukrepanje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v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celotnem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IT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okolju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naročnikovega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podjetja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in,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kar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 je </a:t>
                      </a:r>
                      <a:r>
                        <a:rPr kumimoji="0" lang="en-GB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bistveno</a:t>
                      </a:r>
                      <a:r>
                        <a:rPr kumimoji="0" lang="sl-SI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l-SI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Verdana"/>
                        <a:cs typeface="Verdana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SOC - 24/7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l-SI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Verdana"/>
                          <a:cs typeface="Verdana"/>
                        </a:rPr>
                        <a:t>Mednarodna komponenta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Verdana"/>
                        <a:cs typeface="Verdana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regled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aplikacij</a:t>
                      </a:r>
                      <a:r>
                        <a:rPr lang="sl-SI" sz="16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naročnika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smislu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možnosti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napadalca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 </a:t>
                      </a:r>
                      <a:r>
                        <a:rPr lang="sl-SI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prek</a:t>
                      </a:r>
                      <a:r>
                        <a:rPr lang="sl-SI" sz="16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njih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vpliva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varnost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širšega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informacijskega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sistema</a:t>
                      </a:r>
                      <a:r>
                        <a:rPr lang="sl-SI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sl-SI" sz="16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zlorabi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logiko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aplikacije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pridobi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neko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korist</a:t>
                      </a:r>
                      <a:r>
                        <a:rPr lang="sl-SI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l-SI" sz="16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ajema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izvedbo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e-mail phishing (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USB)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kampanje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katero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nagovorimo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želeno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ciljno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skupino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uporabnikov</a:t>
                      </a:r>
                      <a:r>
                        <a:rPr lang="en-GB" sz="16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l-SI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l-SI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način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ozaveščamo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uporabnike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rezultat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 je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statističen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podatek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tem,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kako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 se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uporabniki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odzvali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akcijo</a:t>
                      </a:r>
                      <a:r>
                        <a:rPr lang="en-GB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l-SI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sl-SI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l-SI" sz="16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Odvisno od velikosti</a:t>
                      </a:r>
                      <a:r>
                        <a:rPr lang="sl-SI" sz="16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podjetja in IT infrastrukture</a:t>
                      </a:r>
                      <a:endParaRPr lang="en-GB" sz="16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41540984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F4E6C2-6D35-CD76-E3D3-A3E16CD90963}"/>
              </a:ext>
            </a:extLst>
          </p:cNvPr>
          <p:cNvSpPr txBox="1"/>
          <p:nvPr/>
        </p:nvSpPr>
        <p:spPr>
          <a:xfrm>
            <a:off x="863599" y="7737126"/>
            <a:ext cx="13078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hlinkClick r:id="rId5"/>
              </a:rPr>
              <a:t>https://www.a1.si/poslovni/poslovne-resitve/varnostne-resitve</a:t>
            </a: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7663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5D95400-165D-7F3E-8044-0C6002B71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#keepitsimple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94864-6CED-B746-D6A7-3FF064E216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C2FA07-3D83-E801-495D-C38724F981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l-SI" dirty="0"/>
              <a:t>Q&amp;A</a:t>
            </a: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DE6330-3C00-479E-89F7-8D6F80139A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3603" y="2335293"/>
            <a:ext cx="15886544" cy="6184398"/>
          </a:xfrm>
        </p:spPr>
        <p:txBody>
          <a:bodyPr>
            <a:normAutofit/>
          </a:bodyPr>
          <a:lstStyle/>
          <a:p>
            <a:r>
              <a:rPr lang="sl-SI" dirty="0"/>
              <a:t>Kdo od udeležencev tukaj odloča o </a:t>
            </a:r>
            <a:r>
              <a:rPr lang="sl-SI" dirty="0" err="1"/>
              <a:t>budgetu</a:t>
            </a:r>
            <a:r>
              <a:rPr lang="sl-SI" dirty="0"/>
              <a:t> za IT/</a:t>
            </a:r>
            <a:r>
              <a:rPr lang="sl-SI" dirty="0" err="1"/>
              <a:t>Cybersecurity</a:t>
            </a:r>
            <a:r>
              <a:rPr lang="sl-SI" dirty="0"/>
              <a:t>?</a:t>
            </a:r>
          </a:p>
          <a:p>
            <a:endParaRPr lang="sl-SI" dirty="0"/>
          </a:p>
          <a:p>
            <a:endParaRPr lang="sl-SI" dirty="0"/>
          </a:p>
          <a:p>
            <a:endParaRPr lang="sl-SI" b="1" dirty="0">
              <a:solidFill>
                <a:schemeClr val="tx2"/>
              </a:solidFill>
            </a:endParaRPr>
          </a:p>
          <a:p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ED2A2F-9D0C-E46D-3190-1058B574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910" y="2728804"/>
            <a:ext cx="7330237" cy="57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lekom Austria Master">
  <a:themeElements>
    <a:clrScheme name="A1 Color Palette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B140A"/>
      </a:accent1>
      <a:accent2>
        <a:srgbClr val="FA8A80"/>
      </a:accent2>
      <a:accent3>
        <a:srgbClr val="820000"/>
      </a:accent3>
      <a:accent4>
        <a:srgbClr val="FF372D"/>
      </a:accent4>
      <a:accent5>
        <a:srgbClr val="A0AFF0"/>
      </a:accent5>
      <a:accent6>
        <a:srgbClr val="551EE6"/>
      </a:accent6>
      <a:hlink>
        <a:srgbClr val="EB140A"/>
      </a:hlink>
      <a:folHlink>
        <a:srgbClr val="82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lin ang="2700000" scaled="0"/>
        </a:gradFill>
        <a:ln>
          <a:noFill/>
        </a:ln>
        <a:effectLst/>
      </a:spPr>
      <a:bodyPr lIns="36000" tIns="36000" rIns="36000" bIns="36000" rtlCol="0" anchor="ctr"/>
      <a:lstStyle>
        <a:defPPr algn="ctr">
          <a:defRPr sz="2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 PPT Master Template - EN - Neutral.pptx" id="{96EE5A2B-BB7E-448C-9777-109A10002B36}" vid="{AEE9ACEC-31DE-494D-962A-03940C86DB0C}"/>
    </a:ext>
  </a:extLst>
</a:theme>
</file>

<file path=ppt/theme/theme2.xml><?xml version="1.0" encoding="utf-8"?>
<a:theme xmlns:a="http://schemas.openxmlformats.org/drawingml/2006/main" name="1_Telekom Austria Master">
  <a:themeElements>
    <a:clrScheme name="A1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B140A"/>
      </a:accent1>
      <a:accent2>
        <a:srgbClr val="FA8A80"/>
      </a:accent2>
      <a:accent3>
        <a:srgbClr val="820000"/>
      </a:accent3>
      <a:accent4>
        <a:srgbClr val="FF5500"/>
      </a:accent4>
      <a:accent5>
        <a:srgbClr val="FFBF00"/>
      </a:accent5>
      <a:accent6>
        <a:srgbClr val="551EE6"/>
      </a:accent6>
      <a:hlink>
        <a:srgbClr val="EB140A"/>
      </a:hlink>
      <a:folHlink>
        <a:srgbClr val="82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_SLO_2022.potx" id="{F7642D26-5299-40AD-869C-232A314135E1}" vid="{E70BDD2A-C1F1-40F3-A0DF-68CAE4B9B1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51940b-8bf4-499f-a45d-f4b5f84cfa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E4685A7797743BBDB0D06F49404E8" ma:contentTypeVersion="15" ma:contentTypeDescription="Ein neues Dokument erstellen." ma:contentTypeScope="" ma:versionID="706f411ac9c52c018dec8c9db13eaf3d">
  <xsd:schema xmlns:xsd="http://www.w3.org/2001/XMLSchema" xmlns:xs="http://www.w3.org/2001/XMLSchema" xmlns:p="http://schemas.microsoft.com/office/2006/metadata/properties" xmlns:ns3="1051940b-8bf4-499f-a45d-f4b5f84cfa01" xmlns:ns4="663ef69e-f260-4526-b2b5-009bbb0297d1" targetNamespace="http://schemas.microsoft.com/office/2006/metadata/properties" ma:root="true" ma:fieldsID="5691590bc2f4002079c89bd37bf00576" ns3:_="" ns4:_="">
    <xsd:import namespace="1051940b-8bf4-499f-a45d-f4b5f84cfa01"/>
    <xsd:import namespace="663ef69e-f260-4526-b2b5-009bbb0297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1940b-8bf4-499f-a45d-f4b5f84cfa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ef69e-f260-4526-b2b5-009bbb029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F2B628-C66A-4EC1-8E89-F9CCC15B7F16}">
  <ds:schemaRefs>
    <ds:schemaRef ds:uri="http://purl.org/dc/terms/"/>
    <ds:schemaRef ds:uri="http://schemas.microsoft.com/office/2006/documentManagement/types"/>
    <ds:schemaRef ds:uri="1051940b-8bf4-499f-a45d-f4b5f84cfa01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63ef69e-f260-4526-b2b5-009bbb0297d1"/>
  </ds:schemaRefs>
</ds:datastoreItem>
</file>

<file path=customXml/itemProps2.xml><?xml version="1.0" encoding="utf-8"?>
<ds:datastoreItem xmlns:ds="http://schemas.openxmlformats.org/officeDocument/2006/customXml" ds:itemID="{80F3B313-8F81-4929-B0D5-909470AA8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08B416-DF70-46E3-BC69-8FBD14DA1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1940b-8bf4-499f-a45d-f4b5f84cfa01"/>
    <ds:schemaRef ds:uri="663ef69e-f260-4526-b2b5-009bbb029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A1 PPT Master EN</Template>
  <TotalTime>1091</TotalTime>
  <Words>500</Words>
  <Application>Microsoft Office PowerPoint</Application>
  <PresentationFormat>Custom</PresentationFormat>
  <Paragraphs>91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Telekom Austria Master</vt:lpstr>
      <vt:lpstr>1_Telekom Austria Master</vt:lpstr>
      <vt:lpstr>Kibernetska varnost v Sloveniji</vt:lpstr>
      <vt:lpstr>PowerPoint Presentation</vt:lpstr>
      <vt:lpstr>PowerPoint Presentation</vt:lpstr>
      <vt:lpstr>PowerPoint Presentation</vt:lpstr>
      <vt:lpstr>KVNK &amp; Varnostni pregledi     </vt:lpstr>
      <vt:lpstr>PowerPoint Presentation</vt:lpstr>
    </vt:vector>
  </TitlesOfParts>
  <Manager/>
  <Company>Simobil d.d.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Blaž Osrajnik</dc:creator>
  <cp:keywords/>
  <dc:description>Power Point Master Template for internal use only</dc:description>
  <cp:lastModifiedBy>Primož Klasinc</cp:lastModifiedBy>
  <cp:revision>5</cp:revision>
  <cp:lastPrinted>2017-12-12T15:25:25Z</cp:lastPrinted>
  <dcterms:created xsi:type="dcterms:W3CDTF">2023-05-24T12:37:19Z</dcterms:created>
  <dcterms:modified xsi:type="dcterms:W3CDTF">2023-05-25T06:58:51Z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0x0101004ABE4685A7797743BBDB0D06F49404E8</vt:lpwstr>
  </property>
</Properties>
</file>