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1060" r:id="rId2"/>
    <p:sldId id="292" r:id="rId3"/>
    <p:sldId id="293" r:id="rId4"/>
    <p:sldId id="1066" r:id="rId5"/>
    <p:sldId id="2142532265" r:id="rId6"/>
    <p:sldId id="2142532253" r:id="rId7"/>
    <p:sldId id="2142532233" r:id="rId8"/>
    <p:sldId id="4801" r:id="rId9"/>
    <p:sldId id="4407" r:id="rId10"/>
    <p:sldId id="3536" r:id="rId11"/>
  </p:sldIdLst>
  <p:sldSz cx="12192000" cy="6858000"/>
  <p:notesSz cx="6858000" cy="9144000"/>
  <p:defaultText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A8DB"/>
    <a:srgbClr val="009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59"/>
  </p:normalViewPr>
  <p:slideViewPr>
    <p:cSldViewPr snapToGrid="0">
      <p:cViewPr varScale="1">
        <p:scale>
          <a:sx n="67" d="100"/>
          <a:sy n="67" d="100"/>
        </p:scale>
        <p:origin x="6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heme" Target="theme/theme1.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7B6780-52CB-3C42-861B-09DA56E696C6}" type="datetimeFigureOut">
              <a:rPr lang="en-RO" smtClean="0"/>
              <a:t>05/31/2023</a:t>
            </a:fld>
            <a:endParaRPr lang="en-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1F736-4A26-014A-946B-B3294A657E24}" type="slidenum">
              <a:rPr lang="en-RO" smtClean="0"/>
              <a:t>‹#›</a:t>
            </a:fld>
            <a:endParaRPr lang="en-RO"/>
          </a:p>
        </p:txBody>
      </p:sp>
    </p:spTree>
    <p:extLst>
      <p:ext uri="{BB962C8B-B14F-4D97-AF65-F5344CB8AC3E}">
        <p14:creationId xmlns:p14="http://schemas.microsoft.com/office/powerpoint/2010/main" val="1810862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45961-F17F-41EE-90C9-DB912D135F0E}" type="slidenum">
              <a:rPr lang="en-US" smtClean="0"/>
              <a:pPr/>
              <a:t>1</a:t>
            </a:fld>
            <a:endParaRPr lang="en-US" dirty="0"/>
          </a:p>
        </p:txBody>
      </p:sp>
    </p:spTree>
    <p:extLst>
      <p:ext uri="{BB962C8B-B14F-4D97-AF65-F5344CB8AC3E}">
        <p14:creationId xmlns:p14="http://schemas.microsoft.com/office/powerpoint/2010/main" val="2176819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09E1F6-7184-7E4F-A03F-4D92A843A4CF}" type="slidenum">
              <a:rPr lang="en-US" smtClean="0"/>
              <a:t>10</a:t>
            </a:fld>
            <a:endParaRPr lang="en-US"/>
          </a:p>
        </p:txBody>
      </p:sp>
    </p:spTree>
    <p:extLst>
      <p:ext uri="{BB962C8B-B14F-4D97-AF65-F5344CB8AC3E}">
        <p14:creationId xmlns:p14="http://schemas.microsoft.com/office/powerpoint/2010/main" val="4099701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800" dirty="0">
              <a:solidFill>
                <a:schemeClr val="tx1"/>
              </a:solidFill>
              <a:ea typeface="+mn-ea"/>
              <a:cs typeface="+mn-cs"/>
            </a:endParaRPr>
          </a:p>
        </p:txBody>
      </p:sp>
      <p:sp>
        <p:nvSpPr>
          <p:cNvPr id="4" name="Slide Number Placeholder 3"/>
          <p:cNvSpPr>
            <a:spLocks noGrp="1"/>
          </p:cNvSpPr>
          <p:nvPr>
            <p:ph type="sldNum" sz="quarter" idx="5"/>
          </p:nvPr>
        </p:nvSpPr>
        <p:spPr/>
        <p:txBody>
          <a:bodyPr/>
          <a:lstStyle/>
          <a:p>
            <a:pPr defTabSz="245892">
              <a:defRPr/>
            </a:pPr>
            <a:fld id="{86DBCFA2-200C-2041-9D53-1194E6A8B4CB}" type="slidenum">
              <a:rPr lang="en-US" sz="1100">
                <a:solidFill>
                  <a:prstClr val="black"/>
                </a:solidFill>
                <a:latin typeface="Calibri" panose="020F0502020204030204"/>
              </a:rPr>
              <a:pPr defTabSz="245892">
                <a:defRPr/>
              </a:pPr>
              <a:t>2</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391894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5"/>
          </p:nvPr>
        </p:nvSpPr>
        <p:spPr/>
        <p:txBody>
          <a:bodyPr/>
          <a:lstStyle/>
          <a:p>
            <a:pPr defTabSz="245892">
              <a:defRPr/>
            </a:pPr>
            <a:fld id="{86DBCFA2-200C-2041-9D53-1194E6A8B4CB}" type="slidenum">
              <a:rPr lang="en-US" sz="1100">
                <a:solidFill>
                  <a:prstClr val="black"/>
                </a:solidFill>
                <a:latin typeface="Calibri" panose="020F0502020204030204"/>
              </a:rPr>
              <a:pPr defTabSz="245892">
                <a:defRPr/>
              </a:pPr>
              <a:t>3</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269194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dirty="0">
                <a:effectLst/>
              </a:rPr>
              <a:t>Our vision is to manage, monitor and move data to any number of on-prem or cloud solutions.</a:t>
            </a:r>
          </a:p>
          <a:p>
            <a:r>
              <a:rPr lang="en-GB" sz="1050" dirty="0">
                <a:effectLst/>
              </a:rPr>
              <a:t> This means visibility into the databases so errors can be detected before they become failures Comprehensive asset management--------hardware and software-------across a wide range of operating systems and devices It also means more automation as the infrastructure becomes not only simpler but more powerful</a:t>
            </a:r>
          </a:p>
          <a:p>
            <a:endParaRPr lang="en-GB" sz="1050" dirty="0">
              <a:effectLst/>
            </a:endParaRPr>
          </a:p>
          <a:p>
            <a:r>
              <a:rPr lang="en-GB" sz="1050" dirty="0">
                <a:effectLst/>
              </a:rPr>
              <a:t> &lt;Examples&gt; Thanks to Quest Database Management solutions, such as Toad, </a:t>
            </a:r>
            <a:r>
              <a:rPr lang="en-GB" sz="1050" dirty="0" err="1">
                <a:effectLst/>
              </a:rPr>
              <a:t>Foglight</a:t>
            </a:r>
            <a:r>
              <a:rPr lang="en-GB" sz="1050" dirty="0">
                <a:effectLst/>
              </a:rPr>
              <a:t> and </a:t>
            </a:r>
            <a:r>
              <a:rPr lang="en-GB" sz="1050" dirty="0" err="1">
                <a:effectLst/>
              </a:rPr>
              <a:t>Shareplex</a:t>
            </a:r>
            <a:r>
              <a:rPr lang="en-GB" sz="1050" dirty="0">
                <a:effectLst/>
              </a:rPr>
              <a:t>, we implement: Monitor, manage, migrate and replicate across multiple database environments We reduce the complexity and simplify the implementation of alternative cloud-based databases </a:t>
            </a:r>
          </a:p>
          <a:p>
            <a:endParaRPr lang="en-GB" sz="1050" dirty="0">
              <a:effectLst/>
            </a:endParaRPr>
          </a:p>
          <a:p>
            <a:r>
              <a:rPr lang="en-GB" sz="1050" dirty="0">
                <a:effectLst/>
              </a:rPr>
              <a:t>Quest KACE - Unified </a:t>
            </a:r>
            <a:r>
              <a:rPr lang="en-GB" sz="1050" dirty="0" err="1">
                <a:effectLst/>
              </a:rPr>
              <a:t>EndPoint</a:t>
            </a:r>
            <a:r>
              <a:rPr lang="en-GB" sz="1050" dirty="0">
                <a:effectLst/>
              </a:rPr>
              <a:t> Management solution is: Managing and ensuring end point security, preventing proliferation Reducing the risk and cost of software audits. </a:t>
            </a:r>
          </a:p>
          <a:p>
            <a:r>
              <a:rPr lang="en-GB" sz="1050" dirty="0">
                <a:effectLst/>
              </a:rPr>
              <a:t>And Data Protection solutions like </a:t>
            </a:r>
            <a:r>
              <a:rPr lang="en-GB" sz="1050" dirty="0" err="1">
                <a:effectLst/>
              </a:rPr>
              <a:t>Netvault</a:t>
            </a:r>
            <a:r>
              <a:rPr lang="en-GB" sz="1050" dirty="0">
                <a:effectLst/>
              </a:rPr>
              <a:t> and </a:t>
            </a:r>
            <a:r>
              <a:rPr lang="en-GB" sz="1050" dirty="0" err="1">
                <a:effectLst/>
              </a:rPr>
              <a:t>Foglight</a:t>
            </a:r>
            <a:r>
              <a:rPr lang="en-GB" sz="1050" dirty="0">
                <a:effectLst/>
              </a:rPr>
              <a:t> Evolve will provide an extra layer of data security by: Minimization of data </a:t>
            </a:r>
            <a:r>
              <a:rPr lang="en-GB" sz="1050" dirty="0" err="1">
                <a:effectLst/>
              </a:rPr>
              <a:t>center</a:t>
            </a:r>
            <a:r>
              <a:rPr lang="en-GB" sz="1050" dirty="0">
                <a:effectLst/>
              </a:rPr>
              <a:t> failure caused by hardware failure or security breach. Automate, modernize and optimize data protection in cloud/virtual, physical and hybrid environments </a:t>
            </a:r>
          </a:p>
          <a:p>
            <a:r>
              <a:rPr lang="en-GB" sz="1050" dirty="0">
                <a:effectLst/>
              </a:rPr>
              <a:t>With Quest-</a:t>
            </a:r>
            <a:r>
              <a:rPr lang="en-GB" sz="1050" dirty="0" err="1">
                <a:effectLst/>
              </a:rPr>
              <a:t>Qorestor</a:t>
            </a:r>
            <a:r>
              <a:rPr lang="en-GB" sz="1050" dirty="0">
                <a:effectLst/>
              </a:rPr>
              <a:t>, we can have software-defined secondary storage that can help you store your backups in a secure and optimized way.</a:t>
            </a:r>
            <a:endParaRPr lang="en-US" sz="800" dirty="0"/>
          </a:p>
        </p:txBody>
      </p:sp>
      <p:sp>
        <p:nvSpPr>
          <p:cNvPr id="4" name="Slide Number Placeholder 3"/>
          <p:cNvSpPr>
            <a:spLocks noGrp="1"/>
          </p:cNvSpPr>
          <p:nvPr>
            <p:ph type="sldNum" sz="quarter" idx="5"/>
          </p:nvPr>
        </p:nvSpPr>
        <p:spPr/>
        <p:txBody>
          <a:bodyPr/>
          <a:lstStyle/>
          <a:p>
            <a:pPr marL="0" marR="0" lvl="0" indent="0" algn="r" defTabSz="245892" rtl="0" eaLnBrk="1" fontAlgn="auto" latinLnBrk="0" hangingPunct="1">
              <a:lnSpc>
                <a:spcPct val="100000"/>
              </a:lnSpc>
              <a:spcBef>
                <a:spcPts val="0"/>
              </a:spcBef>
              <a:spcAft>
                <a:spcPts val="0"/>
              </a:spcAft>
              <a:buClrTx/>
              <a:buSzTx/>
              <a:buFontTx/>
              <a:buNone/>
              <a:tabLst/>
              <a:defRPr/>
            </a:pPr>
            <a:fld id="{86DBCFA2-200C-2041-9D53-1194E6A8B4CB}" type="slidenum">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245892"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078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62C36"/>
                </a:solidFill>
                <a:effectLst/>
                <a:latin typeface="Noto Sans" panose="020B0502040504020204" pitchFamily="34" charset="0"/>
              </a:rPr>
              <a:t>With the rise of remote working, the race to the cloud and the acceleration of digital transformation, protecting identity has never been more important. </a:t>
            </a:r>
          </a:p>
          <a:p>
            <a:endParaRPr lang="en-US" b="0" i="0" dirty="0">
              <a:solidFill>
                <a:srgbClr val="162C36"/>
              </a:solidFill>
              <a:effectLst/>
              <a:latin typeface="Noto Sans" panose="020B0502040504020204" pitchFamily="34" charset="0"/>
            </a:endParaRPr>
          </a:p>
          <a:p>
            <a:r>
              <a:rPr lang="en-US" b="0" i="0" dirty="0">
                <a:solidFill>
                  <a:srgbClr val="162C36"/>
                </a:solidFill>
                <a:effectLst/>
                <a:latin typeface="Noto Sans" panose="020B0502040504020204" pitchFamily="34" charset="0"/>
              </a:rPr>
              <a:t>Bad actors know there are gaps to exploit, and they are doing so at scale. </a:t>
            </a:r>
          </a:p>
          <a:p>
            <a:endParaRPr lang="en-US" b="0" i="0" dirty="0">
              <a:solidFill>
                <a:srgbClr val="FFFFFF"/>
              </a:solidFill>
              <a:effectLst/>
              <a:latin typeface="Noto Sans" panose="020B0502040504020204" pitchFamily="34" charset="0"/>
            </a:endParaRPr>
          </a:p>
          <a:p>
            <a:pPr algn="l"/>
            <a:r>
              <a:rPr lang="en-US" b="0" i="0" dirty="0">
                <a:solidFill>
                  <a:srgbClr val="FFFFFF"/>
                </a:solidFill>
                <a:effectLst/>
                <a:latin typeface="Noto Sans" panose="020B0502040504020204" pitchFamily="34" charset="0"/>
              </a:rPr>
              <a:t>A market leader in unified identity security</a:t>
            </a:r>
          </a:p>
          <a:p>
            <a:pPr algn="l"/>
            <a:endParaRPr lang="en-US" b="0" i="0" dirty="0">
              <a:solidFill>
                <a:srgbClr val="FFFFFF"/>
              </a:solidFill>
              <a:effectLst/>
              <a:latin typeface="Noto Sans" panose="020B0502040504020204" pitchFamily="34" charset="0"/>
            </a:endParaRPr>
          </a:p>
          <a:p>
            <a:pPr algn="l"/>
            <a:r>
              <a:rPr lang="en-US" b="0" i="0" dirty="0">
                <a:solidFill>
                  <a:srgbClr val="FFFFFF"/>
                </a:solidFill>
                <a:effectLst/>
                <a:latin typeface="Noto Sans" panose="020B0502040504020204" pitchFamily="34" charset="0"/>
              </a:rPr>
              <a:t>A dramatic proliferation of identities, combined with the fragmented approach that many organizations address identity security today, has created unprecedented opportunities for bad actors. One Identity helps close this cybersecurity exposure gap with an integrated, modular set of solutions that delivers unparalleled visibility, control, and protection.</a:t>
            </a:r>
          </a:p>
          <a:p>
            <a:endParaRPr lang="en-US" dirty="0"/>
          </a:p>
          <a:p>
            <a:r>
              <a:rPr lang="en-US" dirty="0"/>
              <a:t>Pictured here is the emerging model that is unified.</a:t>
            </a:r>
          </a:p>
          <a:p>
            <a:pPr marL="171450" indent="-171450">
              <a:buFont typeface="Arial" panose="020B0604020202020204" pitchFamily="34" charset="0"/>
              <a:buChar char="•"/>
            </a:pPr>
            <a:r>
              <a:rPr lang="en-US" dirty="0"/>
              <a:t>Identity is at the center – and people, applications, and data are all aligned as one.</a:t>
            </a:r>
          </a:p>
          <a:p>
            <a:pPr marL="171450" indent="-171450">
              <a:buFont typeface="Arial" panose="020B0604020202020204" pitchFamily="34" charset="0"/>
              <a:buChar char="•"/>
            </a:pPr>
            <a:r>
              <a:rPr lang="en-US" dirty="0"/>
              <a:t>This allows you to </a:t>
            </a:r>
            <a:r>
              <a:rPr lang="en-US" i="1" dirty="0"/>
              <a:t>verify everything</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In contrast to the old way of doing things, this new identity-centric model allows you to:</a:t>
            </a:r>
          </a:p>
          <a:p>
            <a:pPr marL="171450" indent="-171450">
              <a:buFont typeface="Arial" panose="020B0604020202020204" pitchFamily="34" charset="0"/>
              <a:buChar char="•"/>
            </a:pPr>
            <a:r>
              <a:rPr lang="en-US" dirty="0"/>
              <a:t>Harden privilege…instead of endpoints;</a:t>
            </a:r>
          </a:p>
          <a:p>
            <a:pPr marL="171450" indent="-171450">
              <a:buFont typeface="Arial" panose="020B0604020202020204" pitchFamily="34" charset="0"/>
              <a:buChar char="•"/>
            </a:pPr>
            <a:r>
              <a:rPr lang="en-US" dirty="0"/>
              <a:t>Ensure all identities are correlated and visible;</a:t>
            </a:r>
          </a:p>
          <a:p>
            <a:pPr marL="171450" indent="-171450">
              <a:buFont typeface="Arial" panose="020B0604020202020204" pitchFamily="34" charset="0"/>
              <a:buChar char="•"/>
            </a:pPr>
            <a:r>
              <a:rPr lang="en-US" dirty="0"/>
              <a:t>Remove friction with better integration;</a:t>
            </a:r>
          </a:p>
          <a:p>
            <a:pPr marL="171450" indent="-171450">
              <a:buFont typeface="Arial" panose="020B0604020202020204" pitchFamily="34" charset="0"/>
              <a:buChar char="•"/>
            </a:pPr>
            <a:r>
              <a:rPr lang="en-US" dirty="0"/>
              <a:t>Manage identity consistently</a:t>
            </a:r>
            <a:r>
              <a:rPr lang="en-US" i="1" dirty="0"/>
              <a:t>; and</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Better and more quickly add, remove, and adjust privilege just in time.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This is the </a:t>
            </a:r>
            <a:r>
              <a:rPr lang="en-US" i="1" dirty="0"/>
              <a:t>unified identity security </a:t>
            </a:r>
            <a:r>
              <a:rPr lang="en-US" i="0" dirty="0"/>
              <a:t>strategy that many are adopting</a:t>
            </a:r>
            <a:r>
              <a:rPr lang="en-US" dirty="0"/>
              <a:t>.</a:t>
            </a:r>
          </a:p>
          <a:p>
            <a:pPr marL="171450" indent="-171450">
              <a:buFont typeface="Arial" panose="020B0604020202020204" pitchFamily="34" charset="0"/>
              <a:buChar char="•"/>
            </a:pPr>
            <a:endParaRPr lang="en-US" dirty="0"/>
          </a:p>
          <a:p>
            <a:endParaRPr lang="en-RO" dirty="0"/>
          </a:p>
        </p:txBody>
      </p:sp>
      <p:sp>
        <p:nvSpPr>
          <p:cNvPr id="4" name="Slide Number Placeholder 3"/>
          <p:cNvSpPr>
            <a:spLocks noGrp="1"/>
          </p:cNvSpPr>
          <p:nvPr>
            <p:ph type="sldNum" sz="quarter" idx="5"/>
          </p:nvPr>
        </p:nvSpPr>
        <p:spPr/>
        <p:txBody>
          <a:bodyPr/>
          <a:lstStyle/>
          <a:p>
            <a:fld id="{F0545961-F17F-41EE-90C9-DB912D135F0E}" type="slidenum">
              <a:rPr lang="en-US" smtClean="0"/>
              <a:pPr/>
              <a:t>5</a:t>
            </a:fld>
            <a:endParaRPr lang="en-US" dirty="0"/>
          </a:p>
        </p:txBody>
      </p:sp>
    </p:spTree>
    <p:extLst>
      <p:ext uri="{BB962C8B-B14F-4D97-AF65-F5344CB8AC3E}">
        <p14:creationId xmlns:p14="http://schemas.microsoft.com/office/powerpoint/2010/main" val="4022931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We are battle tested:</a:t>
            </a:r>
          </a:p>
          <a:p>
            <a:pPr marL="171450" indent="-171450">
              <a:buFont typeface="Arial" panose="020B0604020202020204" pitchFamily="34" charset="0"/>
              <a:buChar char="•"/>
            </a:pPr>
            <a:r>
              <a:rPr lang="en-US" sz="1200"/>
              <a:t>One Identity has 80 of the Fortune 100 as customers;</a:t>
            </a:r>
          </a:p>
          <a:p>
            <a:pPr marL="171450" indent="-171450">
              <a:buFont typeface="Arial" panose="020B0604020202020204" pitchFamily="34" charset="0"/>
              <a:buChar char="•"/>
            </a:pPr>
            <a:r>
              <a:rPr lang="en-US" sz="1200"/>
              <a:t>11,000 customers around the globe;</a:t>
            </a:r>
          </a:p>
          <a:p>
            <a:pPr marL="171450" indent="-171450">
              <a:buFont typeface="Arial" panose="020B0604020202020204" pitchFamily="34" charset="0"/>
              <a:buChar char="•"/>
            </a:pPr>
            <a:r>
              <a:rPr lang="en-US" sz="1200"/>
              <a:t>500 million identities on behalf of our customers;</a:t>
            </a:r>
          </a:p>
          <a:p>
            <a:pPr marL="171450" indent="-171450">
              <a:buFont typeface="Arial" panose="020B0604020202020204" pitchFamily="34" charset="0"/>
              <a:buChar char="•"/>
            </a:pPr>
            <a:r>
              <a:rPr lang="en-US" sz="1200"/>
              <a:t>More than 1,000 partners;</a:t>
            </a:r>
          </a:p>
          <a:p>
            <a:pPr marL="171450" indent="-171450">
              <a:buFont typeface="Arial" panose="020B0604020202020204" pitchFamily="34" charset="0"/>
              <a:buChar char="•"/>
            </a:pPr>
            <a:r>
              <a:rPr lang="en-US" sz="1200"/>
              <a:t>Almost a 100% customer sat score; and</a:t>
            </a:r>
          </a:p>
          <a:p>
            <a:pPr marL="171450" indent="-171450">
              <a:buFont typeface="Arial" panose="020B0604020202020204" pitchFamily="34" charset="0"/>
              <a:buChar char="•"/>
            </a:pPr>
            <a:r>
              <a:rPr lang="en-US" sz="1200"/>
              <a:t>We’ve been in business for more than 20 years </a:t>
            </a:r>
          </a:p>
          <a:p>
            <a:pPr marL="171450" indent="-171450">
              <a:buFont typeface="Arial" panose="020B0604020202020204" pitchFamily="34" charset="0"/>
              <a:buChar char="•"/>
            </a:pPr>
            <a:endParaRPr lang="en-US" sz="1200"/>
          </a:p>
          <a:p>
            <a:endParaRPr lang="en-US" sz="1200"/>
          </a:p>
          <a:p>
            <a:endParaRPr lang="en-US"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1">
              <a:solidFill>
                <a:srgbClr val="FF0000"/>
              </a:solidFill>
              <a:latin typeface="Verdana" panose="020B0604030504040204" pitchFamily="34" charset="0"/>
              <a:ea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solidFill>
                <a:srgbClr val="FF0000"/>
              </a:solidFill>
              <a:latin typeface="Verdana" panose="020B0604030504040204" pitchFamily="34" charset="0"/>
              <a:ea typeface="Verdana" panose="020B0604030504040204" pitchFamily="34" charset="0"/>
            </a:endParaRPr>
          </a:p>
          <a:p>
            <a:endParaRPr lang="en-US" sz="1200"/>
          </a:p>
          <a:p>
            <a:endParaRPr lang="en-US"/>
          </a:p>
        </p:txBody>
      </p:sp>
      <p:sp>
        <p:nvSpPr>
          <p:cNvPr id="4" name="Slide Number Placeholder 3"/>
          <p:cNvSpPr>
            <a:spLocks noGrp="1"/>
          </p:cNvSpPr>
          <p:nvPr>
            <p:ph type="sldNum" sz="quarter" idx="5"/>
          </p:nvPr>
        </p:nvSpPr>
        <p:spPr/>
        <p:txBody>
          <a:bodyPr/>
          <a:lstStyle/>
          <a:p>
            <a:fld id="{AC09E1F6-7184-7E4F-A03F-4D92A843A4CF}" type="slidenum">
              <a:rPr lang="en-US" smtClean="0"/>
              <a:t>6</a:t>
            </a:fld>
            <a:endParaRPr lang="en-US"/>
          </a:p>
        </p:txBody>
      </p:sp>
    </p:spTree>
    <p:extLst>
      <p:ext uri="{BB962C8B-B14F-4D97-AF65-F5344CB8AC3E}">
        <p14:creationId xmlns:p14="http://schemas.microsoft.com/office/powerpoint/2010/main" val="2601091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result, we have established clear market leadership across the board.</a:t>
            </a:r>
          </a:p>
          <a:p>
            <a:endParaRPr lang="en-US"/>
          </a:p>
          <a:p>
            <a:endParaRPr lang="en-US"/>
          </a:p>
          <a:p>
            <a:r>
              <a:rPr lang="en-US" i="1"/>
              <a:t>Internal notes:</a:t>
            </a:r>
          </a:p>
          <a:p>
            <a:pPr marL="171450" indent="-171450">
              <a:buFont typeface="Arial" panose="020B0604020202020204" pitchFamily="34" charset="0"/>
              <a:buChar char="•"/>
            </a:pPr>
            <a:r>
              <a:rPr lang="en-US" i="1"/>
              <a:t>The Access Management Magic Quadrant is related to OneLogin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09E1F6-7184-7E4F-A03F-4D92A843A4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470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47663"/>
            <a:ext cx="5694362" cy="3203575"/>
          </a:xfrm>
        </p:spPr>
      </p:sp>
      <p:sp>
        <p:nvSpPr>
          <p:cNvPr id="3" name="Notes Placeholder 2"/>
          <p:cNvSpPr>
            <a:spLocks noGrp="1"/>
          </p:cNvSpPr>
          <p:nvPr>
            <p:ph type="body" idx="1"/>
          </p:nvPr>
        </p:nvSpPr>
        <p:spPr/>
        <p:txBody>
          <a:bodyPr/>
          <a:lstStyle/>
          <a:p>
            <a:r>
              <a:rPr lang="en-US" dirty="0"/>
              <a:t>BloodHound Enterprise provides…</a:t>
            </a:r>
          </a:p>
        </p:txBody>
      </p:sp>
      <p:sp>
        <p:nvSpPr>
          <p:cNvPr id="4" name="Slide Number Placeholder 3"/>
          <p:cNvSpPr>
            <a:spLocks noGrp="1"/>
          </p:cNvSpPr>
          <p:nvPr>
            <p:ph type="sldNum" sz="quarter" idx="10"/>
          </p:nvPr>
        </p:nvSpPr>
        <p:spPr/>
        <p:txBody>
          <a:bodyPr/>
          <a:lstStyle/>
          <a:p>
            <a:fld id="{F0545961-F17F-41EE-90C9-DB912D135F0E}" type="slidenum">
              <a:rPr lang="en-US" smtClean="0"/>
              <a:pPr/>
              <a:t>8</a:t>
            </a:fld>
            <a:endParaRPr lang="en-US" dirty="0"/>
          </a:p>
        </p:txBody>
      </p:sp>
    </p:spTree>
    <p:extLst>
      <p:ext uri="{BB962C8B-B14F-4D97-AF65-F5344CB8AC3E}">
        <p14:creationId xmlns:p14="http://schemas.microsoft.com/office/powerpoint/2010/main" val="2948098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338" y="347663"/>
            <a:ext cx="5694362" cy="3203575"/>
          </a:xfrm>
        </p:spPr>
      </p:sp>
      <p:sp>
        <p:nvSpPr>
          <p:cNvPr id="3" name="Notes Placeholder 2"/>
          <p:cNvSpPr>
            <a:spLocks noGrp="1"/>
          </p:cNvSpPr>
          <p:nvPr>
            <p:ph type="body" idx="1"/>
          </p:nvPr>
        </p:nvSpPr>
        <p:spPr/>
        <p:txBody>
          <a:bodyPr/>
          <a:lstStyle/>
          <a:p>
            <a:pPr lvl="1">
              <a:buClr>
                <a:schemeClr val="bg1"/>
              </a:buClr>
            </a:pPr>
            <a:r>
              <a:rPr lang="en-US" sz="1200" dirty="0">
                <a:solidFill>
                  <a:schemeClr val="bg1"/>
                </a:solidFill>
              </a:rPr>
              <a:t>Quickly recovers domains or an entire AD forest from an attack</a:t>
            </a:r>
          </a:p>
          <a:p>
            <a:pPr lvl="1">
              <a:buClr>
                <a:schemeClr val="bg1"/>
              </a:buClr>
            </a:pPr>
            <a:r>
              <a:rPr lang="en-US" sz="1200" dirty="0">
                <a:solidFill>
                  <a:schemeClr val="bg1"/>
                </a:solidFill>
              </a:rPr>
              <a:t>Restores unwanted changes to any object including users, GPOs and AD configuration</a:t>
            </a:r>
          </a:p>
          <a:p>
            <a:pPr lvl="1">
              <a:buClr>
                <a:schemeClr val="bg1"/>
              </a:buClr>
            </a:pPr>
            <a:r>
              <a:rPr lang="en-US" sz="1200" dirty="0">
                <a:solidFill>
                  <a:schemeClr val="bg1"/>
                </a:solidFill>
              </a:rPr>
              <a:t>Roll-back AD when remediations have unintended consequences</a:t>
            </a:r>
          </a:p>
          <a:p>
            <a:pPr lvl="1">
              <a:buClr>
                <a:schemeClr val="bg1"/>
              </a:buClr>
            </a:pPr>
            <a:r>
              <a:rPr lang="en-US" sz="1200" dirty="0">
                <a:solidFill>
                  <a:schemeClr val="bg1"/>
                </a:solidFill>
              </a:rPr>
              <a:t>Revert unapproved changes to Azure AD objects and configuration</a:t>
            </a:r>
          </a:p>
          <a:p>
            <a:endParaRPr lang="en-CA" dirty="0"/>
          </a:p>
          <a:p>
            <a:endParaRPr lang="en-CA" dirty="0"/>
          </a:p>
        </p:txBody>
      </p:sp>
      <p:sp>
        <p:nvSpPr>
          <p:cNvPr id="4" name="Slide Number Placeholder 3"/>
          <p:cNvSpPr>
            <a:spLocks noGrp="1"/>
          </p:cNvSpPr>
          <p:nvPr>
            <p:ph type="sldNum" sz="quarter" idx="5"/>
          </p:nvPr>
        </p:nvSpPr>
        <p:spPr/>
        <p:txBody>
          <a:bodyPr/>
          <a:lstStyle/>
          <a:p>
            <a:fld id="{F0545961-F17F-41EE-90C9-DB912D135F0E}" type="slidenum">
              <a:rPr lang="en-US" smtClean="0"/>
              <a:pPr/>
              <a:t>9</a:t>
            </a:fld>
            <a:endParaRPr lang="en-US"/>
          </a:p>
        </p:txBody>
      </p:sp>
    </p:spTree>
    <p:extLst>
      <p:ext uri="{BB962C8B-B14F-4D97-AF65-F5344CB8AC3E}">
        <p14:creationId xmlns:p14="http://schemas.microsoft.com/office/powerpoint/2010/main" val="4260208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 Id="rId4" Type="http://schemas.openxmlformats.org/officeDocument/2006/relationships/image" Target="../media/image4.svg"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 Id="rId4" Type="http://schemas.openxmlformats.org/officeDocument/2006/relationships/image" Target="../media/image7.svg" /></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8.png" /><Relationship Id="rId1" Type="http://schemas.openxmlformats.org/officeDocument/2006/relationships/slideMaster" Target="../slideMasters/slideMaster1.xml" /><Relationship Id="rId4" Type="http://schemas.openxmlformats.org/officeDocument/2006/relationships/image" Target="../media/image9.svg"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1659E-2997-4E0A-AABE-4FAF316F654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RO"/>
          </a:p>
        </p:txBody>
      </p:sp>
      <p:sp>
        <p:nvSpPr>
          <p:cNvPr id="3" name="Subtitle 2">
            <a:extLst>
              <a:ext uri="{FF2B5EF4-FFF2-40B4-BE49-F238E27FC236}">
                <a16:creationId xmlns:a16="http://schemas.microsoft.com/office/drawing/2014/main" id="{AB1FF9D9-B920-F825-087D-C5CF47F341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RO"/>
          </a:p>
        </p:txBody>
      </p:sp>
      <p:sp>
        <p:nvSpPr>
          <p:cNvPr id="4" name="Date Placeholder 3">
            <a:extLst>
              <a:ext uri="{FF2B5EF4-FFF2-40B4-BE49-F238E27FC236}">
                <a16:creationId xmlns:a16="http://schemas.microsoft.com/office/drawing/2014/main" id="{69598B4A-3362-C672-9E55-41A7A57E598A}"/>
              </a:ext>
            </a:extLst>
          </p:cNvPr>
          <p:cNvSpPr>
            <a:spLocks noGrp="1"/>
          </p:cNvSpPr>
          <p:nvPr>
            <p:ph type="dt" sz="half" idx="10"/>
          </p:nvPr>
        </p:nvSpPr>
        <p:spPr/>
        <p:txBody>
          <a:bodyPr/>
          <a:lstStyle/>
          <a:p>
            <a:fld id="{58247B7D-EA0D-8242-82D9-D77963DE1B07}" type="datetimeFigureOut">
              <a:rPr lang="en-RO" smtClean="0"/>
              <a:t>05/31/2023</a:t>
            </a:fld>
            <a:endParaRPr lang="en-RO"/>
          </a:p>
        </p:txBody>
      </p:sp>
      <p:sp>
        <p:nvSpPr>
          <p:cNvPr id="5" name="Footer Placeholder 4">
            <a:extLst>
              <a:ext uri="{FF2B5EF4-FFF2-40B4-BE49-F238E27FC236}">
                <a16:creationId xmlns:a16="http://schemas.microsoft.com/office/drawing/2014/main" id="{D6C61183-0D85-33C5-7147-D73F20CD2218}"/>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41B67793-AD79-C664-84C2-CF16BE435E3F}"/>
              </a:ext>
            </a:extLst>
          </p:cNvPr>
          <p:cNvSpPr>
            <a:spLocks noGrp="1"/>
          </p:cNvSpPr>
          <p:nvPr>
            <p:ph type="sldNum" sz="quarter" idx="12"/>
          </p:nvPr>
        </p:nvSpPr>
        <p:spPr/>
        <p:txBody>
          <a:bodyPr/>
          <a:lstStyle/>
          <a:p>
            <a:fld id="{EFFCDFD1-95EF-4F4B-BA9B-7BC9CF1E3A30}" type="slidenum">
              <a:rPr lang="en-RO" smtClean="0"/>
              <a:t>‹#›</a:t>
            </a:fld>
            <a:endParaRPr lang="en-RO"/>
          </a:p>
        </p:txBody>
      </p:sp>
    </p:spTree>
    <p:extLst>
      <p:ext uri="{BB962C8B-B14F-4D97-AF65-F5344CB8AC3E}">
        <p14:creationId xmlns:p14="http://schemas.microsoft.com/office/powerpoint/2010/main" val="4260713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518D4-0460-4C15-409F-1C3B41B70ACE}"/>
              </a:ext>
            </a:extLst>
          </p:cNvPr>
          <p:cNvSpPr>
            <a:spLocks noGrp="1"/>
          </p:cNvSpPr>
          <p:nvPr>
            <p:ph type="title"/>
          </p:nvPr>
        </p:nvSpPr>
        <p:spPr/>
        <p:txBody>
          <a:bodyPr/>
          <a:lstStyle/>
          <a:p>
            <a:r>
              <a:rPr lang="en-GB"/>
              <a:t>Click to edit Master title style</a:t>
            </a:r>
            <a:endParaRPr lang="en-RO"/>
          </a:p>
        </p:txBody>
      </p:sp>
      <p:sp>
        <p:nvSpPr>
          <p:cNvPr id="3" name="Vertical Text Placeholder 2">
            <a:extLst>
              <a:ext uri="{FF2B5EF4-FFF2-40B4-BE49-F238E27FC236}">
                <a16:creationId xmlns:a16="http://schemas.microsoft.com/office/drawing/2014/main" id="{CA887458-FE25-34B2-EB03-5B367B99A08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9F886118-BD22-3A5D-A16F-01D6908E6E1D}"/>
              </a:ext>
            </a:extLst>
          </p:cNvPr>
          <p:cNvSpPr>
            <a:spLocks noGrp="1"/>
          </p:cNvSpPr>
          <p:nvPr>
            <p:ph type="dt" sz="half" idx="10"/>
          </p:nvPr>
        </p:nvSpPr>
        <p:spPr/>
        <p:txBody>
          <a:bodyPr/>
          <a:lstStyle/>
          <a:p>
            <a:fld id="{58247B7D-EA0D-8242-82D9-D77963DE1B07}" type="datetimeFigureOut">
              <a:rPr lang="en-RO" smtClean="0"/>
              <a:t>05/31/2023</a:t>
            </a:fld>
            <a:endParaRPr lang="en-RO"/>
          </a:p>
        </p:txBody>
      </p:sp>
      <p:sp>
        <p:nvSpPr>
          <p:cNvPr id="5" name="Footer Placeholder 4">
            <a:extLst>
              <a:ext uri="{FF2B5EF4-FFF2-40B4-BE49-F238E27FC236}">
                <a16:creationId xmlns:a16="http://schemas.microsoft.com/office/drawing/2014/main" id="{298750F8-B270-CF51-7E72-F60465806BCE}"/>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B0BB8988-9E47-4DD2-6E91-3C6BCFBFD916}"/>
              </a:ext>
            </a:extLst>
          </p:cNvPr>
          <p:cNvSpPr>
            <a:spLocks noGrp="1"/>
          </p:cNvSpPr>
          <p:nvPr>
            <p:ph type="sldNum" sz="quarter" idx="12"/>
          </p:nvPr>
        </p:nvSpPr>
        <p:spPr/>
        <p:txBody>
          <a:bodyPr/>
          <a:lstStyle/>
          <a:p>
            <a:fld id="{EFFCDFD1-95EF-4F4B-BA9B-7BC9CF1E3A30}" type="slidenum">
              <a:rPr lang="en-RO" smtClean="0"/>
              <a:t>‹#›</a:t>
            </a:fld>
            <a:endParaRPr lang="en-RO"/>
          </a:p>
        </p:txBody>
      </p:sp>
    </p:spTree>
    <p:extLst>
      <p:ext uri="{BB962C8B-B14F-4D97-AF65-F5344CB8AC3E}">
        <p14:creationId xmlns:p14="http://schemas.microsoft.com/office/powerpoint/2010/main" val="182974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F0AC62-9960-2C47-7FED-F5F20D9A465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RO"/>
          </a:p>
        </p:txBody>
      </p:sp>
      <p:sp>
        <p:nvSpPr>
          <p:cNvPr id="3" name="Vertical Text Placeholder 2">
            <a:extLst>
              <a:ext uri="{FF2B5EF4-FFF2-40B4-BE49-F238E27FC236}">
                <a16:creationId xmlns:a16="http://schemas.microsoft.com/office/drawing/2014/main" id="{09D03F6F-D33F-E046-F867-54EF7EC242C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7911795B-88EF-2E20-B12D-EFDC281AE592}"/>
              </a:ext>
            </a:extLst>
          </p:cNvPr>
          <p:cNvSpPr>
            <a:spLocks noGrp="1"/>
          </p:cNvSpPr>
          <p:nvPr>
            <p:ph type="dt" sz="half" idx="10"/>
          </p:nvPr>
        </p:nvSpPr>
        <p:spPr/>
        <p:txBody>
          <a:bodyPr/>
          <a:lstStyle/>
          <a:p>
            <a:fld id="{58247B7D-EA0D-8242-82D9-D77963DE1B07}" type="datetimeFigureOut">
              <a:rPr lang="en-RO" smtClean="0"/>
              <a:t>05/31/2023</a:t>
            </a:fld>
            <a:endParaRPr lang="en-RO"/>
          </a:p>
        </p:txBody>
      </p:sp>
      <p:sp>
        <p:nvSpPr>
          <p:cNvPr id="5" name="Footer Placeholder 4">
            <a:extLst>
              <a:ext uri="{FF2B5EF4-FFF2-40B4-BE49-F238E27FC236}">
                <a16:creationId xmlns:a16="http://schemas.microsoft.com/office/drawing/2014/main" id="{5249C9BD-B10D-29A9-A5FA-3542745FA530}"/>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36491742-9CF4-99C6-13FC-B53D5082BFFB}"/>
              </a:ext>
            </a:extLst>
          </p:cNvPr>
          <p:cNvSpPr>
            <a:spLocks noGrp="1"/>
          </p:cNvSpPr>
          <p:nvPr>
            <p:ph type="sldNum" sz="quarter" idx="12"/>
          </p:nvPr>
        </p:nvSpPr>
        <p:spPr/>
        <p:txBody>
          <a:bodyPr/>
          <a:lstStyle/>
          <a:p>
            <a:fld id="{EFFCDFD1-95EF-4F4B-BA9B-7BC9CF1E3A30}" type="slidenum">
              <a:rPr lang="en-RO" smtClean="0"/>
              <a:t>‹#›</a:t>
            </a:fld>
            <a:endParaRPr lang="en-RO"/>
          </a:p>
        </p:txBody>
      </p:sp>
    </p:spTree>
    <p:extLst>
      <p:ext uri="{BB962C8B-B14F-4D97-AF65-F5344CB8AC3E}">
        <p14:creationId xmlns:p14="http://schemas.microsoft.com/office/powerpoint/2010/main" val="3159273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1 full fram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5C4C632-66E8-9C48-9DBC-B6E35E8F0F56}"/>
              </a:ext>
            </a:extLst>
          </p:cNvPr>
          <p:cNvSpPr>
            <a:spLocks noGrp="1"/>
          </p:cNvSpPr>
          <p:nvPr>
            <p:ph idx="1"/>
          </p:nvPr>
        </p:nvSpPr>
        <p:spPr>
          <a:xfrm>
            <a:off x="655249" y="1825625"/>
            <a:ext cx="10910896" cy="1125373"/>
          </a:xfrm>
          <a:prstGeom prst="rect">
            <a:avLst/>
          </a:prstGeom>
        </p:spPr>
        <p:txBody>
          <a:bodyPr vert="horz" wrap="square" lIns="91440" tIns="45720" rIns="91440" bIns="45720" rtlCol="0">
            <a:spAutoFit/>
          </a:bodyPr>
          <a:lstStyle>
            <a:lvl3pPr marL="994808" indent="-228594">
              <a:buFont typeface="Wingdings" pitchFamily="2" charset="2"/>
              <a:buChar char="§"/>
              <a:defRPr sz="1333"/>
            </a:lvl3pPr>
          </a:lstStyle>
          <a:p>
            <a:pPr lvl="0"/>
            <a:r>
              <a:rPr lang="en-US" dirty="0"/>
              <a:t>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755228" y="670647"/>
            <a:ext cx="10810917" cy="681212"/>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71021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FAEE78-C23B-854D-8B20-52244614DD9C}"/>
              </a:ext>
            </a:extLst>
          </p:cNvPr>
          <p:cNvSpPr/>
          <p:nvPr userDrawn="1"/>
        </p:nvSpPr>
        <p:spPr>
          <a:xfrm>
            <a:off x="0" y="0"/>
            <a:ext cx="12192000" cy="6858000"/>
          </a:xfrm>
          <a:prstGeom prst="rect">
            <a:avLst/>
          </a:prstGeom>
          <a:solidFill>
            <a:srgbClr val="005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9788" y="365125"/>
            <a:ext cx="10515600" cy="1325563"/>
          </a:xfrm>
        </p:spPr>
        <p:txBody>
          <a:bodyPr/>
          <a:lstStyle>
            <a:lvl1pPr algn="ctr">
              <a:defRPr>
                <a:solidFill>
                  <a:schemeClr val="bg1"/>
                </a:solidFill>
              </a:defRPr>
            </a:lvl1pPr>
          </a:lstStyle>
          <a:p>
            <a:r>
              <a:rPr lang="en-US"/>
              <a:t>Click to edit Master title style</a:t>
            </a:r>
            <a:endParaRPr lang="en-US" dirty="0"/>
          </a:p>
        </p:txBody>
      </p:sp>
      <p:pic>
        <p:nvPicPr>
          <p:cNvPr id="13" name="Picture 12">
            <a:extLst>
              <a:ext uri="{FF2B5EF4-FFF2-40B4-BE49-F238E27FC236}">
                <a16:creationId xmlns:a16="http://schemas.microsoft.com/office/drawing/2014/main" id="{06F2A254-A01C-CF49-B3AA-66215DE5147D}"/>
              </a:ext>
            </a:extLst>
          </p:cNvPr>
          <p:cNvPicPr>
            <a:picLocks noChangeAspect="1"/>
          </p:cNvPicPr>
          <p:nvPr userDrawn="1"/>
        </p:nvPicPr>
        <p:blipFill>
          <a:blip r:embed="rId2">
            <a:biLevel thresh="25000"/>
          </a:blip>
          <a:stretch>
            <a:fillRect/>
          </a:stretch>
        </p:blipFill>
        <p:spPr>
          <a:xfrm>
            <a:off x="770467" y="6176695"/>
            <a:ext cx="1419087" cy="400011"/>
          </a:xfrm>
          <a:prstGeom prst="rect">
            <a:avLst/>
          </a:prstGeom>
        </p:spPr>
      </p:pic>
      <p:sp>
        <p:nvSpPr>
          <p:cNvPr id="14" name="Rectangle 13">
            <a:extLst>
              <a:ext uri="{FF2B5EF4-FFF2-40B4-BE49-F238E27FC236}">
                <a16:creationId xmlns:a16="http://schemas.microsoft.com/office/drawing/2014/main" id="{F5A05D67-9DDB-7D42-9133-CB42C76AB593}"/>
              </a:ext>
            </a:extLst>
          </p:cNvPr>
          <p:cNvSpPr/>
          <p:nvPr userDrawn="1"/>
        </p:nvSpPr>
        <p:spPr>
          <a:xfrm>
            <a:off x="8991602" y="6299735"/>
            <a:ext cx="2557349" cy="307777"/>
          </a:xfrm>
          <a:prstGeom prst="rect">
            <a:avLst/>
          </a:prstGeom>
        </p:spPr>
        <p:txBody>
          <a:bodyPr wrap="square">
            <a:spAutoFit/>
          </a:bodyPr>
          <a:lstStyle/>
          <a:p>
            <a:pPr algn="r"/>
            <a:r>
              <a:rPr lang="en-US" sz="1400" dirty="0">
                <a:solidFill>
                  <a:schemeClr val="bg1"/>
                </a:solidFill>
                <a:latin typeface="Arial" panose="020B0604020202020204" pitchFamily="34" charset="0"/>
                <a:cs typeface="Arial" panose="020B0604020202020204" pitchFamily="34" charset="0"/>
              </a:rPr>
              <a:t>Where Next Meets Now.</a:t>
            </a:r>
          </a:p>
        </p:txBody>
      </p:sp>
    </p:spTree>
    <p:extLst>
      <p:ext uri="{BB962C8B-B14F-4D97-AF65-F5344CB8AC3E}">
        <p14:creationId xmlns:p14="http://schemas.microsoft.com/office/powerpoint/2010/main" val="1282818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 blank">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DD611FF-E87A-0549-83E1-E2AF18628984}"/>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4" name="Rectangle 3">
            <a:extLst>
              <a:ext uri="{FF2B5EF4-FFF2-40B4-BE49-F238E27FC236}">
                <a16:creationId xmlns:a16="http://schemas.microsoft.com/office/drawing/2014/main" id="{EA711B4B-6B79-D14C-BE97-9B5081D543F8}"/>
              </a:ext>
            </a:extLst>
          </p:cNvPr>
          <p:cNvSpPr/>
          <p:nvPr userDrawn="1"/>
        </p:nvSpPr>
        <p:spPr>
          <a:xfrm>
            <a:off x="213948" y="202224"/>
            <a:ext cx="11764107" cy="6453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5" name="Graphic 4">
            <a:extLst>
              <a:ext uri="{FF2B5EF4-FFF2-40B4-BE49-F238E27FC236}">
                <a16:creationId xmlns:a16="http://schemas.microsoft.com/office/drawing/2014/main" id="{B33294FC-4527-A64E-B3B5-B518BAE748D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87280" y="6094971"/>
            <a:ext cx="1831568" cy="407672"/>
          </a:xfrm>
          <a:prstGeom prst="rect">
            <a:avLst/>
          </a:prstGeom>
        </p:spPr>
      </p:pic>
      <p:sp>
        <p:nvSpPr>
          <p:cNvPr id="2" name="Title 1">
            <a:extLst>
              <a:ext uri="{FF2B5EF4-FFF2-40B4-BE49-F238E27FC236}">
                <a16:creationId xmlns:a16="http://schemas.microsoft.com/office/drawing/2014/main" id="{5246CE4E-9314-9844-ABA8-BC828599A344}"/>
              </a:ext>
            </a:extLst>
          </p:cNvPr>
          <p:cNvSpPr>
            <a:spLocks noGrp="1"/>
          </p:cNvSpPr>
          <p:nvPr>
            <p:ph type="title"/>
          </p:nvPr>
        </p:nvSpPr>
        <p:spPr>
          <a:xfrm>
            <a:off x="381000" y="477521"/>
            <a:ext cx="11430000" cy="611449"/>
          </a:xfrm>
        </p:spPr>
        <p:txBody>
          <a:bodyPr anchor="t"/>
          <a:lstStyle/>
          <a:p>
            <a:r>
              <a:rPr lang="en-US"/>
              <a:t>Click to edit Master title style</a:t>
            </a:r>
          </a:p>
        </p:txBody>
      </p:sp>
    </p:spTree>
    <p:extLst>
      <p:ext uri="{BB962C8B-B14F-4D97-AF65-F5344CB8AC3E}">
        <p14:creationId xmlns:p14="http://schemas.microsoft.com/office/powerpoint/2010/main" val="3657594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228" y="670649"/>
            <a:ext cx="10810917" cy="681212"/>
          </a:xfrm>
          <a:prstGeom prst="rect">
            <a:avLst/>
          </a:prstGeom>
        </p:spPr>
        <p:txBody>
          <a:bodyPr/>
          <a:lstStyle/>
          <a:p>
            <a:r>
              <a:rPr lang="en-US"/>
              <a:t>Click to edit Master title style</a:t>
            </a:r>
          </a:p>
        </p:txBody>
      </p:sp>
      <p:sp>
        <p:nvSpPr>
          <p:cNvPr id="7" name="Text Placeholder 2">
            <a:extLst>
              <a:ext uri="{FF2B5EF4-FFF2-40B4-BE49-F238E27FC236}">
                <a16:creationId xmlns:a16="http://schemas.microsoft.com/office/drawing/2014/main" id="{A7642BD1-AE9C-AB4D-9CC1-3AFA8F79F7CE}"/>
              </a:ext>
            </a:extLst>
          </p:cNvPr>
          <p:cNvSpPr>
            <a:spLocks noGrp="1"/>
          </p:cNvSpPr>
          <p:nvPr>
            <p:ph idx="10"/>
          </p:nvPr>
        </p:nvSpPr>
        <p:spPr>
          <a:xfrm>
            <a:off x="655249" y="1825628"/>
            <a:ext cx="10910896" cy="480131"/>
          </a:xfrm>
          <a:prstGeom prst="rect">
            <a:avLst/>
          </a:prstGeom>
        </p:spPr>
        <p:txBody>
          <a:bodyPr vert="horz" wrap="square" lIns="91440" tIns="45720" rIns="91440" bIns="45720" rtlCol="0">
            <a:spAutoFit/>
          </a:bodyPr>
          <a:lstStyle/>
          <a:p>
            <a:pPr lvl="0"/>
            <a:r>
              <a:rPr lang="en-US"/>
              <a:t>Edit Master text styles</a:t>
            </a:r>
          </a:p>
        </p:txBody>
      </p:sp>
    </p:spTree>
    <p:extLst>
      <p:ext uri="{BB962C8B-B14F-4D97-AF65-F5344CB8AC3E}">
        <p14:creationId xmlns:p14="http://schemas.microsoft.com/office/powerpoint/2010/main" val="16603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2 full fram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E3A481F-2224-D741-B8FF-2F8BA3152B80}"/>
              </a:ext>
            </a:extLst>
          </p:cNvPr>
          <p:cNvSpPr>
            <a:spLocks noGrp="1"/>
          </p:cNvSpPr>
          <p:nvPr>
            <p:ph idx="1"/>
          </p:nvPr>
        </p:nvSpPr>
        <p:spPr>
          <a:xfrm>
            <a:off x="655249" y="1825625"/>
            <a:ext cx="10910896" cy="983859"/>
          </a:xfrm>
          <a:prstGeom prst="rect">
            <a:avLst/>
          </a:prstGeom>
        </p:spPr>
        <p:txBody>
          <a:bodyPr vert="horz" wrap="square" lIns="91440" tIns="45720" rIns="91440" bIns="45720" rtlCol="0">
            <a:spAutoFit/>
          </a:bodyPr>
          <a:lstStyle/>
          <a:p>
            <a:pPr lvl="0"/>
            <a:r>
              <a:rPr lang="en-US"/>
              <a:t>Edit Master text styles</a:t>
            </a:r>
          </a:p>
          <a:p>
            <a:pPr lvl="1"/>
            <a:r>
              <a:rPr lang="en-US"/>
              <a:t>Second level</a:t>
            </a:r>
          </a:p>
          <a:p>
            <a:pPr lvl="2"/>
            <a:r>
              <a:rPr lang="en-US"/>
              <a:t>Third level</a:t>
            </a:r>
          </a:p>
        </p:txBody>
      </p:sp>
      <p:pic>
        <p:nvPicPr>
          <p:cNvPr id="14" name="Picture 13" descr="A picture containing logo&#10;&#10;Description automatically generated">
            <a:extLst>
              <a:ext uri="{FF2B5EF4-FFF2-40B4-BE49-F238E27FC236}">
                <a16:creationId xmlns:a16="http://schemas.microsoft.com/office/drawing/2014/main" id="{10E89A63-A9C1-CC4B-BC10-7B3DA9A5865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2151"/>
          <a:stretch/>
        </p:blipFill>
        <p:spPr>
          <a:xfrm>
            <a:off x="-9144" y="5554397"/>
            <a:ext cx="8065008" cy="1303604"/>
          </a:xfrm>
          <a:prstGeom prst="rect">
            <a:avLst/>
          </a:prstGeom>
        </p:spPr>
      </p:pic>
      <p:pic>
        <p:nvPicPr>
          <p:cNvPr id="15" name="Graphic 14">
            <a:extLst>
              <a:ext uri="{FF2B5EF4-FFF2-40B4-BE49-F238E27FC236}">
                <a16:creationId xmlns:a16="http://schemas.microsoft.com/office/drawing/2014/main" id="{854EF865-1331-0C41-AF89-5AA37D549FB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1000" y="6171137"/>
            <a:ext cx="2196925" cy="488994"/>
          </a:xfrm>
          <a:prstGeom prst="rect">
            <a:avLst/>
          </a:prstGeom>
        </p:spPr>
      </p:pic>
      <p:sp>
        <p:nvSpPr>
          <p:cNvPr id="16" name="Title 1">
            <a:extLst>
              <a:ext uri="{FF2B5EF4-FFF2-40B4-BE49-F238E27FC236}">
                <a16:creationId xmlns:a16="http://schemas.microsoft.com/office/drawing/2014/main" id="{202F42B3-2362-2D40-B35B-E5714A90014B}"/>
              </a:ext>
            </a:extLst>
          </p:cNvPr>
          <p:cNvSpPr>
            <a:spLocks noGrp="1"/>
          </p:cNvSpPr>
          <p:nvPr>
            <p:ph type="title"/>
          </p:nvPr>
        </p:nvSpPr>
        <p:spPr>
          <a:xfrm>
            <a:off x="655249" y="670647"/>
            <a:ext cx="10910896" cy="681212"/>
          </a:xfrm>
          <a:prstGeom prst="rect">
            <a:avLst/>
          </a:prstGeo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66952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v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7FA1F9-AC2E-6143-ADC3-B57AD701DE6C}"/>
              </a:ext>
            </a:extLst>
          </p:cNvPr>
          <p:cNvSpPr/>
          <p:nvPr userDrawn="1"/>
        </p:nvSpPr>
        <p:spPr>
          <a:xfrm>
            <a:off x="0" y="5756746"/>
            <a:ext cx="12021312" cy="1037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10;&#10;Description automatically generated">
            <a:extLst>
              <a:ext uri="{FF2B5EF4-FFF2-40B4-BE49-F238E27FC236}">
                <a16:creationId xmlns:a16="http://schemas.microsoft.com/office/drawing/2014/main" id="{559DB73F-E3AD-D348-956F-A3B9D0E178BF}"/>
              </a:ext>
            </a:extLst>
          </p:cNvPr>
          <p:cNvPicPr>
            <a:picLocks noChangeAspect="1"/>
          </p:cNvPicPr>
          <p:nvPr userDrawn="1"/>
        </p:nvPicPr>
        <p:blipFill>
          <a:blip r:embed="rId2"/>
          <a:stretch>
            <a:fillRect/>
          </a:stretch>
        </p:blipFill>
        <p:spPr>
          <a:xfrm>
            <a:off x="-8341" y="-51243"/>
            <a:ext cx="12208681" cy="6984870"/>
          </a:xfrm>
          <a:prstGeom prst="rect">
            <a:avLst/>
          </a:prstGeom>
        </p:spPr>
      </p:pic>
      <p:pic>
        <p:nvPicPr>
          <p:cNvPr id="6" name="Graphic 5">
            <a:extLst>
              <a:ext uri="{FF2B5EF4-FFF2-40B4-BE49-F238E27FC236}">
                <a16:creationId xmlns:a16="http://schemas.microsoft.com/office/drawing/2014/main" id="{C1347166-4BCA-C047-B55F-AC4F16EA7C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955993" y="2529780"/>
            <a:ext cx="8280014" cy="1842971"/>
          </a:xfrm>
          <a:prstGeom prst="rect">
            <a:avLst/>
          </a:prstGeom>
        </p:spPr>
      </p:pic>
    </p:spTree>
    <p:extLst>
      <p:ext uri="{BB962C8B-B14F-4D97-AF65-F5344CB8AC3E}">
        <p14:creationId xmlns:p14="http://schemas.microsoft.com/office/powerpoint/2010/main" val="274147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40280-08E1-D0DF-03A6-D99642B4D071}"/>
              </a:ext>
            </a:extLst>
          </p:cNvPr>
          <p:cNvSpPr>
            <a:spLocks noGrp="1"/>
          </p:cNvSpPr>
          <p:nvPr>
            <p:ph type="title"/>
          </p:nvPr>
        </p:nvSpPr>
        <p:spPr/>
        <p:txBody>
          <a:bodyPr/>
          <a:lstStyle/>
          <a:p>
            <a:r>
              <a:rPr lang="en-GB"/>
              <a:t>Click to edit Master title style</a:t>
            </a:r>
            <a:endParaRPr lang="en-RO"/>
          </a:p>
        </p:txBody>
      </p:sp>
      <p:sp>
        <p:nvSpPr>
          <p:cNvPr id="3" name="Content Placeholder 2">
            <a:extLst>
              <a:ext uri="{FF2B5EF4-FFF2-40B4-BE49-F238E27FC236}">
                <a16:creationId xmlns:a16="http://schemas.microsoft.com/office/drawing/2014/main" id="{D6A7E149-09AC-ACA7-816E-868D043AFFC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905CA8C2-1507-CBAF-AEAB-789B823804DB}"/>
              </a:ext>
            </a:extLst>
          </p:cNvPr>
          <p:cNvSpPr>
            <a:spLocks noGrp="1"/>
          </p:cNvSpPr>
          <p:nvPr>
            <p:ph type="dt" sz="half" idx="10"/>
          </p:nvPr>
        </p:nvSpPr>
        <p:spPr/>
        <p:txBody>
          <a:bodyPr/>
          <a:lstStyle/>
          <a:p>
            <a:fld id="{58247B7D-EA0D-8242-82D9-D77963DE1B07}" type="datetimeFigureOut">
              <a:rPr lang="en-RO" smtClean="0"/>
              <a:t>05/31/2023</a:t>
            </a:fld>
            <a:endParaRPr lang="en-RO"/>
          </a:p>
        </p:txBody>
      </p:sp>
      <p:sp>
        <p:nvSpPr>
          <p:cNvPr id="5" name="Footer Placeholder 4">
            <a:extLst>
              <a:ext uri="{FF2B5EF4-FFF2-40B4-BE49-F238E27FC236}">
                <a16:creationId xmlns:a16="http://schemas.microsoft.com/office/drawing/2014/main" id="{DB95FA7D-1F5A-A6A1-F991-270E8695478C}"/>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2C8CFC00-39DE-73D1-1C87-4C28F4ECB934}"/>
              </a:ext>
            </a:extLst>
          </p:cNvPr>
          <p:cNvSpPr>
            <a:spLocks noGrp="1"/>
          </p:cNvSpPr>
          <p:nvPr>
            <p:ph type="sldNum" sz="quarter" idx="12"/>
          </p:nvPr>
        </p:nvSpPr>
        <p:spPr/>
        <p:txBody>
          <a:bodyPr/>
          <a:lstStyle/>
          <a:p>
            <a:fld id="{EFFCDFD1-95EF-4F4B-BA9B-7BC9CF1E3A30}" type="slidenum">
              <a:rPr lang="en-RO" smtClean="0"/>
              <a:t>‹#›</a:t>
            </a:fld>
            <a:endParaRPr lang="en-RO"/>
          </a:p>
        </p:txBody>
      </p:sp>
    </p:spTree>
    <p:extLst>
      <p:ext uri="{BB962C8B-B14F-4D97-AF65-F5344CB8AC3E}">
        <p14:creationId xmlns:p14="http://schemas.microsoft.com/office/powerpoint/2010/main" val="60662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6D460-F65F-84E1-2D5F-A02A746DF58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RO"/>
          </a:p>
        </p:txBody>
      </p:sp>
      <p:sp>
        <p:nvSpPr>
          <p:cNvPr id="3" name="Text Placeholder 2">
            <a:extLst>
              <a:ext uri="{FF2B5EF4-FFF2-40B4-BE49-F238E27FC236}">
                <a16:creationId xmlns:a16="http://schemas.microsoft.com/office/drawing/2014/main" id="{BAC1BE34-6F34-12EE-A32A-D6B82883CD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40AD8AF-476D-E882-C347-960967D0277F}"/>
              </a:ext>
            </a:extLst>
          </p:cNvPr>
          <p:cNvSpPr>
            <a:spLocks noGrp="1"/>
          </p:cNvSpPr>
          <p:nvPr>
            <p:ph type="dt" sz="half" idx="10"/>
          </p:nvPr>
        </p:nvSpPr>
        <p:spPr/>
        <p:txBody>
          <a:bodyPr/>
          <a:lstStyle/>
          <a:p>
            <a:fld id="{58247B7D-EA0D-8242-82D9-D77963DE1B07}" type="datetimeFigureOut">
              <a:rPr lang="en-RO" smtClean="0"/>
              <a:t>05/31/2023</a:t>
            </a:fld>
            <a:endParaRPr lang="en-RO"/>
          </a:p>
        </p:txBody>
      </p:sp>
      <p:sp>
        <p:nvSpPr>
          <p:cNvPr id="5" name="Footer Placeholder 4">
            <a:extLst>
              <a:ext uri="{FF2B5EF4-FFF2-40B4-BE49-F238E27FC236}">
                <a16:creationId xmlns:a16="http://schemas.microsoft.com/office/drawing/2014/main" id="{27485187-56D9-5F29-979F-298D19C69713}"/>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8F212EEB-E443-D255-5F48-55F36DC0B34A}"/>
              </a:ext>
            </a:extLst>
          </p:cNvPr>
          <p:cNvSpPr>
            <a:spLocks noGrp="1"/>
          </p:cNvSpPr>
          <p:nvPr>
            <p:ph type="sldNum" sz="quarter" idx="12"/>
          </p:nvPr>
        </p:nvSpPr>
        <p:spPr/>
        <p:txBody>
          <a:bodyPr/>
          <a:lstStyle/>
          <a:p>
            <a:fld id="{EFFCDFD1-95EF-4F4B-BA9B-7BC9CF1E3A30}" type="slidenum">
              <a:rPr lang="en-RO" smtClean="0"/>
              <a:t>‹#›</a:t>
            </a:fld>
            <a:endParaRPr lang="en-RO"/>
          </a:p>
        </p:txBody>
      </p:sp>
    </p:spTree>
    <p:extLst>
      <p:ext uri="{BB962C8B-B14F-4D97-AF65-F5344CB8AC3E}">
        <p14:creationId xmlns:p14="http://schemas.microsoft.com/office/powerpoint/2010/main" val="306437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77B76-2651-A1FC-89E2-91364337C84D}"/>
              </a:ext>
            </a:extLst>
          </p:cNvPr>
          <p:cNvSpPr>
            <a:spLocks noGrp="1"/>
          </p:cNvSpPr>
          <p:nvPr>
            <p:ph type="title"/>
          </p:nvPr>
        </p:nvSpPr>
        <p:spPr/>
        <p:txBody>
          <a:bodyPr/>
          <a:lstStyle/>
          <a:p>
            <a:r>
              <a:rPr lang="en-GB"/>
              <a:t>Click to edit Master title style</a:t>
            </a:r>
            <a:endParaRPr lang="en-RO"/>
          </a:p>
        </p:txBody>
      </p:sp>
      <p:sp>
        <p:nvSpPr>
          <p:cNvPr id="3" name="Content Placeholder 2">
            <a:extLst>
              <a:ext uri="{FF2B5EF4-FFF2-40B4-BE49-F238E27FC236}">
                <a16:creationId xmlns:a16="http://schemas.microsoft.com/office/drawing/2014/main" id="{D293FE4C-EF67-E65A-A3DD-0172D677FC5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Content Placeholder 3">
            <a:extLst>
              <a:ext uri="{FF2B5EF4-FFF2-40B4-BE49-F238E27FC236}">
                <a16:creationId xmlns:a16="http://schemas.microsoft.com/office/drawing/2014/main" id="{3F4D237B-3FD5-11D8-403B-732A58A74D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5" name="Date Placeholder 4">
            <a:extLst>
              <a:ext uri="{FF2B5EF4-FFF2-40B4-BE49-F238E27FC236}">
                <a16:creationId xmlns:a16="http://schemas.microsoft.com/office/drawing/2014/main" id="{AF3ABCDD-698D-7762-A895-BA31F7A9A649}"/>
              </a:ext>
            </a:extLst>
          </p:cNvPr>
          <p:cNvSpPr>
            <a:spLocks noGrp="1"/>
          </p:cNvSpPr>
          <p:nvPr>
            <p:ph type="dt" sz="half" idx="10"/>
          </p:nvPr>
        </p:nvSpPr>
        <p:spPr/>
        <p:txBody>
          <a:bodyPr/>
          <a:lstStyle/>
          <a:p>
            <a:fld id="{58247B7D-EA0D-8242-82D9-D77963DE1B07}" type="datetimeFigureOut">
              <a:rPr lang="en-RO" smtClean="0"/>
              <a:t>05/31/2023</a:t>
            </a:fld>
            <a:endParaRPr lang="en-RO"/>
          </a:p>
        </p:txBody>
      </p:sp>
      <p:sp>
        <p:nvSpPr>
          <p:cNvPr id="6" name="Footer Placeholder 5">
            <a:extLst>
              <a:ext uri="{FF2B5EF4-FFF2-40B4-BE49-F238E27FC236}">
                <a16:creationId xmlns:a16="http://schemas.microsoft.com/office/drawing/2014/main" id="{56C234AA-4503-DC0F-3F97-13F046CDC660}"/>
              </a:ext>
            </a:extLst>
          </p:cNvPr>
          <p:cNvSpPr>
            <a:spLocks noGrp="1"/>
          </p:cNvSpPr>
          <p:nvPr>
            <p:ph type="ftr" sz="quarter" idx="11"/>
          </p:nvPr>
        </p:nvSpPr>
        <p:spPr/>
        <p:txBody>
          <a:bodyPr/>
          <a:lstStyle/>
          <a:p>
            <a:endParaRPr lang="en-RO"/>
          </a:p>
        </p:txBody>
      </p:sp>
      <p:sp>
        <p:nvSpPr>
          <p:cNvPr id="7" name="Slide Number Placeholder 6">
            <a:extLst>
              <a:ext uri="{FF2B5EF4-FFF2-40B4-BE49-F238E27FC236}">
                <a16:creationId xmlns:a16="http://schemas.microsoft.com/office/drawing/2014/main" id="{3DFD1C47-560D-097E-DB2A-4BFCC1F406B1}"/>
              </a:ext>
            </a:extLst>
          </p:cNvPr>
          <p:cNvSpPr>
            <a:spLocks noGrp="1"/>
          </p:cNvSpPr>
          <p:nvPr>
            <p:ph type="sldNum" sz="quarter" idx="12"/>
          </p:nvPr>
        </p:nvSpPr>
        <p:spPr/>
        <p:txBody>
          <a:bodyPr/>
          <a:lstStyle/>
          <a:p>
            <a:fld id="{EFFCDFD1-95EF-4F4B-BA9B-7BC9CF1E3A30}" type="slidenum">
              <a:rPr lang="en-RO" smtClean="0"/>
              <a:t>‹#›</a:t>
            </a:fld>
            <a:endParaRPr lang="en-RO"/>
          </a:p>
        </p:txBody>
      </p:sp>
    </p:spTree>
    <p:extLst>
      <p:ext uri="{BB962C8B-B14F-4D97-AF65-F5344CB8AC3E}">
        <p14:creationId xmlns:p14="http://schemas.microsoft.com/office/powerpoint/2010/main" val="365528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5F7AF-5F83-37E8-C511-4BD96AEB7114}"/>
              </a:ext>
            </a:extLst>
          </p:cNvPr>
          <p:cNvSpPr>
            <a:spLocks noGrp="1"/>
          </p:cNvSpPr>
          <p:nvPr>
            <p:ph type="title"/>
          </p:nvPr>
        </p:nvSpPr>
        <p:spPr>
          <a:xfrm>
            <a:off x="839788" y="365125"/>
            <a:ext cx="10515600" cy="1325563"/>
          </a:xfrm>
        </p:spPr>
        <p:txBody>
          <a:bodyPr/>
          <a:lstStyle/>
          <a:p>
            <a:r>
              <a:rPr lang="en-GB"/>
              <a:t>Click to edit Master title style</a:t>
            </a:r>
            <a:endParaRPr lang="en-RO"/>
          </a:p>
        </p:txBody>
      </p:sp>
      <p:sp>
        <p:nvSpPr>
          <p:cNvPr id="3" name="Text Placeholder 2">
            <a:extLst>
              <a:ext uri="{FF2B5EF4-FFF2-40B4-BE49-F238E27FC236}">
                <a16:creationId xmlns:a16="http://schemas.microsoft.com/office/drawing/2014/main" id="{3E3A580F-C308-D492-2B18-0EE7FDC124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3381661-6C37-B703-E120-3A5B5C391F5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5" name="Text Placeholder 4">
            <a:extLst>
              <a:ext uri="{FF2B5EF4-FFF2-40B4-BE49-F238E27FC236}">
                <a16:creationId xmlns:a16="http://schemas.microsoft.com/office/drawing/2014/main" id="{7AC368D3-EF69-44E5-A57A-8008B8316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6FEC166-36E2-A7CC-3BB1-397AEBDB7F8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7" name="Date Placeholder 6">
            <a:extLst>
              <a:ext uri="{FF2B5EF4-FFF2-40B4-BE49-F238E27FC236}">
                <a16:creationId xmlns:a16="http://schemas.microsoft.com/office/drawing/2014/main" id="{B6D46D0D-64FF-37DC-9B71-3DEB327456B0}"/>
              </a:ext>
            </a:extLst>
          </p:cNvPr>
          <p:cNvSpPr>
            <a:spLocks noGrp="1"/>
          </p:cNvSpPr>
          <p:nvPr>
            <p:ph type="dt" sz="half" idx="10"/>
          </p:nvPr>
        </p:nvSpPr>
        <p:spPr/>
        <p:txBody>
          <a:bodyPr/>
          <a:lstStyle/>
          <a:p>
            <a:fld id="{58247B7D-EA0D-8242-82D9-D77963DE1B07}" type="datetimeFigureOut">
              <a:rPr lang="en-RO" smtClean="0"/>
              <a:t>05/31/2023</a:t>
            </a:fld>
            <a:endParaRPr lang="en-RO"/>
          </a:p>
        </p:txBody>
      </p:sp>
      <p:sp>
        <p:nvSpPr>
          <p:cNvPr id="8" name="Footer Placeholder 7">
            <a:extLst>
              <a:ext uri="{FF2B5EF4-FFF2-40B4-BE49-F238E27FC236}">
                <a16:creationId xmlns:a16="http://schemas.microsoft.com/office/drawing/2014/main" id="{120877A3-872F-C05C-49FF-E9F123DC4411}"/>
              </a:ext>
            </a:extLst>
          </p:cNvPr>
          <p:cNvSpPr>
            <a:spLocks noGrp="1"/>
          </p:cNvSpPr>
          <p:nvPr>
            <p:ph type="ftr" sz="quarter" idx="11"/>
          </p:nvPr>
        </p:nvSpPr>
        <p:spPr/>
        <p:txBody>
          <a:bodyPr/>
          <a:lstStyle/>
          <a:p>
            <a:endParaRPr lang="en-RO"/>
          </a:p>
        </p:txBody>
      </p:sp>
      <p:sp>
        <p:nvSpPr>
          <p:cNvPr id="9" name="Slide Number Placeholder 8">
            <a:extLst>
              <a:ext uri="{FF2B5EF4-FFF2-40B4-BE49-F238E27FC236}">
                <a16:creationId xmlns:a16="http://schemas.microsoft.com/office/drawing/2014/main" id="{7F3383EF-814C-BCC3-433F-75E7E2906E6B}"/>
              </a:ext>
            </a:extLst>
          </p:cNvPr>
          <p:cNvSpPr>
            <a:spLocks noGrp="1"/>
          </p:cNvSpPr>
          <p:nvPr>
            <p:ph type="sldNum" sz="quarter" idx="12"/>
          </p:nvPr>
        </p:nvSpPr>
        <p:spPr/>
        <p:txBody>
          <a:bodyPr/>
          <a:lstStyle/>
          <a:p>
            <a:fld id="{EFFCDFD1-95EF-4F4B-BA9B-7BC9CF1E3A30}" type="slidenum">
              <a:rPr lang="en-RO" smtClean="0"/>
              <a:t>‹#›</a:t>
            </a:fld>
            <a:endParaRPr lang="en-RO"/>
          </a:p>
        </p:txBody>
      </p:sp>
    </p:spTree>
    <p:extLst>
      <p:ext uri="{BB962C8B-B14F-4D97-AF65-F5344CB8AC3E}">
        <p14:creationId xmlns:p14="http://schemas.microsoft.com/office/powerpoint/2010/main" val="3772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F8069-070A-E4B7-AEF8-0D9DD4A0A07D}"/>
              </a:ext>
            </a:extLst>
          </p:cNvPr>
          <p:cNvSpPr>
            <a:spLocks noGrp="1"/>
          </p:cNvSpPr>
          <p:nvPr>
            <p:ph type="title"/>
          </p:nvPr>
        </p:nvSpPr>
        <p:spPr/>
        <p:txBody>
          <a:bodyPr/>
          <a:lstStyle/>
          <a:p>
            <a:r>
              <a:rPr lang="en-GB"/>
              <a:t>Click to edit Master title style</a:t>
            </a:r>
            <a:endParaRPr lang="en-RO"/>
          </a:p>
        </p:txBody>
      </p:sp>
      <p:sp>
        <p:nvSpPr>
          <p:cNvPr id="3" name="Date Placeholder 2">
            <a:extLst>
              <a:ext uri="{FF2B5EF4-FFF2-40B4-BE49-F238E27FC236}">
                <a16:creationId xmlns:a16="http://schemas.microsoft.com/office/drawing/2014/main" id="{419B23A6-B1B1-E6FD-E1B0-FAFBBA918C77}"/>
              </a:ext>
            </a:extLst>
          </p:cNvPr>
          <p:cNvSpPr>
            <a:spLocks noGrp="1"/>
          </p:cNvSpPr>
          <p:nvPr>
            <p:ph type="dt" sz="half" idx="10"/>
          </p:nvPr>
        </p:nvSpPr>
        <p:spPr/>
        <p:txBody>
          <a:bodyPr/>
          <a:lstStyle/>
          <a:p>
            <a:fld id="{58247B7D-EA0D-8242-82D9-D77963DE1B07}" type="datetimeFigureOut">
              <a:rPr lang="en-RO" smtClean="0"/>
              <a:t>05/31/2023</a:t>
            </a:fld>
            <a:endParaRPr lang="en-RO"/>
          </a:p>
        </p:txBody>
      </p:sp>
      <p:sp>
        <p:nvSpPr>
          <p:cNvPr id="4" name="Footer Placeholder 3">
            <a:extLst>
              <a:ext uri="{FF2B5EF4-FFF2-40B4-BE49-F238E27FC236}">
                <a16:creationId xmlns:a16="http://schemas.microsoft.com/office/drawing/2014/main" id="{F0C7C695-714E-99CA-2C8F-13E9CB13341E}"/>
              </a:ext>
            </a:extLst>
          </p:cNvPr>
          <p:cNvSpPr>
            <a:spLocks noGrp="1"/>
          </p:cNvSpPr>
          <p:nvPr>
            <p:ph type="ftr" sz="quarter" idx="11"/>
          </p:nvPr>
        </p:nvSpPr>
        <p:spPr/>
        <p:txBody>
          <a:bodyPr/>
          <a:lstStyle/>
          <a:p>
            <a:endParaRPr lang="en-RO"/>
          </a:p>
        </p:txBody>
      </p:sp>
      <p:sp>
        <p:nvSpPr>
          <p:cNvPr id="5" name="Slide Number Placeholder 4">
            <a:extLst>
              <a:ext uri="{FF2B5EF4-FFF2-40B4-BE49-F238E27FC236}">
                <a16:creationId xmlns:a16="http://schemas.microsoft.com/office/drawing/2014/main" id="{0073CA5A-F2E8-AF3D-27D8-DA6CBA543035}"/>
              </a:ext>
            </a:extLst>
          </p:cNvPr>
          <p:cNvSpPr>
            <a:spLocks noGrp="1"/>
          </p:cNvSpPr>
          <p:nvPr>
            <p:ph type="sldNum" sz="quarter" idx="12"/>
          </p:nvPr>
        </p:nvSpPr>
        <p:spPr/>
        <p:txBody>
          <a:bodyPr/>
          <a:lstStyle/>
          <a:p>
            <a:fld id="{EFFCDFD1-95EF-4F4B-BA9B-7BC9CF1E3A30}" type="slidenum">
              <a:rPr lang="en-RO" smtClean="0"/>
              <a:t>‹#›</a:t>
            </a:fld>
            <a:endParaRPr lang="en-RO"/>
          </a:p>
        </p:txBody>
      </p:sp>
    </p:spTree>
    <p:extLst>
      <p:ext uri="{BB962C8B-B14F-4D97-AF65-F5344CB8AC3E}">
        <p14:creationId xmlns:p14="http://schemas.microsoft.com/office/powerpoint/2010/main" val="321427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CBE379-97F7-7504-97D4-90AB95EB8917}"/>
              </a:ext>
            </a:extLst>
          </p:cNvPr>
          <p:cNvSpPr>
            <a:spLocks noGrp="1"/>
          </p:cNvSpPr>
          <p:nvPr>
            <p:ph type="dt" sz="half" idx="10"/>
          </p:nvPr>
        </p:nvSpPr>
        <p:spPr/>
        <p:txBody>
          <a:bodyPr/>
          <a:lstStyle/>
          <a:p>
            <a:fld id="{58247B7D-EA0D-8242-82D9-D77963DE1B07}" type="datetimeFigureOut">
              <a:rPr lang="en-RO" smtClean="0"/>
              <a:t>05/31/2023</a:t>
            </a:fld>
            <a:endParaRPr lang="en-RO"/>
          </a:p>
        </p:txBody>
      </p:sp>
      <p:sp>
        <p:nvSpPr>
          <p:cNvPr id="3" name="Footer Placeholder 2">
            <a:extLst>
              <a:ext uri="{FF2B5EF4-FFF2-40B4-BE49-F238E27FC236}">
                <a16:creationId xmlns:a16="http://schemas.microsoft.com/office/drawing/2014/main" id="{BDB0B0E1-E99E-3B2D-0CEE-2BEADE59725B}"/>
              </a:ext>
            </a:extLst>
          </p:cNvPr>
          <p:cNvSpPr>
            <a:spLocks noGrp="1"/>
          </p:cNvSpPr>
          <p:nvPr>
            <p:ph type="ftr" sz="quarter" idx="11"/>
          </p:nvPr>
        </p:nvSpPr>
        <p:spPr/>
        <p:txBody>
          <a:bodyPr/>
          <a:lstStyle/>
          <a:p>
            <a:endParaRPr lang="en-RO"/>
          </a:p>
        </p:txBody>
      </p:sp>
      <p:sp>
        <p:nvSpPr>
          <p:cNvPr id="4" name="Slide Number Placeholder 3">
            <a:extLst>
              <a:ext uri="{FF2B5EF4-FFF2-40B4-BE49-F238E27FC236}">
                <a16:creationId xmlns:a16="http://schemas.microsoft.com/office/drawing/2014/main" id="{968CD8B4-A24B-56E4-487A-FE307EB758A1}"/>
              </a:ext>
            </a:extLst>
          </p:cNvPr>
          <p:cNvSpPr>
            <a:spLocks noGrp="1"/>
          </p:cNvSpPr>
          <p:nvPr>
            <p:ph type="sldNum" sz="quarter" idx="12"/>
          </p:nvPr>
        </p:nvSpPr>
        <p:spPr/>
        <p:txBody>
          <a:bodyPr/>
          <a:lstStyle/>
          <a:p>
            <a:fld id="{EFFCDFD1-95EF-4F4B-BA9B-7BC9CF1E3A30}" type="slidenum">
              <a:rPr lang="en-RO" smtClean="0"/>
              <a:t>‹#›</a:t>
            </a:fld>
            <a:endParaRPr lang="en-RO"/>
          </a:p>
        </p:txBody>
      </p:sp>
    </p:spTree>
    <p:extLst>
      <p:ext uri="{BB962C8B-B14F-4D97-AF65-F5344CB8AC3E}">
        <p14:creationId xmlns:p14="http://schemas.microsoft.com/office/powerpoint/2010/main" val="206648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242EB-0AC0-826E-D7ED-FB6EF3F01E8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428602B8-C47A-9544-C30C-1134CEAFE0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Text Placeholder 3">
            <a:extLst>
              <a:ext uri="{FF2B5EF4-FFF2-40B4-BE49-F238E27FC236}">
                <a16:creationId xmlns:a16="http://schemas.microsoft.com/office/drawing/2014/main" id="{14668447-C6E4-DA0C-8450-CCAC9F3BEC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94C72F4-E61E-27FB-0A58-B4E660E41C2D}"/>
              </a:ext>
            </a:extLst>
          </p:cNvPr>
          <p:cNvSpPr>
            <a:spLocks noGrp="1"/>
          </p:cNvSpPr>
          <p:nvPr>
            <p:ph type="dt" sz="half" idx="10"/>
          </p:nvPr>
        </p:nvSpPr>
        <p:spPr/>
        <p:txBody>
          <a:bodyPr/>
          <a:lstStyle/>
          <a:p>
            <a:fld id="{58247B7D-EA0D-8242-82D9-D77963DE1B07}" type="datetimeFigureOut">
              <a:rPr lang="en-RO" smtClean="0"/>
              <a:t>05/31/2023</a:t>
            </a:fld>
            <a:endParaRPr lang="en-RO"/>
          </a:p>
        </p:txBody>
      </p:sp>
      <p:sp>
        <p:nvSpPr>
          <p:cNvPr id="6" name="Footer Placeholder 5">
            <a:extLst>
              <a:ext uri="{FF2B5EF4-FFF2-40B4-BE49-F238E27FC236}">
                <a16:creationId xmlns:a16="http://schemas.microsoft.com/office/drawing/2014/main" id="{27B2BCBE-0A5B-1428-7E77-136829ECD5B8}"/>
              </a:ext>
            </a:extLst>
          </p:cNvPr>
          <p:cNvSpPr>
            <a:spLocks noGrp="1"/>
          </p:cNvSpPr>
          <p:nvPr>
            <p:ph type="ftr" sz="quarter" idx="11"/>
          </p:nvPr>
        </p:nvSpPr>
        <p:spPr/>
        <p:txBody>
          <a:bodyPr/>
          <a:lstStyle/>
          <a:p>
            <a:endParaRPr lang="en-RO"/>
          </a:p>
        </p:txBody>
      </p:sp>
      <p:sp>
        <p:nvSpPr>
          <p:cNvPr id="7" name="Slide Number Placeholder 6">
            <a:extLst>
              <a:ext uri="{FF2B5EF4-FFF2-40B4-BE49-F238E27FC236}">
                <a16:creationId xmlns:a16="http://schemas.microsoft.com/office/drawing/2014/main" id="{F08A855C-C3C7-2482-3A3D-22A4E2186A25}"/>
              </a:ext>
            </a:extLst>
          </p:cNvPr>
          <p:cNvSpPr>
            <a:spLocks noGrp="1"/>
          </p:cNvSpPr>
          <p:nvPr>
            <p:ph type="sldNum" sz="quarter" idx="12"/>
          </p:nvPr>
        </p:nvSpPr>
        <p:spPr/>
        <p:txBody>
          <a:bodyPr/>
          <a:lstStyle/>
          <a:p>
            <a:fld id="{EFFCDFD1-95EF-4F4B-BA9B-7BC9CF1E3A30}" type="slidenum">
              <a:rPr lang="en-RO" smtClean="0"/>
              <a:t>‹#›</a:t>
            </a:fld>
            <a:endParaRPr lang="en-RO"/>
          </a:p>
        </p:txBody>
      </p:sp>
    </p:spTree>
    <p:extLst>
      <p:ext uri="{BB962C8B-B14F-4D97-AF65-F5344CB8AC3E}">
        <p14:creationId xmlns:p14="http://schemas.microsoft.com/office/powerpoint/2010/main" val="67353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8D08-4859-8FFF-1B66-558A6ADC75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O"/>
          </a:p>
        </p:txBody>
      </p:sp>
      <p:sp>
        <p:nvSpPr>
          <p:cNvPr id="3" name="Picture Placeholder 2">
            <a:extLst>
              <a:ext uri="{FF2B5EF4-FFF2-40B4-BE49-F238E27FC236}">
                <a16:creationId xmlns:a16="http://schemas.microsoft.com/office/drawing/2014/main" id="{699124A4-ED12-0375-8263-0B3201C9CC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RO"/>
          </a:p>
        </p:txBody>
      </p:sp>
      <p:sp>
        <p:nvSpPr>
          <p:cNvPr id="4" name="Text Placeholder 3">
            <a:extLst>
              <a:ext uri="{FF2B5EF4-FFF2-40B4-BE49-F238E27FC236}">
                <a16:creationId xmlns:a16="http://schemas.microsoft.com/office/drawing/2014/main" id="{156C8832-9BCB-82F8-2566-D6D01D0B5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574588-9833-88CD-63F5-1BFD01622286}"/>
              </a:ext>
            </a:extLst>
          </p:cNvPr>
          <p:cNvSpPr>
            <a:spLocks noGrp="1"/>
          </p:cNvSpPr>
          <p:nvPr>
            <p:ph type="dt" sz="half" idx="10"/>
          </p:nvPr>
        </p:nvSpPr>
        <p:spPr/>
        <p:txBody>
          <a:bodyPr/>
          <a:lstStyle/>
          <a:p>
            <a:fld id="{58247B7D-EA0D-8242-82D9-D77963DE1B07}" type="datetimeFigureOut">
              <a:rPr lang="en-RO" smtClean="0"/>
              <a:t>05/31/2023</a:t>
            </a:fld>
            <a:endParaRPr lang="en-RO"/>
          </a:p>
        </p:txBody>
      </p:sp>
      <p:sp>
        <p:nvSpPr>
          <p:cNvPr id="6" name="Footer Placeholder 5">
            <a:extLst>
              <a:ext uri="{FF2B5EF4-FFF2-40B4-BE49-F238E27FC236}">
                <a16:creationId xmlns:a16="http://schemas.microsoft.com/office/drawing/2014/main" id="{C5142B61-C473-36B6-01AE-318D9F4101E3}"/>
              </a:ext>
            </a:extLst>
          </p:cNvPr>
          <p:cNvSpPr>
            <a:spLocks noGrp="1"/>
          </p:cNvSpPr>
          <p:nvPr>
            <p:ph type="ftr" sz="quarter" idx="11"/>
          </p:nvPr>
        </p:nvSpPr>
        <p:spPr/>
        <p:txBody>
          <a:bodyPr/>
          <a:lstStyle/>
          <a:p>
            <a:endParaRPr lang="en-RO"/>
          </a:p>
        </p:txBody>
      </p:sp>
      <p:sp>
        <p:nvSpPr>
          <p:cNvPr id="7" name="Slide Number Placeholder 6">
            <a:extLst>
              <a:ext uri="{FF2B5EF4-FFF2-40B4-BE49-F238E27FC236}">
                <a16:creationId xmlns:a16="http://schemas.microsoft.com/office/drawing/2014/main" id="{BDB429A0-F97D-6D5F-72AF-0DFE4052D4F2}"/>
              </a:ext>
            </a:extLst>
          </p:cNvPr>
          <p:cNvSpPr>
            <a:spLocks noGrp="1"/>
          </p:cNvSpPr>
          <p:nvPr>
            <p:ph type="sldNum" sz="quarter" idx="12"/>
          </p:nvPr>
        </p:nvSpPr>
        <p:spPr/>
        <p:txBody>
          <a:bodyPr/>
          <a:lstStyle/>
          <a:p>
            <a:fld id="{EFFCDFD1-95EF-4F4B-BA9B-7BC9CF1E3A30}" type="slidenum">
              <a:rPr lang="en-RO" smtClean="0"/>
              <a:t>‹#›</a:t>
            </a:fld>
            <a:endParaRPr lang="en-RO"/>
          </a:p>
        </p:txBody>
      </p:sp>
    </p:spTree>
    <p:extLst>
      <p:ext uri="{BB962C8B-B14F-4D97-AF65-F5344CB8AC3E}">
        <p14:creationId xmlns:p14="http://schemas.microsoft.com/office/powerpoint/2010/main" val="3525576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DD5458-9016-BD39-A2A7-57A29FC550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RO"/>
          </a:p>
        </p:txBody>
      </p:sp>
      <p:sp>
        <p:nvSpPr>
          <p:cNvPr id="3" name="Text Placeholder 2">
            <a:extLst>
              <a:ext uri="{FF2B5EF4-FFF2-40B4-BE49-F238E27FC236}">
                <a16:creationId xmlns:a16="http://schemas.microsoft.com/office/drawing/2014/main" id="{2CF6F39E-59D3-4FB9-F4E0-77FD762FBE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920CA7AA-192D-2DA8-D3AA-F2F615F70D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47B7D-EA0D-8242-82D9-D77963DE1B07}" type="datetimeFigureOut">
              <a:rPr lang="en-RO" smtClean="0"/>
              <a:t>05/31/2023</a:t>
            </a:fld>
            <a:endParaRPr lang="en-RO"/>
          </a:p>
        </p:txBody>
      </p:sp>
      <p:sp>
        <p:nvSpPr>
          <p:cNvPr id="5" name="Footer Placeholder 4">
            <a:extLst>
              <a:ext uri="{FF2B5EF4-FFF2-40B4-BE49-F238E27FC236}">
                <a16:creationId xmlns:a16="http://schemas.microsoft.com/office/drawing/2014/main" id="{4191DE83-4D73-C333-570D-7F26E3D60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RO"/>
          </a:p>
        </p:txBody>
      </p:sp>
      <p:sp>
        <p:nvSpPr>
          <p:cNvPr id="6" name="Slide Number Placeholder 5">
            <a:extLst>
              <a:ext uri="{FF2B5EF4-FFF2-40B4-BE49-F238E27FC236}">
                <a16:creationId xmlns:a16="http://schemas.microsoft.com/office/drawing/2014/main" id="{F288A774-7E9C-94A7-89A9-495FF27E53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CDFD1-95EF-4F4B-BA9B-7BC9CF1E3A30}" type="slidenum">
              <a:rPr lang="en-RO" smtClean="0"/>
              <a:t>‹#›</a:t>
            </a:fld>
            <a:endParaRPr lang="en-RO"/>
          </a:p>
        </p:txBody>
      </p:sp>
    </p:spTree>
    <p:extLst>
      <p:ext uri="{BB962C8B-B14F-4D97-AF65-F5344CB8AC3E}">
        <p14:creationId xmlns:p14="http://schemas.microsoft.com/office/powerpoint/2010/main" val="2614691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notesSlide" Target="../notesSlides/notesSlide1.xml" /><Relationship Id="rId1" Type="http://schemas.openxmlformats.org/officeDocument/2006/relationships/slideLayout" Target="../slideLayouts/slideLayout12.xml" /><Relationship Id="rId5" Type="http://schemas.openxmlformats.org/officeDocument/2006/relationships/image" Target="../media/image12.emf" /><Relationship Id="rId4" Type="http://schemas.openxmlformats.org/officeDocument/2006/relationships/image" Target="../media/image11.png"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17.xml" /></Relationships>
</file>

<file path=ppt/slides/_rels/slide2.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image" Target="../media/image16.png" /><Relationship Id="rId5" Type="http://schemas.openxmlformats.org/officeDocument/2006/relationships/image" Target="../media/image15.png" /><Relationship Id="rId4" Type="http://schemas.openxmlformats.org/officeDocument/2006/relationships/image" Target="../media/image14.png" /></Relationships>
</file>

<file path=ppt/slides/_rels/slide3.xml.rels><?xml version="1.0" encoding="UTF-8" standalone="yes"?>
<Relationships xmlns="http://schemas.openxmlformats.org/package/2006/relationships"><Relationship Id="rId8" Type="http://schemas.openxmlformats.org/officeDocument/2006/relationships/image" Target="../media/image22.png" /><Relationship Id="rId13" Type="http://schemas.openxmlformats.org/officeDocument/2006/relationships/image" Target="../media/image27.png" /><Relationship Id="rId18" Type="http://schemas.openxmlformats.org/officeDocument/2006/relationships/image" Target="../media/image32.png" /><Relationship Id="rId26" Type="http://schemas.openxmlformats.org/officeDocument/2006/relationships/image" Target="../media/image40.png" /><Relationship Id="rId3" Type="http://schemas.openxmlformats.org/officeDocument/2006/relationships/image" Target="../media/image17.png" /><Relationship Id="rId21" Type="http://schemas.openxmlformats.org/officeDocument/2006/relationships/image" Target="../media/image35.png" /><Relationship Id="rId34" Type="http://schemas.openxmlformats.org/officeDocument/2006/relationships/image" Target="../media/image48.png" /><Relationship Id="rId7" Type="http://schemas.openxmlformats.org/officeDocument/2006/relationships/image" Target="../media/image21.png" /><Relationship Id="rId12" Type="http://schemas.openxmlformats.org/officeDocument/2006/relationships/image" Target="../media/image26.png" /><Relationship Id="rId17" Type="http://schemas.openxmlformats.org/officeDocument/2006/relationships/image" Target="../media/image31.png" /><Relationship Id="rId25" Type="http://schemas.openxmlformats.org/officeDocument/2006/relationships/image" Target="../media/image39.png" /><Relationship Id="rId33" Type="http://schemas.openxmlformats.org/officeDocument/2006/relationships/image" Target="../media/image47.png" /><Relationship Id="rId2" Type="http://schemas.openxmlformats.org/officeDocument/2006/relationships/notesSlide" Target="../notesSlides/notesSlide3.xml" /><Relationship Id="rId16" Type="http://schemas.openxmlformats.org/officeDocument/2006/relationships/image" Target="../media/image30.png" /><Relationship Id="rId20" Type="http://schemas.openxmlformats.org/officeDocument/2006/relationships/image" Target="../media/image34.png" /><Relationship Id="rId29" Type="http://schemas.openxmlformats.org/officeDocument/2006/relationships/image" Target="../media/image43.png" /><Relationship Id="rId1" Type="http://schemas.openxmlformats.org/officeDocument/2006/relationships/slideLayout" Target="../slideLayouts/slideLayout13.xml" /><Relationship Id="rId6" Type="http://schemas.openxmlformats.org/officeDocument/2006/relationships/image" Target="../media/image20.png" /><Relationship Id="rId11" Type="http://schemas.openxmlformats.org/officeDocument/2006/relationships/image" Target="../media/image25.png" /><Relationship Id="rId24" Type="http://schemas.openxmlformats.org/officeDocument/2006/relationships/image" Target="../media/image38.png" /><Relationship Id="rId32" Type="http://schemas.openxmlformats.org/officeDocument/2006/relationships/image" Target="../media/image46.png" /><Relationship Id="rId37" Type="http://schemas.openxmlformats.org/officeDocument/2006/relationships/image" Target="../media/image51.png" /><Relationship Id="rId5" Type="http://schemas.openxmlformats.org/officeDocument/2006/relationships/image" Target="../media/image19.png" /><Relationship Id="rId15" Type="http://schemas.openxmlformats.org/officeDocument/2006/relationships/image" Target="../media/image29.png" /><Relationship Id="rId23" Type="http://schemas.openxmlformats.org/officeDocument/2006/relationships/image" Target="../media/image37.png" /><Relationship Id="rId28" Type="http://schemas.openxmlformats.org/officeDocument/2006/relationships/image" Target="../media/image42.png" /><Relationship Id="rId36" Type="http://schemas.openxmlformats.org/officeDocument/2006/relationships/image" Target="../media/image50.png" /><Relationship Id="rId10" Type="http://schemas.openxmlformats.org/officeDocument/2006/relationships/image" Target="../media/image24.png" /><Relationship Id="rId19" Type="http://schemas.openxmlformats.org/officeDocument/2006/relationships/image" Target="../media/image33.png" /><Relationship Id="rId31" Type="http://schemas.openxmlformats.org/officeDocument/2006/relationships/image" Target="../media/image45.png" /><Relationship Id="rId4" Type="http://schemas.openxmlformats.org/officeDocument/2006/relationships/image" Target="../media/image18.png" /><Relationship Id="rId9" Type="http://schemas.openxmlformats.org/officeDocument/2006/relationships/image" Target="../media/image23.png" /><Relationship Id="rId14" Type="http://schemas.openxmlformats.org/officeDocument/2006/relationships/image" Target="../media/image28.png" /><Relationship Id="rId22" Type="http://schemas.openxmlformats.org/officeDocument/2006/relationships/image" Target="../media/image36.png" /><Relationship Id="rId27" Type="http://schemas.openxmlformats.org/officeDocument/2006/relationships/image" Target="../media/image41.png" /><Relationship Id="rId30" Type="http://schemas.openxmlformats.org/officeDocument/2006/relationships/image" Target="../media/image44.png" /><Relationship Id="rId35" Type="http://schemas.openxmlformats.org/officeDocument/2006/relationships/image" Target="../media/image49.png" /></Relationships>
</file>

<file path=ppt/slides/_rels/slide4.xml.rels><?xml version="1.0" encoding="UTF-8" standalone="yes"?>
<Relationships xmlns="http://schemas.openxmlformats.org/package/2006/relationships"><Relationship Id="rId3" Type="http://schemas.openxmlformats.org/officeDocument/2006/relationships/image" Target="../media/image52.emf"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53.pn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54.png" /><Relationship Id="rId7" Type="http://schemas.openxmlformats.org/officeDocument/2006/relationships/image" Target="../media/image58.svg" /><Relationship Id="rId2" Type="http://schemas.openxmlformats.org/officeDocument/2006/relationships/notesSlide" Target="../notesSlides/notesSlide6.xml" /><Relationship Id="rId1" Type="http://schemas.openxmlformats.org/officeDocument/2006/relationships/slideLayout" Target="../slideLayouts/slideLayout16.xml" /><Relationship Id="rId6" Type="http://schemas.openxmlformats.org/officeDocument/2006/relationships/image" Target="../media/image57.png" /><Relationship Id="rId5" Type="http://schemas.openxmlformats.org/officeDocument/2006/relationships/image" Target="../media/image56.png" /><Relationship Id="rId4" Type="http://schemas.openxmlformats.org/officeDocument/2006/relationships/image" Target="../media/image55.svg" /></Relationships>
</file>

<file path=ppt/slides/_rels/slide7.xml.rels><?xml version="1.0" encoding="UTF-8" standalone="yes"?>
<Relationships xmlns="http://schemas.openxmlformats.org/package/2006/relationships"><Relationship Id="rId3" Type="http://schemas.openxmlformats.org/officeDocument/2006/relationships/image" Target="../media/image59.jpeg" /><Relationship Id="rId2" Type="http://schemas.openxmlformats.org/officeDocument/2006/relationships/notesSlide" Target="../notesSlides/notesSlide7.xml" /><Relationship Id="rId1" Type="http://schemas.openxmlformats.org/officeDocument/2006/relationships/slideLayout" Target="../slideLayouts/slideLayout14.xml" /><Relationship Id="rId4" Type="http://schemas.openxmlformats.org/officeDocument/2006/relationships/image" Target="../media/image60.png" /></Relationships>
</file>

<file path=ppt/slides/_rels/slide8.xml.rels><?xml version="1.0" encoding="UTF-8" standalone="yes"?>
<Relationships xmlns="http://schemas.openxmlformats.org/package/2006/relationships"><Relationship Id="rId3" Type="http://schemas.openxmlformats.org/officeDocument/2006/relationships/image" Target="../media/image61.png" /><Relationship Id="rId2" Type="http://schemas.openxmlformats.org/officeDocument/2006/relationships/notesSlide" Target="../notesSlides/notesSlide8.xml" /><Relationship Id="rId1" Type="http://schemas.openxmlformats.org/officeDocument/2006/relationships/slideLayout" Target="../slideLayouts/slideLayout6.xml" /><Relationship Id="rId4" Type="http://schemas.openxmlformats.org/officeDocument/2006/relationships/image" Target="../media/image62.png"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4AA246-72AE-8541-9FED-9E4E4F1C0409}"/>
              </a:ext>
            </a:extLst>
          </p:cNvPr>
          <p:cNvPicPr>
            <a:picLocks noChangeAspect="1"/>
          </p:cNvPicPr>
          <p:nvPr/>
        </p:nvPicPr>
        <p:blipFill>
          <a:blip r:embed="rId3"/>
          <a:stretch>
            <a:fillRect/>
          </a:stretch>
        </p:blipFill>
        <p:spPr>
          <a:xfrm>
            <a:off x="-20734" y="-7389"/>
            <a:ext cx="12213617" cy="6888480"/>
          </a:xfrm>
          <a:prstGeom prst="rect">
            <a:avLst/>
          </a:prstGeom>
        </p:spPr>
      </p:pic>
      <p:pic>
        <p:nvPicPr>
          <p:cNvPr id="5" name="Picture 4">
            <a:extLst>
              <a:ext uri="{FF2B5EF4-FFF2-40B4-BE49-F238E27FC236}">
                <a16:creationId xmlns:a16="http://schemas.microsoft.com/office/drawing/2014/main" id="{5527B4D9-F017-8149-A19D-762B3D890CF9}"/>
              </a:ext>
            </a:extLst>
          </p:cNvPr>
          <p:cNvPicPr>
            <a:picLocks noChangeAspect="1"/>
          </p:cNvPicPr>
          <p:nvPr/>
        </p:nvPicPr>
        <p:blipFill rotWithShape="1">
          <a:blip r:embed="rId4"/>
          <a:srcRect l="2266"/>
          <a:stretch/>
        </p:blipFill>
        <p:spPr>
          <a:xfrm>
            <a:off x="-21729" y="2575408"/>
            <a:ext cx="12213617" cy="4296072"/>
          </a:xfrm>
          <a:prstGeom prst="rect">
            <a:avLst/>
          </a:prstGeom>
        </p:spPr>
      </p:pic>
      <p:pic>
        <p:nvPicPr>
          <p:cNvPr id="6" name="Picture 5">
            <a:extLst>
              <a:ext uri="{FF2B5EF4-FFF2-40B4-BE49-F238E27FC236}">
                <a16:creationId xmlns:a16="http://schemas.microsoft.com/office/drawing/2014/main" id="{5E570105-264F-954F-A8C5-95F7C3DBC046}"/>
              </a:ext>
            </a:extLst>
          </p:cNvPr>
          <p:cNvPicPr>
            <a:picLocks noChangeAspect="1"/>
          </p:cNvPicPr>
          <p:nvPr/>
        </p:nvPicPr>
        <p:blipFill>
          <a:blip r:embed="rId5"/>
          <a:stretch>
            <a:fillRect/>
          </a:stretch>
        </p:blipFill>
        <p:spPr>
          <a:xfrm>
            <a:off x="3576881" y="2534165"/>
            <a:ext cx="5040688" cy="1924800"/>
          </a:xfrm>
          <a:prstGeom prst="rect">
            <a:avLst/>
          </a:prstGeom>
        </p:spPr>
      </p:pic>
      <p:sp>
        <p:nvSpPr>
          <p:cNvPr id="9" name="Rectangle 8">
            <a:extLst>
              <a:ext uri="{FF2B5EF4-FFF2-40B4-BE49-F238E27FC236}">
                <a16:creationId xmlns:a16="http://schemas.microsoft.com/office/drawing/2014/main" id="{DDBD415A-30B7-D146-876B-7BC27B21B3CC}"/>
              </a:ext>
            </a:extLst>
          </p:cNvPr>
          <p:cNvSpPr/>
          <p:nvPr/>
        </p:nvSpPr>
        <p:spPr>
          <a:xfrm>
            <a:off x="-97366" y="6576706"/>
            <a:ext cx="2422913" cy="294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lnSpc>
                <a:spcPct val="90000"/>
              </a:lnSpc>
              <a:spcBef>
                <a:spcPts val="800"/>
              </a:spcBef>
              <a:defRPr/>
            </a:pPr>
            <a:endParaRPr lang="en-US" sz="2400" dirty="0" err="1">
              <a:solidFill>
                <a:srgbClr val="FFFFFF"/>
              </a:solidFill>
              <a:latin typeface="Arial"/>
            </a:endParaRPr>
          </a:p>
        </p:txBody>
      </p:sp>
      <p:sp>
        <p:nvSpPr>
          <p:cNvPr id="3" name="TextBox 2">
            <a:extLst>
              <a:ext uri="{FF2B5EF4-FFF2-40B4-BE49-F238E27FC236}">
                <a16:creationId xmlns:a16="http://schemas.microsoft.com/office/drawing/2014/main" id="{C05B5833-6763-EE4A-945D-17DDD84FAAE1}"/>
              </a:ext>
            </a:extLst>
          </p:cNvPr>
          <p:cNvSpPr txBox="1"/>
          <p:nvPr/>
        </p:nvSpPr>
        <p:spPr>
          <a:xfrm>
            <a:off x="111968" y="5646510"/>
            <a:ext cx="9405257" cy="1077411"/>
          </a:xfrm>
          <a:prstGeom prst="rect">
            <a:avLst/>
          </a:prstGeom>
          <a:noFill/>
        </p:spPr>
        <p:txBody>
          <a:bodyPr wrap="square" rtlCol="0">
            <a:spAutoFit/>
          </a:bodyPr>
          <a:lstStyle/>
          <a:p>
            <a:r>
              <a:rPr lang="en-US" sz="2000" b="1" dirty="0"/>
              <a:t>Oxana </a:t>
            </a:r>
            <a:r>
              <a:rPr lang="en-US" sz="2000" b="1" dirty="0" err="1"/>
              <a:t>Radchenko</a:t>
            </a:r>
            <a:r>
              <a:rPr lang="en-US" sz="2000" b="1" dirty="0"/>
              <a:t> </a:t>
            </a:r>
            <a:endParaRPr lang="en-US" sz="1467" b="1" dirty="0"/>
          </a:p>
          <a:p>
            <a:r>
              <a:rPr lang="en-US" sz="1467" dirty="0"/>
              <a:t>Regional Sales Director – Central Eastern Europe</a:t>
            </a:r>
          </a:p>
          <a:p>
            <a:endParaRPr lang="en-US" sz="1467" dirty="0"/>
          </a:p>
          <a:p>
            <a:r>
              <a:rPr lang="en-GB" sz="1467" b="1" dirty="0">
                <a:latin typeface="Arial" panose="020B0604020202020204" pitchFamily="34" charset="0"/>
              </a:rPr>
              <a:t>Quest</a:t>
            </a:r>
            <a:r>
              <a:rPr lang="en-GB" sz="1467" b="1" dirty="0">
                <a:solidFill>
                  <a:srgbClr val="FB4F14"/>
                </a:solidFill>
                <a:latin typeface="Arial" panose="020B0604020202020204" pitchFamily="34" charset="0"/>
              </a:rPr>
              <a:t> </a:t>
            </a:r>
            <a:r>
              <a:rPr lang="en-GB" sz="1467" dirty="0">
                <a:solidFill>
                  <a:srgbClr val="212121"/>
                </a:solidFill>
                <a:latin typeface="Arial" panose="020B0604020202020204" pitchFamily="34" charset="0"/>
              </a:rPr>
              <a:t>&amp; </a:t>
            </a:r>
            <a:r>
              <a:rPr lang="en-GB" sz="1467" b="1" dirty="0">
                <a:solidFill>
                  <a:srgbClr val="8FAADC"/>
                </a:solidFill>
                <a:latin typeface="Arial" panose="020B0604020202020204" pitchFamily="34" charset="0"/>
              </a:rPr>
              <a:t>One Identity</a:t>
            </a:r>
            <a:endParaRPr lang="en-US" sz="1467" dirty="0"/>
          </a:p>
        </p:txBody>
      </p:sp>
    </p:spTree>
    <p:extLst>
      <p:ext uri="{BB962C8B-B14F-4D97-AF65-F5344CB8AC3E}">
        <p14:creationId xmlns:p14="http://schemas.microsoft.com/office/powerpoint/2010/main" val="227000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D78E90-A30B-E3E0-5778-6A21027488BD}"/>
              </a:ext>
            </a:extLst>
          </p:cNvPr>
          <p:cNvSpPr/>
          <p:nvPr/>
        </p:nvSpPr>
        <p:spPr>
          <a:xfrm>
            <a:off x="4544982" y="1209787"/>
            <a:ext cx="3363293" cy="923330"/>
          </a:xfrm>
          <a:prstGeom prst="rect">
            <a:avLst/>
          </a:prstGeom>
          <a:noFill/>
        </p:spPr>
        <p:txBody>
          <a:bodyPr wrap="none" lIns="91440" tIns="45720" rIns="91440" bIns="45720">
            <a:spAutoFit/>
          </a:bodyPr>
          <a:lstStyle/>
          <a:p>
            <a:pPr algn="ctr"/>
            <a:r>
              <a:rPr lang="en-GB" sz="5400" dirty="0">
                <a:ln w="0"/>
                <a:solidFill>
                  <a:srgbClr val="2EA8DB"/>
                </a:solidFill>
                <a:effectLst>
                  <a:outerShdw blurRad="38100" dist="25400" dir="5400000" algn="ctr" rotWithShape="0">
                    <a:srgbClr val="6E747A">
                      <a:alpha val="43000"/>
                    </a:srgbClr>
                  </a:outerShdw>
                </a:effectLst>
              </a:rPr>
              <a:t>Thank you!</a:t>
            </a:r>
          </a:p>
        </p:txBody>
      </p:sp>
    </p:spTree>
    <p:extLst>
      <p:ext uri="{BB962C8B-B14F-4D97-AF65-F5344CB8AC3E}">
        <p14:creationId xmlns:p14="http://schemas.microsoft.com/office/powerpoint/2010/main" val="3728053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computer, drawing&#10;&#10;Description automatically generated">
            <a:extLst>
              <a:ext uri="{FF2B5EF4-FFF2-40B4-BE49-F238E27FC236}">
                <a16:creationId xmlns:a16="http://schemas.microsoft.com/office/drawing/2014/main" id="{13D486A0-F200-0145-91BE-769729356AB2}"/>
              </a:ext>
            </a:extLst>
          </p:cNvPr>
          <p:cNvPicPr>
            <a:picLocks noChangeAspect="1"/>
          </p:cNvPicPr>
          <p:nvPr/>
        </p:nvPicPr>
        <p:blipFill>
          <a:blip r:embed="rId3"/>
          <a:stretch>
            <a:fillRect/>
          </a:stretch>
        </p:blipFill>
        <p:spPr>
          <a:xfrm>
            <a:off x="6783024" y="3236996"/>
            <a:ext cx="2251605" cy="2309587"/>
          </a:xfrm>
          <a:prstGeom prst="rect">
            <a:avLst/>
          </a:prstGeom>
        </p:spPr>
      </p:pic>
      <p:sp>
        <p:nvSpPr>
          <p:cNvPr id="3" name="Title 2">
            <a:extLst>
              <a:ext uri="{FF2B5EF4-FFF2-40B4-BE49-F238E27FC236}">
                <a16:creationId xmlns:a16="http://schemas.microsoft.com/office/drawing/2014/main" id="{86D330DB-6D9C-6547-9935-6C17EA43B440}"/>
              </a:ext>
            </a:extLst>
          </p:cNvPr>
          <p:cNvSpPr>
            <a:spLocks noGrp="1"/>
          </p:cNvSpPr>
          <p:nvPr>
            <p:ph type="title"/>
          </p:nvPr>
        </p:nvSpPr>
        <p:spPr>
          <a:xfrm>
            <a:off x="838202" y="1546088"/>
            <a:ext cx="5257799" cy="4918521"/>
          </a:xfrm>
        </p:spPr>
        <p:txBody>
          <a:bodyPr>
            <a:normAutofit fontScale="90000"/>
          </a:bodyPr>
          <a:lstStyle/>
          <a:p>
            <a:r>
              <a:rPr lang="en-US" b="1" dirty="0">
                <a:solidFill>
                  <a:schemeClr val="accent3"/>
                </a:solidFill>
              </a:rPr>
              <a:t>Quest</a:t>
            </a:r>
            <a:r>
              <a:rPr lang="en-US" dirty="0"/>
              <a:t> is the company customers have counted on to write the software that makes their enterprise go ’round.</a:t>
            </a:r>
            <a:br>
              <a:rPr lang="en-US" dirty="0"/>
            </a:br>
            <a:br>
              <a:rPr lang="en-US" dirty="0"/>
            </a:br>
            <a:br>
              <a:rPr lang="en-US" dirty="0"/>
            </a:br>
            <a:endParaRPr lang="en-US" dirty="0"/>
          </a:p>
        </p:txBody>
      </p:sp>
      <p:pic>
        <p:nvPicPr>
          <p:cNvPr id="5" name="Picture 4" descr="A picture containing drawing&#10;&#10;Description automatically generated">
            <a:extLst>
              <a:ext uri="{FF2B5EF4-FFF2-40B4-BE49-F238E27FC236}">
                <a16:creationId xmlns:a16="http://schemas.microsoft.com/office/drawing/2014/main" id="{C1F995E3-D779-F04B-B385-5281231444E4}"/>
              </a:ext>
            </a:extLst>
          </p:cNvPr>
          <p:cNvPicPr>
            <a:picLocks noChangeAspect="1"/>
          </p:cNvPicPr>
          <p:nvPr/>
        </p:nvPicPr>
        <p:blipFill>
          <a:blip r:embed="rId4"/>
          <a:stretch>
            <a:fillRect/>
          </a:stretch>
        </p:blipFill>
        <p:spPr>
          <a:xfrm>
            <a:off x="6783024" y="877131"/>
            <a:ext cx="2251605" cy="2309587"/>
          </a:xfrm>
          <a:prstGeom prst="rect">
            <a:avLst/>
          </a:prstGeom>
        </p:spPr>
      </p:pic>
      <p:pic>
        <p:nvPicPr>
          <p:cNvPr id="6" name="Picture 5" descr="A picture containing person, table, holding&#10;&#10;Description automatically generated">
            <a:extLst>
              <a:ext uri="{FF2B5EF4-FFF2-40B4-BE49-F238E27FC236}">
                <a16:creationId xmlns:a16="http://schemas.microsoft.com/office/drawing/2014/main" id="{B355461B-F86B-7240-9E64-8FBC9E834DE0}"/>
              </a:ext>
            </a:extLst>
          </p:cNvPr>
          <p:cNvPicPr>
            <a:picLocks noChangeAspect="1"/>
          </p:cNvPicPr>
          <p:nvPr/>
        </p:nvPicPr>
        <p:blipFill>
          <a:blip r:embed="rId5"/>
          <a:stretch>
            <a:fillRect/>
          </a:stretch>
        </p:blipFill>
        <p:spPr>
          <a:xfrm>
            <a:off x="9102196" y="877132"/>
            <a:ext cx="2251605" cy="2309587"/>
          </a:xfrm>
          <a:prstGeom prst="rect">
            <a:avLst/>
          </a:prstGeom>
        </p:spPr>
      </p:pic>
      <p:pic>
        <p:nvPicPr>
          <p:cNvPr id="7" name="Picture 6" descr="A picture containing computer&#10;&#10;Description automatically generated">
            <a:extLst>
              <a:ext uri="{FF2B5EF4-FFF2-40B4-BE49-F238E27FC236}">
                <a16:creationId xmlns:a16="http://schemas.microsoft.com/office/drawing/2014/main" id="{A86A5224-78DA-0E44-A625-ABAE54A8B3ED}"/>
              </a:ext>
            </a:extLst>
          </p:cNvPr>
          <p:cNvPicPr>
            <a:picLocks noChangeAspect="1"/>
          </p:cNvPicPr>
          <p:nvPr/>
        </p:nvPicPr>
        <p:blipFill>
          <a:blip r:embed="rId6"/>
          <a:stretch>
            <a:fillRect/>
          </a:stretch>
        </p:blipFill>
        <p:spPr>
          <a:xfrm>
            <a:off x="9102196" y="3236996"/>
            <a:ext cx="2251605" cy="2309587"/>
          </a:xfrm>
          <a:prstGeom prst="rect">
            <a:avLst/>
          </a:prstGeom>
        </p:spPr>
      </p:pic>
      <p:sp>
        <p:nvSpPr>
          <p:cNvPr id="8" name="TextBox 7">
            <a:extLst>
              <a:ext uri="{FF2B5EF4-FFF2-40B4-BE49-F238E27FC236}">
                <a16:creationId xmlns:a16="http://schemas.microsoft.com/office/drawing/2014/main" id="{24875CDD-A226-3F4A-BAC6-CBD131D2B4CD}"/>
              </a:ext>
            </a:extLst>
          </p:cNvPr>
          <p:cNvSpPr txBox="1"/>
          <p:nvPr/>
        </p:nvSpPr>
        <p:spPr>
          <a:xfrm>
            <a:off x="7237008" y="1354816"/>
            <a:ext cx="1343637" cy="1282339"/>
          </a:xfrm>
          <a:prstGeom prst="rect">
            <a:avLst/>
          </a:prstGeom>
          <a:noFill/>
        </p:spPr>
        <p:txBody>
          <a:bodyPr wrap="none" rtlCol="0">
            <a:spAutoFit/>
          </a:bodyPr>
          <a:lstStyle/>
          <a:p>
            <a:pPr algn="ctr" defTabSz="342830">
              <a:defRPr/>
            </a:pPr>
            <a:r>
              <a:rPr lang="en-US" sz="5333" b="1" dirty="0">
                <a:solidFill>
                  <a:srgbClr val="FFFFFF"/>
                </a:solidFill>
                <a:latin typeface="Arial" panose="020B0604020202020204" pitchFamily="34" charset="0"/>
                <a:cs typeface="Arial" panose="020B0604020202020204" pitchFamily="34" charset="0"/>
              </a:rPr>
              <a:t>30+</a:t>
            </a:r>
          </a:p>
          <a:p>
            <a:pPr algn="ctr" defTabSz="342830">
              <a:defRPr/>
            </a:pPr>
            <a:r>
              <a:rPr lang="en-US" sz="2400" b="1" dirty="0">
                <a:solidFill>
                  <a:srgbClr val="FFFFFF"/>
                </a:solidFill>
                <a:latin typeface="Arial" panose="020B0604020202020204" pitchFamily="34" charset="0"/>
                <a:cs typeface="Arial" panose="020B0604020202020204" pitchFamily="34" charset="0"/>
              </a:rPr>
              <a:t>years</a:t>
            </a:r>
          </a:p>
        </p:txBody>
      </p:sp>
      <p:sp>
        <p:nvSpPr>
          <p:cNvPr id="9" name="TextBox 8">
            <a:extLst>
              <a:ext uri="{FF2B5EF4-FFF2-40B4-BE49-F238E27FC236}">
                <a16:creationId xmlns:a16="http://schemas.microsoft.com/office/drawing/2014/main" id="{41F5B53F-772A-1247-9733-E9AC2ED6CE6E}"/>
              </a:ext>
            </a:extLst>
          </p:cNvPr>
          <p:cNvSpPr txBox="1"/>
          <p:nvPr/>
        </p:nvSpPr>
        <p:spPr>
          <a:xfrm>
            <a:off x="9280463" y="1359049"/>
            <a:ext cx="1895071" cy="1282339"/>
          </a:xfrm>
          <a:prstGeom prst="rect">
            <a:avLst/>
          </a:prstGeom>
          <a:noFill/>
        </p:spPr>
        <p:txBody>
          <a:bodyPr wrap="none" rtlCol="0">
            <a:spAutoFit/>
          </a:bodyPr>
          <a:lstStyle/>
          <a:p>
            <a:pPr algn="ctr" defTabSz="342830">
              <a:defRPr/>
            </a:pPr>
            <a:r>
              <a:rPr lang="en-US" sz="5333" b="1" dirty="0">
                <a:solidFill>
                  <a:srgbClr val="FFFFFF"/>
                </a:solidFill>
                <a:latin typeface="Arial" panose="020B0604020202020204" pitchFamily="34" charset="0"/>
                <a:cs typeface="Arial" panose="020B0604020202020204" pitchFamily="34" charset="0"/>
              </a:rPr>
              <a:t>4,000</a:t>
            </a:r>
          </a:p>
          <a:p>
            <a:pPr algn="ctr" defTabSz="342830">
              <a:defRPr/>
            </a:pPr>
            <a:r>
              <a:rPr lang="en-US" sz="2400" b="1" dirty="0">
                <a:solidFill>
                  <a:srgbClr val="FFFFFF"/>
                </a:solidFill>
                <a:latin typeface="Arial" panose="020B0604020202020204" pitchFamily="34" charset="0"/>
                <a:cs typeface="Arial" panose="020B0604020202020204" pitchFamily="34" charset="0"/>
              </a:rPr>
              <a:t>employees</a:t>
            </a:r>
          </a:p>
        </p:txBody>
      </p:sp>
      <p:sp>
        <p:nvSpPr>
          <p:cNvPr id="10" name="TextBox 9">
            <a:extLst>
              <a:ext uri="{FF2B5EF4-FFF2-40B4-BE49-F238E27FC236}">
                <a16:creationId xmlns:a16="http://schemas.microsoft.com/office/drawing/2014/main" id="{8846A1C0-461E-A94C-83D8-E43909065EF2}"/>
              </a:ext>
            </a:extLst>
          </p:cNvPr>
          <p:cNvSpPr txBox="1"/>
          <p:nvPr/>
        </p:nvSpPr>
        <p:spPr>
          <a:xfrm>
            <a:off x="7189719" y="3664402"/>
            <a:ext cx="1438214" cy="1282339"/>
          </a:xfrm>
          <a:prstGeom prst="rect">
            <a:avLst/>
          </a:prstGeom>
          <a:noFill/>
        </p:spPr>
        <p:txBody>
          <a:bodyPr wrap="none" rtlCol="0">
            <a:spAutoFit/>
          </a:bodyPr>
          <a:lstStyle/>
          <a:p>
            <a:pPr algn="ctr" defTabSz="342830">
              <a:defRPr/>
            </a:pPr>
            <a:r>
              <a:rPr lang="en-US" sz="5333" b="1" dirty="0">
                <a:solidFill>
                  <a:srgbClr val="FFFFFF"/>
                </a:solidFill>
                <a:latin typeface="Arial" panose="020B0604020202020204" pitchFamily="34" charset="0"/>
                <a:cs typeface="Arial" panose="020B0604020202020204" pitchFamily="34" charset="0"/>
              </a:rPr>
              <a:t>$1B</a:t>
            </a:r>
          </a:p>
          <a:p>
            <a:pPr algn="ctr" defTabSz="342830">
              <a:defRPr/>
            </a:pPr>
            <a:r>
              <a:rPr lang="en-US" sz="2400" b="1" dirty="0">
                <a:solidFill>
                  <a:srgbClr val="FFFFFF"/>
                </a:solidFill>
                <a:latin typeface="Arial" panose="020B0604020202020204" pitchFamily="34" charset="0"/>
                <a:cs typeface="Arial" panose="020B0604020202020204" pitchFamily="34" charset="0"/>
              </a:rPr>
              <a:t>revenue</a:t>
            </a:r>
          </a:p>
        </p:txBody>
      </p:sp>
      <p:sp>
        <p:nvSpPr>
          <p:cNvPr id="11" name="TextBox 10">
            <a:extLst>
              <a:ext uri="{FF2B5EF4-FFF2-40B4-BE49-F238E27FC236}">
                <a16:creationId xmlns:a16="http://schemas.microsoft.com/office/drawing/2014/main" id="{51849C6E-4A5D-6745-9D34-373B70EB423B}"/>
              </a:ext>
            </a:extLst>
          </p:cNvPr>
          <p:cNvSpPr txBox="1"/>
          <p:nvPr/>
        </p:nvSpPr>
        <p:spPr>
          <a:xfrm>
            <a:off x="9443169" y="3668636"/>
            <a:ext cx="1569660" cy="1282339"/>
          </a:xfrm>
          <a:prstGeom prst="rect">
            <a:avLst/>
          </a:prstGeom>
          <a:noFill/>
        </p:spPr>
        <p:txBody>
          <a:bodyPr wrap="none" rtlCol="0">
            <a:spAutoFit/>
          </a:bodyPr>
          <a:lstStyle/>
          <a:p>
            <a:pPr algn="ctr" defTabSz="342830">
              <a:defRPr/>
            </a:pPr>
            <a:r>
              <a:rPr lang="en-US" sz="5333" b="1" dirty="0">
                <a:solidFill>
                  <a:srgbClr val="FFFFFF"/>
                </a:solidFill>
                <a:latin typeface="Arial" panose="020B0604020202020204" pitchFamily="34" charset="0"/>
                <a:cs typeface="Arial" panose="020B0604020202020204" pitchFamily="34" charset="0"/>
              </a:rPr>
              <a:t>100</a:t>
            </a:r>
          </a:p>
          <a:p>
            <a:pPr algn="ctr" defTabSz="342830">
              <a:defRPr/>
            </a:pPr>
            <a:r>
              <a:rPr lang="en-US" sz="2400" b="1" dirty="0">
                <a:solidFill>
                  <a:srgbClr val="FFFFFF"/>
                </a:solidFill>
                <a:latin typeface="Arial" panose="020B0604020202020204" pitchFamily="34" charset="0"/>
                <a:cs typeface="Arial" panose="020B0604020202020204" pitchFamily="34" charset="0"/>
              </a:rPr>
              <a:t>countries</a:t>
            </a:r>
          </a:p>
        </p:txBody>
      </p:sp>
    </p:spTree>
    <p:extLst>
      <p:ext uri="{BB962C8B-B14F-4D97-AF65-F5344CB8AC3E}">
        <p14:creationId xmlns:p14="http://schemas.microsoft.com/office/powerpoint/2010/main" val="1052736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35199-EDD0-4F4D-A6C0-0D6ED5F648E2}"/>
              </a:ext>
            </a:extLst>
          </p:cNvPr>
          <p:cNvSpPr>
            <a:spLocks noGrp="1"/>
          </p:cNvSpPr>
          <p:nvPr>
            <p:ph type="title"/>
          </p:nvPr>
        </p:nvSpPr>
        <p:spPr/>
        <p:txBody>
          <a:bodyPr/>
          <a:lstStyle/>
          <a:p>
            <a:r>
              <a:rPr lang="en-US" dirty="0"/>
              <a:t>Around the Globe, More Than 95% of  The Fortune 500 Count on Us...</a:t>
            </a:r>
          </a:p>
        </p:txBody>
      </p:sp>
      <p:pic>
        <p:nvPicPr>
          <p:cNvPr id="4" name="Picture 3" descr="A close up of a logo&#10;&#10;Description automatically generated">
            <a:extLst>
              <a:ext uri="{FF2B5EF4-FFF2-40B4-BE49-F238E27FC236}">
                <a16:creationId xmlns:a16="http://schemas.microsoft.com/office/drawing/2014/main" id="{ECAF4146-5E99-7343-A95C-6ED5968B4B6A}"/>
              </a:ext>
            </a:extLst>
          </p:cNvPr>
          <p:cNvPicPr>
            <a:picLocks noChangeAspect="1"/>
          </p:cNvPicPr>
          <p:nvPr/>
        </p:nvPicPr>
        <p:blipFill>
          <a:blip r:embed="rId3"/>
          <a:stretch>
            <a:fillRect/>
          </a:stretch>
        </p:blipFill>
        <p:spPr>
          <a:xfrm>
            <a:off x="7091438" y="5154977"/>
            <a:ext cx="1103613" cy="390071"/>
          </a:xfrm>
          <a:prstGeom prst="rect">
            <a:avLst/>
          </a:prstGeom>
        </p:spPr>
      </p:pic>
      <p:pic>
        <p:nvPicPr>
          <p:cNvPr id="5" name="Picture 4" descr="A close up of a logo&#10;&#10;Description automatically generated">
            <a:extLst>
              <a:ext uri="{FF2B5EF4-FFF2-40B4-BE49-F238E27FC236}">
                <a16:creationId xmlns:a16="http://schemas.microsoft.com/office/drawing/2014/main" id="{2ED445B3-BF69-4C4E-8DA3-C39E28C2BF85}"/>
              </a:ext>
            </a:extLst>
          </p:cNvPr>
          <p:cNvPicPr>
            <a:picLocks noChangeAspect="1"/>
          </p:cNvPicPr>
          <p:nvPr/>
        </p:nvPicPr>
        <p:blipFill>
          <a:blip r:embed="rId4"/>
          <a:stretch>
            <a:fillRect/>
          </a:stretch>
        </p:blipFill>
        <p:spPr>
          <a:xfrm>
            <a:off x="8545215" y="5105315"/>
            <a:ext cx="1015880" cy="432852"/>
          </a:xfrm>
          <a:prstGeom prst="rect">
            <a:avLst/>
          </a:prstGeom>
        </p:spPr>
      </p:pic>
      <p:pic>
        <p:nvPicPr>
          <p:cNvPr id="6" name="Picture 5" descr="A close up of a logo&#10;&#10;Description automatically generated">
            <a:extLst>
              <a:ext uri="{FF2B5EF4-FFF2-40B4-BE49-F238E27FC236}">
                <a16:creationId xmlns:a16="http://schemas.microsoft.com/office/drawing/2014/main" id="{AAD0E838-B8E6-2D4E-ABC7-53991CE1172A}"/>
              </a:ext>
            </a:extLst>
          </p:cNvPr>
          <p:cNvPicPr>
            <a:picLocks noChangeAspect="1"/>
          </p:cNvPicPr>
          <p:nvPr/>
        </p:nvPicPr>
        <p:blipFill>
          <a:blip r:embed="rId5"/>
          <a:stretch>
            <a:fillRect/>
          </a:stretch>
        </p:blipFill>
        <p:spPr>
          <a:xfrm>
            <a:off x="10287394" y="5013541"/>
            <a:ext cx="477948" cy="637265"/>
          </a:xfrm>
          <a:prstGeom prst="rect">
            <a:avLst/>
          </a:prstGeom>
        </p:spPr>
      </p:pic>
      <p:pic>
        <p:nvPicPr>
          <p:cNvPr id="7" name="Picture 6">
            <a:extLst>
              <a:ext uri="{FF2B5EF4-FFF2-40B4-BE49-F238E27FC236}">
                <a16:creationId xmlns:a16="http://schemas.microsoft.com/office/drawing/2014/main" id="{2E4F16B3-465C-AD47-B39F-5A1F8FF32423}"/>
              </a:ext>
            </a:extLst>
          </p:cNvPr>
          <p:cNvPicPr>
            <a:picLocks noChangeAspect="1"/>
          </p:cNvPicPr>
          <p:nvPr/>
        </p:nvPicPr>
        <p:blipFill>
          <a:blip r:embed="rId6"/>
          <a:stretch>
            <a:fillRect/>
          </a:stretch>
        </p:blipFill>
        <p:spPr>
          <a:xfrm>
            <a:off x="1222026" y="3073017"/>
            <a:ext cx="1137389" cy="197399"/>
          </a:xfrm>
          <a:prstGeom prst="rect">
            <a:avLst/>
          </a:prstGeom>
        </p:spPr>
      </p:pic>
      <p:pic>
        <p:nvPicPr>
          <p:cNvPr id="8" name="Picture 7" descr="A close up of a logo&#10;&#10;Description automatically generated">
            <a:extLst>
              <a:ext uri="{FF2B5EF4-FFF2-40B4-BE49-F238E27FC236}">
                <a16:creationId xmlns:a16="http://schemas.microsoft.com/office/drawing/2014/main" id="{1593B563-9ABA-E74F-8D81-A9A1EAB2C793}"/>
              </a:ext>
            </a:extLst>
          </p:cNvPr>
          <p:cNvPicPr>
            <a:picLocks noChangeAspect="1"/>
          </p:cNvPicPr>
          <p:nvPr/>
        </p:nvPicPr>
        <p:blipFill>
          <a:blip r:embed="rId7"/>
          <a:stretch>
            <a:fillRect/>
          </a:stretch>
        </p:blipFill>
        <p:spPr>
          <a:xfrm>
            <a:off x="8776129" y="2926879"/>
            <a:ext cx="552739" cy="453064"/>
          </a:xfrm>
          <a:prstGeom prst="rect">
            <a:avLst/>
          </a:prstGeom>
        </p:spPr>
      </p:pic>
      <p:pic>
        <p:nvPicPr>
          <p:cNvPr id="9" name="Picture 8" descr="A close up of a logo&#10;&#10;Description automatically generated">
            <a:extLst>
              <a:ext uri="{FF2B5EF4-FFF2-40B4-BE49-F238E27FC236}">
                <a16:creationId xmlns:a16="http://schemas.microsoft.com/office/drawing/2014/main" id="{484C028B-18AC-194C-AA87-40AB5C68F3DF}"/>
              </a:ext>
            </a:extLst>
          </p:cNvPr>
          <p:cNvPicPr>
            <a:picLocks noChangeAspect="1"/>
          </p:cNvPicPr>
          <p:nvPr/>
        </p:nvPicPr>
        <p:blipFill>
          <a:blip r:embed="rId8"/>
          <a:stretch>
            <a:fillRect/>
          </a:stretch>
        </p:blipFill>
        <p:spPr>
          <a:xfrm>
            <a:off x="5907781" y="4337159"/>
            <a:ext cx="552700" cy="541420"/>
          </a:xfrm>
          <a:prstGeom prst="rect">
            <a:avLst/>
          </a:prstGeom>
        </p:spPr>
      </p:pic>
      <p:pic>
        <p:nvPicPr>
          <p:cNvPr id="10" name="Picture 9" descr="A close up of a logo&#10;&#10;Description automatically generated">
            <a:extLst>
              <a:ext uri="{FF2B5EF4-FFF2-40B4-BE49-F238E27FC236}">
                <a16:creationId xmlns:a16="http://schemas.microsoft.com/office/drawing/2014/main" id="{3360CABE-95CE-4C44-AC2E-916E80C9FC1F}"/>
              </a:ext>
            </a:extLst>
          </p:cNvPr>
          <p:cNvPicPr>
            <a:picLocks noChangeAspect="1"/>
          </p:cNvPicPr>
          <p:nvPr/>
        </p:nvPicPr>
        <p:blipFill>
          <a:blip r:embed="rId9"/>
          <a:stretch>
            <a:fillRect/>
          </a:stretch>
        </p:blipFill>
        <p:spPr>
          <a:xfrm>
            <a:off x="4273348" y="4381564"/>
            <a:ext cx="808921" cy="452611"/>
          </a:xfrm>
          <a:prstGeom prst="rect">
            <a:avLst/>
          </a:prstGeom>
        </p:spPr>
      </p:pic>
      <p:pic>
        <p:nvPicPr>
          <p:cNvPr id="11" name="Picture 10" descr="A close up of a logo&#10;&#10;Description automatically generated">
            <a:extLst>
              <a:ext uri="{FF2B5EF4-FFF2-40B4-BE49-F238E27FC236}">
                <a16:creationId xmlns:a16="http://schemas.microsoft.com/office/drawing/2014/main" id="{8E23C334-B88B-A84F-BF3B-65B2FBBEE21F}"/>
              </a:ext>
            </a:extLst>
          </p:cNvPr>
          <p:cNvPicPr>
            <a:picLocks noChangeAspect="1"/>
          </p:cNvPicPr>
          <p:nvPr/>
        </p:nvPicPr>
        <p:blipFill>
          <a:blip r:embed="rId10"/>
          <a:stretch>
            <a:fillRect/>
          </a:stretch>
        </p:blipFill>
        <p:spPr>
          <a:xfrm>
            <a:off x="4530533" y="3533253"/>
            <a:ext cx="407048" cy="621879"/>
          </a:xfrm>
          <a:prstGeom prst="rect">
            <a:avLst/>
          </a:prstGeom>
        </p:spPr>
      </p:pic>
      <p:pic>
        <p:nvPicPr>
          <p:cNvPr id="12" name="Picture 11" descr="A close up of a logo&#10;&#10;Description automatically generated">
            <a:extLst>
              <a:ext uri="{FF2B5EF4-FFF2-40B4-BE49-F238E27FC236}">
                <a16:creationId xmlns:a16="http://schemas.microsoft.com/office/drawing/2014/main" id="{47074D90-A9D0-294B-91A7-35704EEA7E52}"/>
              </a:ext>
            </a:extLst>
          </p:cNvPr>
          <p:cNvPicPr>
            <a:picLocks noChangeAspect="1"/>
          </p:cNvPicPr>
          <p:nvPr/>
        </p:nvPicPr>
        <p:blipFill>
          <a:blip r:embed="rId11"/>
          <a:stretch>
            <a:fillRect/>
          </a:stretch>
        </p:blipFill>
        <p:spPr>
          <a:xfrm>
            <a:off x="8686626" y="3688726"/>
            <a:ext cx="714049" cy="406737"/>
          </a:xfrm>
          <a:prstGeom prst="rect">
            <a:avLst/>
          </a:prstGeom>
        </p:spPr>
      </p:pic>
      <p:pic>
        <p:nvPicPr>
          <p:cNvPr id="13" name="Picture 12">
            <a:extLst>
              <a:ext uri="{FF2B5EF4-FFF2-40B4-BE49-F238E27FC236}">
                <a16:creationId xmlns:a16="http://schemas.microsoft.com/office/drawing/2014/main" id="{A2346734-AC95-8842-89FD-9373B8A9DA91}"/>
              </a:ext>
            </a:extLst>
          </p:cNvPr>
          <p:cNvPicPr>
            <a:picLocks noChangeAspect="1"/>
          </p:cNvPicPr>
          <p:nvPr/>
        </p:nvPicPr>
        <p:blipFill>
          <a:blip r:embed="rId12"/>
          <a:stretch>
            <a:fillRect/>
          </a:stretch>
        </p:blipFill>
        <p:spPr>
          <a:xfrm>
            <a:off x="4095905" y="3085387"/>
            <a:ext cx="1163809" cy="187043"/>
          </a:xfrm>
          <a:prstGeom prst="rect">
            <a:avLst/>
          </a:prstGeom>
        </p:spPr>
      </p:pic>
      <p:pic>
        <p:nvPicPr>
          <p:cNvPr id="14" name="Picture 13" descr="A close up of a logo&#10;&#10;Description automatically generated">
            <a:extLst>
              <a:ext uri="{FF2B5EF4-FFF2-40B4-BE49-F238E27FC236}">
                <a16:creationId xmlns:a16="http://schemas.microsoft.com/office/drawing/2014/main" id="{7CC01EED-FA23-FF41-847B-815A0FD35AF0}"/>
              </a:ext>
            </a:extLst>
          </p:cNvPr>
          <p:cNvPicPr>
            <a:picLocks noChangeAspect="1"/>
          </p:cNvPicPr>
          <p:nvPr/>
        </p:nvPicPr>
        <p:blipFill>
          <a:blip r:embed="rId13"/>
          <a:stretch>
            <a:fillRect/>
          </a:stretch>
        </p:blipFill>
        <p:spPr>
          <a:xfrm>
            <a:off x="2651645" y="5227329"/>
            <a:ext cx="1137619" cy="269943"/>
          </a:xfrm>
          <a:prstGeom prst="rect">
            <a:avLst/>
          </a:prstGeom>
        </p:spPr>
      </p:pic>
      <p:pic>
        <p:nvPicPr>
          <p:cNvPr id="15" name="Picture 14" descr="A close up of a logo&#10;&#10;Description automatically generated">
            <a:extLst>
              <a:ext uri="{FF2B5EF4-FFF2-40B4-BE49-F238E27FC236}">
                <a16:creationId xmlns:a16="http://schemas.microsoft.com/office/drawing/2014/main" id="{B4EBBED5-B714-214D-ADAC-7546207D17B0}"/>
              </a:ext>
            </a:extLst>
          </p:cNvPr>
          <p:cNvPicPr>
            <a:picLocks noChangeAspect="1"/>
          </p:cNvPicPr>
          <p:nvPr/>
        </p:nvPicPr>
        <p:blipFill>
          <a:blip r:embed="rId14"/>
          <a:stretch>
            <a:fillRect/>
          </a:stretch>
        </p:blipFill>
        <p:spPr>
          <a:xfrm>
            <a:off x="1254362" y="3738731"/>
            <a:ext cx="1087127" cy="267013"/>
          </a:xfrm>
          <a:prstGeom prst="rect">
            <a:avLst/>
          </a:prstGeom>
        </p:spPr>
      </p:pic>
      <p:pic>
        <p:nvPicPr>
          <p:cNvPr id="16" name="Picture 15" descr="A close up of a logo&#10;&#10;Description automatically generated">
            <a:extLst>
              <a:ext uri="{FF2B5EF4-FFF2-40B4-BE49-F238E27FC236}">
                <a16:creationId xmlns:a16="http://schemas.microsoft.com/office/drawing/2014/main" id="{A73CF3D7-7882-6042-84CD-87A5507A18DD}"/>
              </a:ext>
            </a:extLst>
          </p:cNvPr>
          <p:cNvPicPr>
            <a:picLocks noChangeAspect="1"/>
          </p:cNvPicPr>
          <p:nvPr/>
        </p:nvPicPr>
        <p:blipFill>
          <a:blip r:embed="rId15"/>
          <a:stretch>
            <a:fillRect/>
          </a:stretch>
        </p:blipFill>
        <p:spPr>
          <a:xfrm>
            <a:off x="2710876" y="3705721"/>
            <a:ext cx="1086928" cy="328819"/>
          </a:xfrm>
          <a:prstGeom prst="rect">
            <a:avLst/>
          </a:prstGeom>
        </p:spPr>
      </p:pic>
      <p:pic>
        <p:nvPicPr>
          <p:cNvPr id="17" name="Picture 16">
            <a:extLst>
              <a:ext uri="{FF2B5EF4-FFF2-40B4-BE49-F238E27FC236}">
                <a16:creationId xmlns:a16="http://schemas.microsoft.com/office/drawing/2014/main" id="{EDCED8F6-9D2B-8E46-97D7-749C693009B6}"/>
              </a:ext>
            </a:extLst>
          </p:cNvPr>
          <p:cNvPicPr>
            <a:picLocks noChangeAspect="1"/>
          </p:cNvPicPr>
          <p:nvPr/>
        </p:nvPicPr>
        <p:blipFill>
          <a:blip r:embed="rId16"/>
          <a:stretch>
            <a:fillRect/>
          </a:stretch>
        </p:blipFill>
        <p:spPr>
          <a:xfrm>
            <a:off x="5704323" y="3827637"/>
            <a:ext cx="899440" cy="178107"/>
          </a:xfrm>
          <a:prstGeom prst="rect">
            <a:avLst/>
          </a:prstGeom>
        </p:spPr>
      </p:pic>
      <p:pic>
        <p:nvPicPr>
          <p:cNvPr id="18" name="Picture 17">
            <a:extLst>
              <a:ext uri="{FF2B5EF4-FFF2-40B4-BE49-F238E27FC236}">
                <a16:creationId xmlns:a16="http://schemas.microsoft.com/office/drawing/2014/main" id="{E9C67563-4581-9A40-9C2B-5DEF8EB321BE}"/>
              </a:ext>
            </a:extLst>
          </p:cNvPr>
          <p:cNvPicPr>
            <a:picLocks noChangeAspect="1"/>
          </p:cNvPicPr>
          <p:nvPr/>
        </p:nvPicPr>
        <p:blipFill>
          <a:blip r:embed="rId17"/>
          <a:stretch>
            <a:fillRect/>
          </a:stretch>
        </p:blipFill>
        <p:spPr>
          <a:xfrm>
            <a:off x="1248947" y="4569105"/>
            <a:ext cx="1067557" cy="123177"/>
          </a:xfrm>
          <a:prstGeom prst="rect">
            <a:avLst/>
          </a:prstGeom>
        </p:spPr>
      </p:pic>
      <p:pic>
        <p:nvPicPr>
          <p:cNvPr id="19" name="Picture 18" descr="A close up of a logo&#10;&#10;Description automatically generated">
            <a:extLst>
              <a:ext uri="{FF2B5EF4-FFF2-40B4-BE49-F238E27FC236}">
                <a16:creationId xmlns:a16="http://schemas.microsoft.com/office/drawing/2014/main" id="{CB3B65B0-4E4C-B149-9582-25BAF9581AE7}"/>
              </a:ext>
            </a:extLst>
          </p:cNvPr>
          <p:cNvPicPr>
            <a:picLocks noChangeAspect="1"/>
          </p:cNvPicPr>
          <p:nvPr/>
        </p:nvPicPr>
        <p:blipFill>
          <a:blip r:embed="rId18"/>
          <a:stretch>
            <a:fillRect/>
          </a:stretch>
        </p:blipFill>
        <p:spPr>
          <a:xfrm>
            <a:off x="4304520" y="5154976"/>
            <a:ext cx="788443" cy="417408"/>
          </a:xfrm>
          <a:prstGeom prst="rect">
            <a:avLst/>
          </a:prstGeom>
        </p:spPr>
      </p:pic>
      <p:pic>
        <p:nvPicPr>
          <p:cNvPr id="20" name="Picture 19" descr="A close up of a logo&#10;&#10;Description automatically generated">
            <a:extLst>
              <a:ext uri="{FF2B5EF4-FFF2-40B4-BE49-F238E27FC236}">
                <a16:creationId xmlns:a16="http://schemas.microsoft.com/office/drawing/2014/main" id="{61FD14D9-0700-0B44-BC58-12BE524B9676}"/>
              </a:ext>
            </a:extLst>
          </p:cNvPr>
          <p:cNvPicPr>
            <a:picLocks noChangeAspect="1"/>
          </p:cNvPicPr>
          <p:nvPr/>
        </p:nvPicPr>
        <p:blipFill>
          <a:blip r:embed="rId19"/>
          <a:stretch>
            <a:fillRect/>
          </a:stretch>
        </p:blipFill>
        <p:spPr>
          <a:xfrm>
            <a:off x="10089757" y="3684535"/>
            <a:ext cx="873225" cy="410928"/>
          </a:xfrm>
          <a:prstGeom prst="rect">
            <a:avLst/>
          </a:prstGeom>
        </p:spPr>
      </p:pic>
      <p:pic>
        <p:nvPicPr>
          <p:cNvPr id="21" name="Picture 20">
            <a:extLst>
              <a:ext uri="{FF2B5EF4-FFF2-40B4-BE49-F238E27FC236}">
                <a16:creationId xmlns:a16="http://schemas.microsoft.com/office/drawing/2014/main" id="{7B6ADA40-F1CB-6A4F-8C7F-173155B0F4B5}"/>
              </a:ext>
            </a:extLst>
          </p:cNvPr>
          <p:cNvPicPr>
            <a:picLocks noChangeAspect="1"/>
          </p:cNvPicPr>
          <p:nvPr/>
        </p:nvPicPr>
        <p:blipFill>
          <a:blip r:embed="rId20"/>
          <a:stretch>
            <a:fillRect/>
          </a:stretch>
        </p:blipFill>
        <p:spPr>
          <a:xfrm>
            <a:off x="7005804" y="4512882"/>
            <a:ext cx="1197747" cy="235621"/>
          </a:xfrm>
          <a:prstGeom prst="rect">
            <a:avLst/>
          </a:prstGeom>
        </p:spPr>
      </p:pic>
      <p:pic>
        <p:nvPicPr>
          <p:cNvPr id="22" name="Picture 21" descr="A close up of a logo&#10;&#10;Description automatically generated">
            <a:extLst>
              <a:ext uri="{FF2B5EF4-FFF2-40B4-BE49-F238E27FC236}">
                <a16:creationId xmlns:a16="http://schemas.microsoft.com/office/drawing/2014/main" id="{C18FC90D-1A7C-FF42-82CA-1020CED352B0}"/>
              </a:ext>
            </a:extLst>
          </p:cNvPr>
          <p:cNvPicPr>
            <a:picLocks noChangeAspect="1"/>
          </p:cNvPicPr>
          <p:nvPr/>
        </p:nvPicPr>
        <p:blipFill>
          <a:blip r:embed="rId21"/>
          <a:stretch>
            <a:fillRect/>
          </a:stretch>
        </p:blipFill>
        <p:spPr>
          <a:xfrm>
            <a:off x="2808071" y="3002567"/>
            <a:ext cx="812699" cy="305692"/>
          </a:xfrm>
          <a:prstGeom prst="rect">
            <a:avLst/>
          </a:prstGeom>
        </p:spPr>
      </p:pic>
      <p:pic>
        <p:nvPicPr>
          <p:cNvPr id="23" name="Picture 22" descr="A close up of a logo&#10;&#10;Description automatically generated">
            <a:extLst>
              <a:ext uri="{FF2B5EF4-FFF2-40B4-BE49-F238E27FC236}">
                <a16:creationId xmlns:a16="http://schemas.microsoft.com/office/drawing/2014/main" id="{DC7CC08E-F68A-CA45-BA38-E473D9FD4E5F}"/>
              </a:ext>
            </a:extLst>
          </p:cNvPr>
          <p:cNvPicPr>
            <a:picLocks noChangeAspect="1"/>
          </p:cNvPicPr>
          <p:nvPr/>
        </p:nvPicPr>
        <p:blipFill>
          <a:blip r:embed="rId22"/>
          <a:stretch>
            <a:fillRect/>
          </a:stretch>
        </p:blipFill>
        <p:spPr>
          <a:xfrm>
            <a:off x="5672584" y="5101612"/>
            <a:ext cx="965293" cy="510384"/>
          </a:xfrm>
          <a:prstGeom prst="rect">
            <a:avLst/>
          </a:prstGeom>
        </p:spPr>
      </p:pic>
      <p:pic>
        <p:nvPicPr>
          <p:cNvPr id="24" name="Picture 23" descr="A close up of a logo&#10;&#10;Description automatically generated">
            <a:extLst>
              <a:ext uri="{FF2B5EF4-FFF2-40B4-BE49-F238E27FC236}">
                <a16:creationId xmlns:a16="http://schemas.microsoft.com/office/drawing/2014/main" id="{1BC34DC6-E2F7-204C-8F9D-FBAB3C262E10}"/>
              </a:ext>
            </a:extLst>
          </p:cNvPr>
          <p:cNvPicPr>
            <a:picLocks noChangeAspect="1"/>
          </p:cNvPicPr>
          <p:nvPr/>
        </p:nvPicPr>
        <p:blipFill>
          <a:blip r:embed="rId23"/>
          <a:stretch>
            <a:fillRect/>
          </a:stretch>
        </p:blipFill>
        <p:spPr>
          <a:xfrm>
            <a:off x="10280706" y="4362625"/>
            <a:ext cx="599359" cy="495123"/>
          </a:xfrm>
          <a:prstGeom prst="rect">
            <a:avLst/>
          </a:prstGeom>
        </p:spPr>
      </p:pic>
      <p:pic>
        <p:nvPicPr>
          <p:cNvPr id="25" name="Picture 24" descr="A close up of a logo&#10;&#10;Description automatically generated">
            <a:extLst>
              <a:ext uri="{FF2B5EF4-FFF2-40B4-BE49-F238E27FC236}">
                <a16:creationId xmlns:a16="http://schemas.microsoft.com/office/drawing/2014/main" id="{1126DCDB-36CF-BC41-9EC6-197FA29E355C}"/>
              </a:ext>
            </a:extLst>
          </p:cNvPr>
          <p:cNvPicPr>
            <a:picLocks noChangeAspect="1"/>
          </p:cNvPicPr>
          <p:nvPr/>
        </p:nvPicPr>
        <p:blipFill>
          <a:blip r:embed="rId24"/>
          <a:stretch>
            <a:fillRect/>
          </a:stretch>
        </p:blipFill>
        <p:spPr>
          <a:xfrm>
            <a:off x="5672585" y="2223905"/>
            <a:ext cx="1023095" cy="415023"/>
          </a:xfrm>
          <a:prstGeom prst="rect">
            <a:avLst/>
          </a:prstGeom>
        </p:spPr>
      </p:pic>
      <p:pic>
        <p:nvPicPr>
          <p:cNvPr id="26" name="Picture 25" descr="A close up of a logo&#10;&#10;Description automatically generated">
            <a:extLst>
              <a:ext uri="{FF2B5EF4-FFF2-40B4-BE49-F238E27FC236}">
                <a16:creationId xmlns:a16="http://schemas.microsoft.com/office/drawing/2014/main" id="{EF90AD27-E8E0-4D4F-B281-9717F679AF3F}"/>
              </a:ext>
            </a:extLst>
          </p:cNvPr>
          <p:cNvPicPr>
            <a:picLocks noChangeAspect="1"/>
          </p:cNvPicPr>
          <p:nvPr/>
        </p:nvPicPr>
        <p:blipFill>
          <a:blip r:embed="rId25"/>
          <a:stretch>
            <a:fillRect/>
          </a:stretch>
        </p:blipFill>
        <p:spPr>
          <a:xfrm>
            <a:off x="7201239" y="2227276"/>
            <a:ext cx="742709" cy="425819"/>
          </a:xfrm>
          <a:prstGeom prst="rect">
            <a:avLst/>
          </a:prstGeom>
        </p:spPr>
      </p:pic>
      <p:pic>
        <p:nvPicPr>
          <p:cNvPr id="27" name="Picture 26" descr="A close up of a logo&#10;&#10;Description automatically generated">
            <a:extLst>
              <a:ext uri="{FF2B5EF4-FFF2-40B4-BE49-F238E27FC236}">
                <a16:creationId xmlns:a16="http://schemas.microsoft.com/office/drawing/2014/main" id="{4C3D7E03-F4DA-7642-9C56-CCE3EEF0740E}"/>
              </a:ext>
            </a:extLst>
          </p:cNvPr>
          <p:cNvPicPr>
            <a:picLocks noChangeAspect="1"/>
          </p:cNvPicPr>
          <p:nvPr/>
        </p:nvPicPr>
        <p:blipFill>
          <a:blip r:embed="rId26"/>
          <a:stretch>
            <a:fillRect/>
          </a:stretch>
        </p:blipFill>
        <p:spPr>
          <a:xfrm>
            <a:off x="8850473" y="2196305"/>
            <a:ext cx="413521" cy="502135"/>
          </a:xfrm>
          <a:prstGeom prst="rect">
            <a:avLst/>
          </a:prstGeom>
        </p:spPr>
      </p:pic>
      <p:pic>
        <p:nvPicPr>
          <p:cNvPr id="28" name="Picture 27" descr="A close up of a logo&#10;&#10;Description automatically generated">
            <a:extLst>
              <a:ext uri="{FF2B5EF4-FFF2-40B4-BE49-F238E27FC236}">
                <a16:creationId xmlns:a16="http://schemas.microsoft.com/office/drawing/2014/main" id="{33B026B3-81EA-2147-AF7F-DDC0A4E20478}"/>
              </a:ext>
            </a:extLst>
          </p:cNvPr>
          <p:cNvPicPr>
            <a:picLocks noChangeAspect="1"/>
          </p:cNvPicPr>
          <p:nvPr/>
        </p:nvPicPr>
        <p:blipFill>
          <a:blip r:embed="rId27"/>
          <a:stretch>
            <a:fillRect/>
          </a:stretch>
        </p:blipFill>
        <p:spPr>
          <a:xfrm>
            <a:off x="7104271" y="3669889"/>
            <a:ext cx="1000813" cy="415593"/>
          </a:xfrm>
          <a:prstGeom prst="rect">
            <a:avLst/>
          </a:prstGeom>
        </p:spPr>
      </p:pic>
      <p:pic>
        <p:nvPicPr>
          <p:cNvPr id="29" name="Picture 28" descr="A close up of a logo&#10;&#10;Description automatically generated">
            <a:extLst>
              <a:ext uri="{FF2B5EF4-FFF2-40B4-BE49-F238E27FC236}">
                <a16:creationId xmlns:a16="http://schemas.microsoft.com/office/drawing/2014/main" id="{46AEE6C7-8472-244E-BE2F-F9E6ADD255C5}"/>
              </a:ext>
            </a:extLst>
          </p:cNvPr>
          <p:cNvPicPr>
            <a:picLocks noChangeAspect="1"/>
          </p:cNvPicPr>
          <p:nvPr/>
        </p:nvPicPr>
        <p:blipFill>
          <a:blip r:embed="rId28"/>
          <a:stretch>
            <a:fillRect/>
          </a:stretch>
        </p:blipFill>
        <p:spPr>
          <a:xfrm>
            <a:off x="4271668" y="2263539"/>
            <a:ext cx="853664" cy="347788"/>
          </a:xfrm>
          <a:prstGeom prst="rect">
            <a:avLst/>
          </a:prstGeom>
        </p:spPr>
      </p:pic>
      <p:pic>
        <p:nvPicPr>
          <p:cNvPr id="30" name="Picture 29">
            <a:extLst>
              <a:ext uri="{FF2B5EF4-FFF2-40B4-BE49-F238E27FC236}">
                <a16:creationId xmlns:a16="http://schemas.microsoft.com/office/drawing/2014/main" id="{3A6E67D8-C051-FD4E-A60E-43DC03018476}"/>
              </a:ext>
            </a:extLst>
          </p:cNvPr>
          <p:cNvPicPr>
            <a:picLocks noChangeAspect="1"/>
          </p:cNvPicPr>
          <p:nvPr/>
        </p:nvPicPr>
        <p:blipFill>
          <a:blip r:embed="rId29"/>
          <a:stretch>
            <a:fillRect/>
          </a:stretch>
        </p:blipFill>
        <p:spPr>
          <a:xfrm>
            <a:off x="5509079" y="3079502"/>
            <a:ext cx="1300981" cy="205417"/>
          </a:xfrm>
          <a:prstGeom prst="rect">
            <a:avLst/>
          </a:prstGeom>
        </p:spPr>
      </p:pic>
      <p:pic>
        <p:nvPicPr>
          <p:cNvPr id="31" name="Picture 30" descr="A close up of a logo&#10;&#10;Description automatically generated">
            <a:extLst>
              <a:ext uri="{FF2B5EF4-FFF2-40B4-BE49-F238E27FC236}">
                <a16:creationId xmlns:a16="http://schemas.microsoft.com/office/drawing/2014/main" id="{E701A0AF-B79B-2C4D-A656-E2662E8EEAAB}"/>
              </a:ext>
            </a:extLst>
          </p:cNvPr>
          <p:cNvPicPr>
            <a:picLocks noChangeAspect="1"/>
          </p:cNvPicPr>
          <p:nvPr/>
        </p:nvPicPr>
        <p:blipFill>
          <a:blip r:embed="rId30"/>
          <a:stretch>
            <a:fillRect/>
          </a:stretch>
        </p:blipFill>
        <p:spPr>
          <a:xfrm>
            <a:off x="10261749" y="2207993"/>
            <a:ext cx="529240" cy="529240"/>
          </a:xfrm>
          <a:prstGeom prst="rect">
            <a:avLst/>
          </a:prstGeom>
        </p:spPr>
      </p:pic>
      <p:pic>
        <p:nvPicPr>
          <p:cNvPr id="32" name="Picture 31" descr="A close up of a logo&#10;&#10;Description automatically generated">
            <a:extLst>
              <a:ext uri="{FF2B5EF4-FFF2-40B4-BE49-F238E27FC236}">
                <a16:creationId xmlns:a16="http://schemas.microsoft.com/office/drawing/2014/main" id="{DABC532F-DFCB-6342-9DE0-047060053C28}"/>
              </a:ext>
            </a:extLst>
          </p:cNvPr>
          <p:cNvPicPr>
            <a:picLocks noChangeAspect="1"/>
          </p:cNvPicPr>
          <p:nvPr/>
        </p:nvPicPr>
        <p:blipFill>
          <a:blip r:embed="rId31"/>
          <a:stretch>
            <a:fillRect/>
          </a:stretch>
        </p:blipFill>
        <p:spPr>
          <a:xfrm>
            <a:off x="8515115" y="4475642"/>
            <a:ext cx="1045980" cy="272863"/>
          </a:xfrm>
          <a:prstGeom prst="rect">
            <a:avLst/>
          </a:prstGeom>
        </p:spPr>
      </p:pic>
      <p:pic>
        <p:nvPicPr>
          <p:cNvPr id="33" name="Picture 32">
            <a:extLst>
              <a:ext uri="{FF2B5EF4-FFF2-40B4-BE49-F238E27FC236}">
                <a16:creationId xmlns:a16="http://schemas.microsoft.com/office/drawing/2014/main" id="{43D41672-14CC-2F48-9198-6B645F64638A}"/>
              </a:ext>
            </a:extLst>
          </p:cNvPr>
          <p:cNvPicPr>
            <a:picLocks noChangeAspect="1"/>
          </p:cNvPicPr>
          <p:nvPr/>
        </p:nvPicPr>
        <p:blipFill>
          <a:blip r:embed="rId32"/>
          <a:stretch>
            <a:fillRect/>
          </a:stretch>
        </p:blipFill>
        <p:spPr>
          <a:xfrm>
            <a:off x="2635948" y="4551181"/>
            <a:ext cx="1298665" cy="113376"/>
          </a:xfrm>
          <a:prstGeom prst="rect">
            <a:avLst/>
          </a:prstGeom>
        </p:spPr>
      </p:pic>
      <p:pic>
        <p:nvPicPr>
          <p:cNvPr id="34" name="Picture 33" descr="A close up of a logo&#10;&#10;Description automatically generated">
            <a:extLst>
              <a:ext uri="{FF2B5EF4-FFF2-40B4-BE49-F238E27FC236}">
                <a16:creationId xmlns:a16="http://schemas.microsoft.com/office/drawing/2014/main" id="{35517111-28E7-8A40-80DE-02EC694798DF}"/>
              </a:ext>
            </a:extLst>
          </p:cNvPr>
          <p:cNvPicPr>
            <a:picLocks noChangeAspect="1"/>
          </p:cNvPicPr>
          <p:nvPr/>
        </p:nvPicPr>
        <p:blipFill>
          <a:blip r:embed="rId33"/>
          <a:stretch>
            <a:fillRect/>
          </a:stretch>
        </p:blipFill>
        <p:spPr>
          <a:xfrm>
            <a:off x="2898037" y="2216626"/>
            <a:ext cx="632769" cy="421847"/>
          </a:xfrm>
          <a:prstGeom prst="rect">
            <a:avLst/>
          </a:prstGeom>
        </p:spPr>
      </p:pic>
      <p:pic>
        <p:nvPicPr>
          <p:cNvPr id="35" name="Picture 34" descr="A close up of a logo&#10;&#10;Description automatically generated">
            <a:extLst>
              <a:ext uri="{FF2B5EF4-FFF2-40B4-BE49-F238E27FC236}">
                <a16:creationId xmlns:a16="http://schemas.microsoft.com/office/drawing/2014/main" id="{A841EE32-436D-1745-9BB1-A34AF20AEC82}"/>
              </a:ext>
            </a:extLst>
          </p:cNvPr>
          <p:cNvPicPr>
            <a:picLocks noChangeAspect="1"/>
          </p:cNvPicPr>
          <p:nvPr/>
        </p:nvPicPr>
        <p:blipFill>
          <a:blip r:embed="rId34"/>
          <a:stretch>
            <a:fillRect/>
          </a:stretch>
        </p:blipFill>
        <p:spPr>
          <a:xfrm>
            <a:off x="1047933" y="2089774"/>
            <a:ext cx="1495812" cy="670849"/>
          </a:xfrm>
          <a:prstGeom prst="rect">
            <a:avLst/>
          </a:prstGeom>
        </p:spPr>
      </p:pic>
      <p:pic>
        <p:nvPicPr>
          <p:cNvPr id="36" name="Picture 35">
            <a:extLst>
              <a:ext uri="{FF2B5EF4-FFF2-40B4-BE49-F238E27FC236}">
                <a16:creationId xmlns:a16="http://schemas.microsoft.com/office/drawing/2014/main" id="{73C4EC43-5F18-FF43-8374-AA0E65312FEF}"/>
              </a:ext>
            </a:extLst>
          </p:cNvPr>
          <p:cNvPicPr>
            <a:picLocks noChangeAspect="1"/>
          </p:cNvPicPr>
          <p:nvPr/>
        </p:nvPicPr>
        <p:blipFill>
          <a:blip r:embed="rId35"/>
          <a:stretch>
            <a:fillRect/>
          </a:stretch>
        </p:blipFill>
        <p:spPr>
          <a:xfrm>
            <a:off x="7114354" y="3058606"/>
            <a:ext cx="1043041" cy="219039"/>
          </a:xfrm>
          <a:prstGeom prst="rect">
            <a:avLst/>
          </a:prstGeom>
        </p:spPr>
      </p:pic>
      <p:pic>
        <p:nvPicPr>
          <p:cNvPr id="37" name="Picture 36" descr="A close up of a logo&#10;&#10;Description automatically generated">
            <a:extLst>
              <a:ext uri="{FF2B5EF4-FFF2-40B4-BE49-F238E27FC236}">
                <a16:creationId xmlns:a16="http://schemas.microsoft.com/office/drawing/2014/main" id="{B501B27D-4292-A944-BF99-131620DDAA7A}"/>
              </a:ext>
            </a:extLst>
          </p:cNvPr>
          <p:cNvPicPr>
            <a:picLocks noChangeAspect="1"/>
          </p:cNvPicPr>
          <p:nvPr/>
        </p:nvPicPr>
        <p:blipFill>
          <a:blip r:embed="rId36"/>
          <a:stretch>
            <a:fillRect/>
          </a:stretch>
        </p:blipFill>
        <p:spPr>
          <a:xfrm>
            <a:off x="1482361" y="4973502"/>
            <a:ext cx="600728" cy="638269"/>
          </a:xfrm>
          <a:prstGeom prst="rect">
            <a:avLst/>
          </a:prstGeom>
        </p:spPr>
      </p:pic>
      <p:pic>
        <p:nvPicPr>
          <p:cNvPr id="38" name="Picture 37" descr="A close up of a logo&#10;&#10;Description automatically generated">
            <a:extLst>
              <a:ext uri="{FF2B5EF4-FFF2-40B4-BE49-F238E27FC236}">
                <a16:creationId xmlns:a16="http://schemas.microsoft.com/office/drawing/2014/main" id="{9CB83459-047A-BC40-AAD9-0754E239EBF8}"/>
              </a:ext>
            </a:extLst>
          </p:cNvPr>
          <p:cNvPicPr>
            <a:picLocks noChangeAspect="1"/>
          </p:cNvPicPr>
          <p:nvPr/>
        </p:nvPicPr>
        <p:blipFill>
          <a:blip r:embed="rId37"/>
          <a:stretch>
            <a:fillRect/>
          </a:stretch>
        </p:blipFill>
        <p:spPr>
          <a:xfrm>
            <a:off x="10029175" y="3037823"/>
            <a:ext cx="1030195" cy="285141"/>
          </a:xfrm>
          <a:prstGeom prst="rect">
            <a:avLst/>
          </a:prstGeom>
        </p:spPr>
      </p:pic>
    </p:spTree>
    <p:extLst>
      <p:ext uri="{BB962C8B-B14F-4D97-AF65-F5344CB8AC3E}">
        <p14:creationId xmlns:p14="http://schemas.microsoft.com/office/powerpoint/2010/main" val="1318435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58F7AD-68DB-A244-9AE5-220E08E305D1}"/>
              </a:ext>
            </a:extLst>
          </p:cNvPr>
          <p:cNvPicPr>
            <a:picLocks noChangeAspect="1"/>
          </p:cNvPicPr>
          <p:nvPr/>
        </p:nvPicPr>
        <p:blipFill rotWithShape="1">
          <a:blip r:embed="rId3"/>
          <a:srcRect t="4389" r="23295" b="4389"/>
          <a:stretch/>
        </p:blipFill>
        <p:spPr>
          <a:xfrm>
            <a:off x="6585907" y="22763"/>
            <a:ext cx="5601811" cy="6858000"/>
          </a:xfrm>
          <a:prstGeom prst="rect">
            <a:avLst/>
          </a:prstGeom>
        </p:spPr>
      </p:pic>
      <p:sp>
        <p:nvSpPr>
          <p:cNvPr id="21" name="Rectangle 20">
            <a:extLst>
              <a:ext uri="{FF2B5EF4-FFF2-40B4-BE49-F238E27FC236}">
                <a16:creationId xmlns:a16="http://schemas.microsoft.com/office/drawing/2014/main" id="{5AFCC3B5-CD0C-4059-99D0-CE4A470600C7}"/>
              </a:ext>
            </a:extLst>
          </p:cNvPr>
          <p:cNvSpPr/>
          <p:nvPr/>
        </p:nvSpPr>
        <p:spPr>
          <a:xfrm>
            <a:off x="14387556" y="-4054"/>
            <a:ext cx="2004717" cy="3820823"/>
          </a:xfrm>
          <a:prstGeom prst="rect">
            <a:avLst/>
          </a:prstGeom>
          <a:noFill/>
          <a:ln w="3175" cap="flat" cmpd="sng" algn="ctr">
            <a:noFill/>
            <a:prstDash val="solid"/>
            <a:miter lim="800000"/>
          </a:ln>
          <a:effectLst/>
        </p:spPr>
        <p:txBody>
          <a:bodyPr rtlCol="0" anchor="ctr"/>
          <a:lstStyle/>
          <a:p>
            <a:pPr algn="ctr" defTabSz="609570">
              <a:lnSpc>
                <a:spcPct val="90000"/>
              </a:lnSpc>
              <a:spcBef>
                <a:spcPts val="800"/>
              </a:spcBef>
              <a:defRPr/>
            </a:pPr>
            <a:endParaRPr lang="en-US" sz="2400" kern="0" dirty="0" err="1">
              <a:solidFill>
                <a:srgbClr val="FFFFFF"/>
              </a:solidFill>
              <a:latin typeface="Arial"/>
            </a:endParaRPr>
          </a:p>
        </p:txBody>
      </p:sp>
      <p:sp>
        <p:nvSpPr>
          <p:cNvPr id="28" name="Rectangle 27">
            <a:extLst>
              <a:ext uri="{FF2B5EF4-FFF2-40B4-BE49-F238E27FC236}">
                <a16:creationId xmlns:a16="http://schemas.microsoft.com/office/drawing/2014/main" id="{FC3899E3-5FA5-435C-A27A-512B26A4610D}"/>
              </a:ext>
            </a:extLst>
          </p:cNvPr>
          <p:cNvSpPr/>
          <p:nvPr/>
        </p:nvSpPr>
        <p:spPr>
          <a:xfrm>
            <a:off x="13747544" y="3775815"/>
            <a:ext cx="2004717" cy="3827055"/>
          </a:xfrm>
          <a:prstGeom prst="rect">
            <a:avLst/>
          </a:prstGeom>
          <a:noFill/>
          <a:ln w="3175" cap="flat" cmpd="sng" algn="ctr">
            <a:noFill/>
            <a:prstDash val="solid"/>
            <a:miter lim="800000"/>
          </a:ln>
          <a:effectLst/>
        </p:spPr>
        <p:txBody>
          <a:bodyPr rtlCol="0" anchor="ctr"/>
          <a:lstStyle/>
          <a:p>
            <a:pPr algn="ctr" defTabSz="609570">
              <a:lnSpc>
                <a:spcPct val="90000"/>
              </a:lnSpc>
              <a:spcBef>
                <a:spcPts val="800"/>
              </a:spcBef>
              <a:defRPr/>
            </a:pPr>
            <a:endParaRPr lang="en-US" sz="2400" kern="0" dirty="0" err="1">
              <a:solidFill>
                <a:srgbClr val="FFFFFF"/>
              </a:solidFill>
              <a:latin typeface="Arial"/>
            </a:endParaRPr>
          </a:p>
        </p:txBody>
      </p:sp>
      <p:sp>
        <p:nvSpPr>
          <p:cNvPr id="3" name="Title 2">
            <a:extLst>
              <a:ext uri="{FF2B5EF4-FFF2-40B4-BE49-F238E27FC236}">
                <a16:creationId xmlns:a16="http://schemas.microsoft.com/office/drawing/2014/main" id="{36FD6CCC-ECE9-254E-B041-A6B5CC6FDC7E}"/>
              </a:ext>
            </a:extLst>
          </p:cNvPr>
          <p:cNvSpPr>
            <a:spLocks noGrp="1"/>
          </p:cNvSpPr>
          <p:nvPr>
            <p:ph type="title"/>
          </p:nvPr>
        </p:nvSpPr>
        <p:spPr>
          <a:xfrm>
            <a:off x="838200" y="129830"/>
            <a:ext cx="9795933" cy="1233284"/>
          </a:xfrm>
        </p:spPr>
        <p:txBody>
          <a:bodyPr>
            <a:noAutofit/>
          </a:bodyPr>
          <a:lstStyle/>
          <a:p>
            <a:r>
              <a:rPr lang="en-US" sz="3467" dirty="0"/>
              <a:t>Control the chaos now with greater visibility, greater availability and more automation.</a:t>
            </a:r>
          </a:p>
        </p:txBody>
      </p:sp>
      <p:sp>
        <p:nvSpPr>
          <p:cNvPr id="44" name="Rectangle 43">
            <a:extLst>
              <a:ext uri="{FF2B5EF4-FFF2-40B4-BE49-F238E27FC236}">
                <a16:creationId xmlns:a16="http://schemas.microsoft.com/office/drawing/2014/main" id="{1F2FACD2-0645-41F7-9BC0-9DD965777847}"/>
              </a:ext>
            </a:extLst>
          </p:cNvPr>
          <p:cNvSpPr/>
          <p:nvPr/>
        </p:nvSpPr>
        <p:spPr>
          <a:xfrm>
            <a:off x="570688" y="4568117"/>
            <a:ext cx="2004717" cy="3838467"/>
          </a:xfrm>
          <a:prstGeom prst="rect">
            <a:avLst/>
          </a:prstGeom>
          <a:noFill/>
          <a:ln w="3175" cap="flat" cmpd="sng" algn="ctr">
            <a:noFill/>
            <a:prstDash val="solid"/>
            <a:miter lim="800000"/>
          </a:ln>
          <a:effectLst/>
        </p:spPr>
        <p:txBody>
          <a:bodyPr rtlCol="0" anchor="ctr"/>
          <a:lstStyle/>
          <a:p>
            <a:pPr algn="ctr" defTabSz="609570">
              <a:lnSpc>
                <a:spcPct val="90000"/>
              </a:lnSpc>
              <a:spcBef>
                <a:spcPts val="800"/>
              </a:spcBef>
              <a:defRPr/>
            </a:pPr>
            <a:endParaRPr lang="en-US" sz="2400" kern="0" dirty="0" err="1">
              <a:solidFill>
                <a:srgbClr val="FFFFFF"/>
              </a:solidFill>
              <a:latin typeface="Arial"/>
            </a:endParaRPr>
          </a:p>
        </p:txBody>
      </p:sp>
      <p:grpSp>
        <p:nvGrpSpPr>
          <p:cNvPr id="6" name="Group 5">
            <a:extLst>
              <a:ext uri="{FF2B5EF4-FFF2-40B4-BE49-F238E27FC236}">
                <a16:creationId xmlns:a16="http://schemas.microsoft.com/office/drawing/2014/main" id="{B5437474-B900-4BF1-AD83-CA0E20D70A8D}"/>
              </a:ext>
            </a:extLst>
          </p:cNvPr>
          <p:cNvGrpSpPr/>
          <p:nvPr/>
        </p:nvGrpSpPr>
        <p:grpSpPr>
          <a:xfrm>
            <a:off x="1021687" y="4363596"/>
            <a:ext cx="8414536" cy="1371321"/>
            <a:chOff x="432475" y="1217914"/>
            <a:chExt cx="6310902" cy="1028491"/>
          </a:xfrm>
        </p:grpSpPr>
        <p:sp>
          <p:nvSpPr>
            <p:cNvPr id="60" name="Text Box 3">
              <a:extLst>
                <a:ext uri="{FF2B5EF4-FFF2-40B4-BE49-F238E27FC236}">
                  <a16:creationId xmlns:a16="http://schemas.microsoft.com/office/drawing/2014/main" id="{7897B552-0CAA-459E-B7A6-0B55FF70D5F3}"/>
                </a:ext>
              </a:extLst>
            </p:cNvPr>
            <p:cNvSpPr txBox="1">
              <a:spLocks/>
            </p:cNvSpPr>
            <p:nvPr/>
          </p:nvSpPr>
          <p:spPr bwMode="auto">
            <a:xfrm>
              <a:off x="432475" y="1847802"/>
              <a:ext cx="1503537" cy="323141"/>
            </a:xfrm>
            <a:prstGeom prst="rect">
              <a:avLst/>
            </a:prstGeom>
            <a:noFill/>
            <a:ln w="3175" cap="flat" cmpd="sng">
              <a:no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9051" rIns="0" bIns="19051"/>
            <a:lstStyle/>
            <a:p>
              <a:pPr algn="ctr" defTabSz="609570">
                <a:defRPr/>
              </a:pPr>
              <a:r>
                <a:rPr lang="en-US" altLang="x-none" sz="1467" b="1" kern="0" dirty="0">
                  <a:solidFill>
                    <a:schemeClr val="tx2">
                      <a:lumMod val="60000"/>
                      <a:lumOff val="40000"/>
                    </a:schemeClr>
                  </a:solidFill>
                  <a:latin typeface="Arial"/>
                  <a:ea typeface="Open Sans Semibold" charset="0"/>
                  <a:cs typeface="Open Sans Semibold" charset="0"/>
                  <a:sym typeface="Poppins Medium" charset="0"/>
                </a:rPr>
                <a:t>Identity and Access</a:t>
              </a:r>
            </a:p>
            <a:p>
              <a:pPr algn="ctr" defTabSz="609570">
                <a:defRPr/>
              </a:pPr>
              <a:r>
                <a:rPr lang="en-US" altLang="x-none" sz="1467" b="1" kern="0" dirty="0">
                  <a:solidFill>
                    <a:schemeClr val="tx2">
                      <a:lumMod val="60000"/>
                      <a:lumOff val="40000"/>
                    </a:schemeClr>
                  </a:solidFill>
                  <a:latin typeface="Arial"/>
                  <a:ea typeface="Open Sans Semibold" charset="0"/>
                  <a:cs typeface="Open Sans Semibold" charset="0"/>
                  <a:sym typeface="Poppins Medium" charset="0"/>
                </a:rPr>
                <a:t>Management</a:t>
              </a:r>
              <a:endParaRPr lang="x-none" altLang="x-none" sz="1467" b="1" kern="0" dirty="0">
                <a:solidFill>
                  <a:schemeClr val="tx2">
                    <a:lumMod val="60000"/>
                    <a:lumOff val="40000"/>
                  </a:schemeClr>
                </a:solidFill>
                <a:latin typeface="Arial"/>
                <a:ea typeface="Open Sans Semibold" charset="0"/>
                <a:cs typeface="Open Sans Semibold" charset="0"/>
                <a:sym typeface="Poppins Medium" charset="0"/>
              </a:endParaRPr>
            </a:p>
          </p:txBody>
        </p:sp>
        <p:sp>
          <p:nvSpPr>
            <p:cNvPr id="62" name="Freeform 53">
              <a:extLst>
                <a:ext uri="{FF2B5EF4-FFF2-40B4-BE49-F238E27FC236}">
                  <a16:creationId xmlns:a16="http://schemas.microsoft.com/office/drawing/2014/main" id="{9B7CFA52-46CF-4AD9-BF51-303F2DBEBACA}"/>
                </a:ext>
              </a:extLst>
            </p:cNvPr>
            <p:cNvSpPr>
              <a:spLocks noChangeAspect="1" noEditPoints="1"/>
            </p:cNvSpPr>
            <p:nvPr/>
          </p:nvSpPr>
          <p:spPr bwMode="auto">
            <a:xfrm>
              <a:off x="1005007" y="1473665"/>
              <a:ext cx="326785" cy="256647"/>
            </a:xfrm>
            <a:custGeom>
              <a:avLst/>
              <a:gdLst>
                <a:gd name="T0" fmla="*/ 48 w 120"/>
                <a:gd name="T1" fmla="*/ 69 h 96"/>
                <a:gd name="T2" fmla="*/ 44 w 120"/>
                <a:gd name="T3" fmla="*/ 67 h 96"/>
                <a:gd name="T4" fmla="*/ 35 w 120"/>
                <a:gd name="T5" fmla="*/ 70 h 96"/>
                <a:gd name="T6" fmla="*/ 26 w 120"/>
                <a:gd name="T7" fmla="*/ 67 h 96"/>
                <a:gd name="T8" fmla="*/ 22 w 120"/>
                <a:gd name="T9" fmla="*/ 69 h 96"/>
                <a:gd name="T10" fmla="*/ 16 w 120"/>
                <a:gd name="T11" fmla="*/ 80 h 96"/>
                <a:gd name="T12" fmla="*/ 16 w 120"/>
                <a:gd name="T13" fmla="*/ 80 h 96"/>
                <a:gd name="T14" fmla="*/ 56 w 120"/>
                <a:gd name="T15" fmla="*/ 80 h 96"/>
                <a:gd name="T16" fmla="*/ 56 w 120"/>
                <a:gd name="T17" fmla="*/ 80 h 96"/>
                <a:gd name="T18" fmla="*/ 48 w 120"/>
                <a:gd name="T19" fmla="*/ 69 h 96"/>
                <a:gd name="T20" fmla="*/ 38 w 120"/>
                <a:gd name="T21" fmla="*/ 66 h 96"/>
                <a:gd name="T22" fmla="*/ 48 w 120"/>
                <a:gd name="T23" fmla="*/ 56 h 96"/>
                <a:gd name="T24" fmla="*/ 48 w 120"/>
                <a:gd name="T25" fmla="*/ 50 h 96"/>
                <a:gd name="T26" fmla="*/ 40 w 120"/>
                <a:gd name="T27" fmla="*/ 40 h 96"/>
                <a:gd name="T28" fmla="*/ 28 w 120"/>
                <a:gd name="T29" fmla="*/ 50 h 96"/>
                <a:gd name="T30" fmla="*/ 28 w 120"/>
                <a:gd name="T31" fmla="*/ 56 h 96"/>
                <a:gd name="T32" fmla="*/ 38 w 120"/>
                <a:gd name="T33" fmla="*/ 66 h 96"/>
                <a:gd name="T34" fmla="*/ 64 w 120"/>
                <a:gd name="T35" fmla="*/ 56 h 96"/>
                <a:gd name="T36" fmla="*/ 104 w 120"/>
                <a:gd name="T37" fmla="*/ 56 h 96"/>
                <a:gd name="T38" fmla="*/ 104 w 120"/>
                <a:gd name="T39" fmla="*/ 64 h 96"/>
                <a:gd name="T40" fmla="*/ 64 w 120"/>
                <a:gd name="T41" fmla="*/ 64 h 96"/>
                <a:gd name="T42" fmla="*/ 64 w 120"/>
                <a:gd name="T43" fmla="*/ 56 h 96"/>
                <a:gd name="T44" fmla="*/ 64 w 120"/>
                <a:gd name="T45" fmla="*/ 72 h 96"/>
                <a:gd name="T46" fmla="*/ 104 w 120"/>
                <a:gd name="T47" fmla="*/ 72 h 96"/>
                <a:gd name="T48" fmla="*/ 104 w 120"/>
                <a:gd name="T49" fmla="*/ 80 h 96"/>
                <a:gd name="T50" fmla="*/ 64 w 120"/>
                <a:gd name="T51" fmla="*/ 80 h 96"/>
                <a:gd name="T52" fmla="*/ 64 w 120"/>
                <a:gd name="T53" fmla="*/ 72 h 96"/>
                <a:gd name="T54" fmla="*/ 64 w 120"/>
                <a:gd name="T55" fmla="*/ 40 h 96"/>
                <a:gd name="T56" fmla="*/ 88 w 120"/>
                <a:gd name="T57" fmla="*/ 40 h 96"/>
                <a:gd name="T58" fmla="*/ 88 w 120"/>
                <a:gd name="T59" fmla="*/ 48 h 96"/>
                <a:gd name="T60" fmla="*/ 64 w 120"/>
                <a:gd name="T61" fmla="*/ 48 h 96"/>
                <a:gd name="T62" fmla="*/ 64 w 120"/>
                <a:gd name="T63" fmla="*/ 40 h 96"/>
                <a:gd name="T64" fmla="*/ 112 w 120"/>
                <a:gd name="T65" fmla="*/ 16 h 96"/>
                <a:gd name="T66" fmla="*/ 72 w 120"/>
                <a:gd name="T67" fmla="*/ 16 h 96"/>
                <a:gd name="T68" fmla="*/ 72 w 120"/>
                <a:gd name="T69" fmla="*/ 8 h 96"/>
                <a:gd name="T70" fmla="*/ 64 w 120"/>
                <a:gd name="T71" fmla="*/ 0 h 96"/>
                <a:gd name="T72" fmla="*/ 56 w 120"/>
                <a:gd name="T73" fmla="*/ 0 h 96"/>
                <a:gd name="T74" fmla="*/ 48 w 120"/>
                <a:gd name="T75" fmla="*/ 8 h 96"/>
                <a:gd name="T76" fmla="*/ 48 w 120"/>
                <a:gd name="T77" fmla="*/ 16 h 96"/>
                <a:gd name="T78" fmla="*/ 8 w 120"/>
                <a:gd name="T79" fmla="*/ 16 h 96"/>
                <a:gd name="T80" fmla="*/ 0 w 120"/>
                <a:gd name="T81" fmla="*/ 24 h 96"/>
                <a:gd name="T82" fmla="*/ 0 w 120"/>
                <a:gd name="T83" fmla="*/ 88 h 96"/>
                <a:gd name="T84" fmla="*/ 8 w 120"/>
                <a:gd name="T85" fmla="*/ 96 h 96"/>
                <a:gd name="T86" fmla="*/ 112 w 120"/>
                <a:gd name="T87" fmla="*/ 96 h 96"/>
                <a:gd name="T88" fmla="*/ 120 w 120"/>
                <a:gd name="T89" fmla="*/ 88 h 96"/>
                <a:gd name="T90" fmla="*/ 120 w 120"/>
                <a:gd name="T91" fmla="*/ 24 h 96"/>
                <a:gd name="T92" fmla="*/ 112 w 120"/>
                <a:gd name="T93" fmla="*/ 16 h 96"/>
                <a:gd name="T94" fmla="*/ 112 w 120"/>
                <a:gd name="T95" fmla="*/ 88 h 96"/>
                <a:gd name="T96" fmla="*/ 8 w 120"/>
                <a:gd name="T97" fmla="*/ 88 h 96"/>
                <a:gd name="T98" fmla="*/ 8 w 120"/>
                <a:gd name="T99" fmla="*/ 24 h 96"/>
                <a:gd name="T100" fmla="*/ 56 w 120"/>
                <a:gd name="T101" fmla="*/ 24 h 96"/>
                <a:gd name="T102" fmla="*/ 56 w 120"/>
                <a:gd name="T103" fmla="*/ 8 h 96"/>
                <a:gd name="T104" fmla="*/ 64 w 120"/>
                <a:gd name="T105" fmla="*/ 8 h 96"/>
                <a:gd name="T106" fmla="*/ 64 w 120"/>
                <a:gd name="T107" fmla="*/ 24 h 96"/>
                <a:gd name="T108" fmla="*/ 112 w 120"/>
                <a:gd name="T109" fmla="*/ 24 h 96"/>
                <a:gd name="T110" fmla="*/ 112 w 120"/>
                <a:gd name="T111"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96">
                  <a:moveTo>
                    <a:pt x="48" y="69"/>
                  </a:moveTo>
                  <a:cubicBezTo>
                    <a:pt x="44" y="67"/>
                    <a:pt x="44" y="67"/>
                    <a:pt x="44" y="67"/>
                  </a:cubicBezTo>
                  <a:cubicBezTo>
                    <a:pt x="42" y="69"/>
                    <a:pt x="39" y="70"/>
                    <a:pt x="35" y="70"/>
                  </a:cubicBezTo>
                  <a:cubicBezTo>
                    <a:pt x="32" y="70"/>
                    <a:pt x="29" y="69"/>
                    <a:pt x="26" y="67"/>
                  </a:cubicBezTo>
                  <a:cubicBezTo>
                    <a:pt x="22" y="69"/>
                    <a:pt x="22" y="69"/>
                    <a:pt x="22" y="69"/>
                  </a:cubicBezTo>
                  <a:cubicBezTo>
                    <a:pt x="18" y="71"/>
                    <a:pt x="16" y="75"/>
                    <a:pt x="16" y="80"/>
                  </a:cubicBezTo>
                  <a:cubicBezTo>
                    <a:pt x="16" y="80"/>
                    <a:pt x="16" y="80"/>
                    <a:pt x="16" y="80"/>
                  </a:cubicBezTo>
                  <a:cubicBezTo>
                    <a:pt x="56" y="80"/>
                    <a:pt x="56" y="80"/>
                    <a:pt x="56" y="80"/>
                  </a:cubicBezTo>
                  <a:cubicBezTo>
                    <a:pt x="56" y="80"/>
                    <a:pt x="56" y="80"/>
                    <a:pt x="56" y="80"/>
                  </a:cubicBezTo>
                  <a:cubicBezTo>
                    <a:pt x="55" y="75"/>
                    <a:pt x="52" y="71"/>
                    <a:pt x="48" y="69"/>
                  </a:cubicBezTo>
                  <a:close/>
                  <a:moveTo>
                    <a:pt x="38" y="66"/>
                  </a:moveTo>
                  <a:cubicBezTo>
                    <a:pt x="43" y="66"/>
                    <a:pt x="47" y="62"/>
                    <a:pt x="48" y="56"/>
                  </a:cubicBezTo>
                  <a:cubicBezTo>
                    <a:pt x="48" y="50"/>
                    <a:pt x="48" y="50"/>
                    <a:pt x="48" y="50"/>
                  </a:cubicBezTo>
                  <a:cubicBezTo>
                    <a:pt x="48" y="46"/>
                    <a:pt x="45" y="41"/>
                    <a:pt x="40" y="40"/>
                  </a:cubicBezTo>
                  <a:cubicBezTo>
                    <a:pt x="33" y="39"/>
                    <a:pt x="28" y="43"/>
                    <a:pt x="28" y="50"/>
                  </a:cubicBezTo>
                  <a:cubicBezTo>
                    <a:pt x="28" y="56"/>
                    <a:pt x="28" y="56"/>
                    <a:pt x="28" y="56"/>
                  </a:cubicBezTo>
                  <a:cubicBezTo>
                    <a:pt x="28" y="62"/>
                    <a:pt x="32" y="66"/>
                    <a:pt x="38" y="66"/>
                  </a:cubicBezTo>
                  <a:close/>
                  <a:moveTo>
                    <a:pt x="64" y="56"/>
                  </a:moveTo>
                  <a:cubicBezTo>
                    <a:pt x="104" y="56"/>
                    <a:pt x="104" y="56"/>
                    <a:pt x="104" y="56"/>
                  </a:cubicBezTo>
                  <a:cubicBezTo>
                    <a:pt x="104" y="64"/>
                    <a:pt x="104" y="64"/>
                    <a:pt x="104" y="64"/>
                  </a:cubicBezTo>
                  <a:cubicBezTo>
                    <a:pt x="64" y="64"/>
                    <a:pt x="64" y="64"/>
                    <a:pt x="64" y="64"/>
                  </a:cubicBezTo>
                  <a:lnTo>
                    <a:pt x="64" y="56"/>
                  </a:lnTo>
                  <a:close/>
                  <a:moveTo>
                    <a:pt x="64" y="72"/>
                  </a:moveTo>
                  <a:cubicBezTo>
                    <a:pt x="104" y="72"/>
                    <a:pt x="104" y="72"/>
                    <a:pt x="104" y="72"/>
                  </a:cubicBezTo>
                  <a:cubicBezTo>
                    <a:pt x="104" y="80"/>
                    <a:pt x="104" y="80"/>
                    <a:pt x="104" y="80"/>
                  </a:cubicBezTo>
                  <a:cubicBezTo>
                    <a:pt x="64" y="80"/>
                    <a:pt x="64" y="80"/>
                    <a:pt x="64" y="80"/>
                  </a:cubicBezTo>
                  <a:lnTo>
                    <a:pt x="64" y="72"/>
                  </a:lnTo>
                  <a:close/>
                  <a:moveTo>
                    <a:pt x="64" y="40"/>
                  </a:moveTo>
                  <a:cubicBezTo>
                    <a:pt x="88" y="40"/>
                    <a:pt x="88" y="40"/>
                    <a:pt x="88" y="40"/>
                  </a:cubicBezTo>
                  <a:cubicBezTo>
                    <a:pt x="88" y="48"/>
                    <a:pt x="88" y="48"/>
                    <a:pt x="88" y="48"/>
                  </a:cubicBezTo>
                  <a:cubicBezTo>
                    <a:pt x="64" y="48"/>
                    <a:pt x="64" y="48"/>
                    <a:pt x="64" y="48"/>
                  </a:cubicBezTo>
                  <a:lnTo>
                    <a:pt x="64" y="40"/>
                  </a:lnTo>
                  <a:close/>
                  <a:moveTo>
                    <a:pt x="112" y="16"/>
                  </a:moveTo>
                  <a:cubicBezTo>
                    <a:pt x="72" y="16"/>
                    <a:pt x="72" y="16"/>
                    <a:pt x="72" y="16"/>
                  </a:cubicBezTo>
                  <a:cubicBezTo>
                    <a:pt x="72" y="8"/>
                    <a:pt x="72" y="8"/>
                    <a:pt x="72" y="8"/>
                  </a:cubicBezTo>
                  <a:cubicBezTo>
                    <a:pt x="72" y="4"/>
                    <a:pt x="68" y="0"/>
                    <a:pt x="64" y="0"/>
                  </a:cubicBezTo>
                  <a:cubicBezTo>
                    <a:pt x="56" y="0"/>
                    <a:pt x="56" y="0"/>
                    <a:pt x="56" y="0"/>
                  </a:cubicBezTo>
                  <a:cubicBezTo>
                    <a:pt x="51" y="0"/>
                    <a:pt x="48" y="4"/>
                    <a:pt x="48" y="8"/>
                  </a:cubicBezTo>
                  <a:cubicBezTo>
                    <a:pt x="48" y="16"/>
                    <a:pt x="48" y="16"/>
                    <a:pt x="48" y="16"/>
                  </a:cubicBezTo>
                  <a:cubicBezTo>
                    <a:pt x="8" y="16"/>
                    <a:pt x="8" y="16"/>
                    <a:pt x="8" y="16"/>
                  </a:cubicBezTo>
                  <a:cubicBezTo>
                    <a:pt x="3" y="16"/>
                    <a:pt x="0" y="20"/>
                    <a:pt x="0" y="24"/>
                  </a:cubicBezTo>
                  <a:cubicBezTo>
                    <a:pt x="0" y="88"/>
                    <a:pt x="0" y="88"/>
                    <a:pt x="0" y="88"/>
                  </a:cubicBezTo>
                  <a:cubicBezTo>
                    <a:pt x="0" y="92"/>
                    <a:pt x="3" y="96"/>
                    <a:pt x="8" y="96"/>
                  </a:cubicBezTo>
                  <a:cubicBezTo>
                    <a:pt x="112" y="96"/>
                    <a:pt x="112" y="96"/>
                    <a:pt x="112" y="96"/>
                  </a:cubicBezTo>
                  <a:cubicBezTo>
                    <a:pt x="116" y="96"/>
                    <a:pt x="120" y="92"/>
                    <a:pt x="120" y="88"/>
                  </a:cubicBezTo>
                  <a:cubicBezTo>
                    <a:pt x="120" y="24"/>
                    <a:pt x="120" y="24"/>
                    <a:pt x="120" y="24"/>
                  </a:cubicBezTo>
                  <a:cubicBezTo>
                    <a:pt x="120" y="20"/>
                    <a:pt x="116" y="16"/>
                    <a:pt x="112" y="16"/>
                  </a:cubicBezTo>
                  <a:close/>
                  <a:moveTo>
                    <a:pt x="112" y="88"/>
                  </a:moveTo>
                  <a:cubicBezTo>
                    <a:pt x="8" y="88"/>
                    <a:pt x="8" y="88"/>
                    <a:pt x="8" y="88"/>
                  </a:cubicBezTo>
                  <a:cubicBezTo>
                    <a:pt x="8" y="24"/>
                    <a:pt x="8" y="24"/>
                    <a:pt x="8" y="24"/>
                  </a:cubicBezTo>
                  <a:cubicBezTo>
                    <a:pt x="56" y="24"/>
                    <a:pt x="56" y="24"/>
                    <a:pt x="56" y="24"/>
                  </a:cubicBezTo>
                  <a:cubicBezTo>
                    <a:pt x="56" y="8"/>
                    <a:pt x="56" y="8"/>
                    <a:pt x="56" y="8"/>
                  </a:cubicBezTo>
                  <a:cubicBezTo>
                    <a:pt x="64" y="8"/>
                    <a:pt x="64" y="8"/>
                    <a:pt x="64" y="8"/>
                  </a:cubicBezTo>
                  <a:cubicBezTo>
                    <a:pt x="64" y="24"/>
                    <a:pt x="64" y="24"/>
                    <a:pt x="64" y="24"/>
                  </a:cubicBezTo>
                  <a:cubicBezTo>
                    <a:pt x="112" y="24"/>
                    <a:pt x="112" y="24"/>
                    <a:pt x="112" y="24"/>
                  </a:cubicBezTo>
                  <a:lnTo>
                    <a:pt x="112" y="88"/>
                  </a:lnTo>
                  <a:close/>
                </a:path>
              </a:pathLst>
            </a:custGeom>
            <a:solidFill>
              <a:schemeClr val="tx2">
                <a:lumMod val="60000"/>
                <a:lumOff val="40000"/>
              </a:schemeClr>
            </a:solidFill>
            <a:ln>
              <a:noFill/>
            </a:ln>
          </p:spPr>
          <p:txBody>
            <a:bodyPr vert="horz" wrap="square" lIns="109728" tIns="54864" rIns="109728" bIns="54864" numCol="1" anchor="t" anchorCtr="0" compatLnSpc="1">
              <a:prstTxWarp prst="textNoShape">
                <a:avLst/>
              </a:prstTxWarp>
            </a:bodyPr>
            <a:lstStyle/>
            <a:p>
              <a:pPr defTabSz="548613">
                <a:defRPr/>
              </a:pPr>
              <a:endParaRPr lang="bg-BG" sz="2160" kern="0">
                <a:solidFill>
                  <a:srgbClr val="464646"/>
                </a:solidFill>
              </a:endParaRPr>
            </a:p>
          </p:txBody>
        </p:sp>
        <p:sp>
          <p:nvSpPr>
            <p:cNvPr id="63" name="Rectangle 62">
              <a:extLst>
                <a:ext uri="{FF2B5EF4-FFF2-40B4-BE49-F238E27FC236}">
                  <a16:creationId xmlns:a16="http://schemas.microsoft.com/office/drawing/2014/main" id="{27F527B7-C57C-4C10-9632-6EF61C108E8F}"/>
                </a:ext>
              </a:extLst>
            </p:cNvPr>
            <p:cNvSpPr/>
            <p:nvPr/>
          </p:nvSpPr>
          <p:spPr>
            <a:xfrm>
              <a:off x="1860872" y="1411737"/>
              <a:ext cx="4882505" cy="760010"/>
            </a:xfrm>
            <a:prstGeom prst="rect">
              <a:avLst/>
            </a:prstGeom>
            <a:ln>
              <a:noFill/>
            </a:ln>
          </p:spPr>
          <p:txBody>
            <a:bodyPr wrap="square" lIns="162552" tIns="81276" rIns="162552" bIns="81276">
              <a:spAutoFit/>
            </a:bodyPr>
            <a:lstStyle/>
            <a:p>
              <a:pPr marL="121914" indent="-121914" defTabSz="609570">
                <a:spcAft>
                  <a:spcPts val="533"/>
                </a:spcAft>
                <a:buFont typeface="Arial" panose="020B0604020202020204" pitchFamily="34" charset="0"/>
                <a:buChar char="•"/>
              </a:pPr>
              <a:r>
                <a:rPr lang="en-US" sz="1067" spc="-7" dirty="0">
                  <a:latin typeface="Arial"/>
                  <a:cs typeface="Arial"/>
                </a:rPr>
                <a:t>Achieve complete, business-driven governance</a:t>
              </a:r>
            </a:p>
            <a:p>
              <a:pPr marL="121914" indent="-121914" defTabSz="609570">
                <a:spcAft>
                  <a:spcPts val="533"/>
                </a:spcAft>
                <a:buFont typeface="Arial" panose="020B0604020202020204" pitchFamily="34" charset="0"/>
                <a:buChar char="•"/>
              </a:pPr>
              <a:r>
                <a:rPr lang="en-US" sz="1067" spc="-7" dirty="0">
                  <a:latin typeface="Arial"/>
                  <a:cs typeface="Arial"/>
                </a:rPr>
                <a:t>Ensure convenient, secure and compliant access</a:t>
              </a:r>
            </a:p>
            <a:p>
              <a:pPr marL="121914" indent="-121914" defTabSz="609570">
                <a:spcAft>
                  <a:spcPts val="533"/>
                </a:spcAft>
                <a:buFont typeface="Arial" panose="020B0604020202020204" pitchFamily="34" charset="0"/>
                <a:buChar char="•"/>
              </a:pPr>
              <a:r>
                <a:rPr lang="en-US" sz="1067" spc="-7" dirty="0">
                  <a:latin typeface="Arial"/>
                  <a:cs typeface="Arial"/>
                </a:rPr>
                <a:t>Understand and control administrator activity</a:t>
              </a:r>
            </a:p>
            <a:p>
              <a:pPr marL="121914" indent="-121914" defTabSz="609570">
                <a:spcAft>
                  <a:spcPts val="533"/>
                </a:spcAft>
                <a:buFont typeface="Arial" panose="020B0604020202020204" pitchFamily="34" charset="0"/>
                <a:buChar char="•"/>
              </a:pPr>
              <a:r>
                <a:rPr lang="en-US" sz="1067" spc="-7" dirty="0">
                  <a:latin typeface="Arial"/>
                  <a:cs typeface="Arial"/>
                </a:rPr>
                <a:t>Improve security and extend to the cloud without risk </a:t>
              </a:r>
            </a:p>
          </p:txBody>
        </p:sp>
        <p:sp>
          <p:nvSpPr>
            <p:cNvPr id="4" name="Rectangle 3">
              <a:extLst>
                <a:ext uri="{FF2B5EF4-FFF2-40B4-BE49-F238E27FC236}">
                  <a16:creationId xmlns:a16="http://schemas.microsoft.com/office/drawing/2014/main" id="{50022492-C4A9-40B0-B078-321BBFE06356}"/>
                </a:ext>
              </a:extLst>
            </p:cNvPr>
            <p:cNvSpPr/>
            <p:nvPr/>
          </p:nvSpPr>
          <p:spPr>
            <a:xfrm>
              <a:off x="494229" y="1217914"/>
              <a:ext cx="4968500" cy="1028491"/>
            </a:xfrm>
            <a:prstGeom prst="rect">
              <a:avLst/>
            </a:prstGeom>
            <a:no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6" name="Group 15">
            <a:extLst>
              <a:ext uri="{FF2B5EF4-FFF2-40B4-BE49-F238E27FC236}">
                <a16:creationId xmlns:a16="http://schemas.microsoft.com/office/drawing/2014/main" id="{78EF048D-A023-481E-A9F6-B8180D8B6EE3}"/>
              </a:ext>
            </a:extLst>
          </p:cNvPr>
          <p:cNvGrpSpPr/>
          <p:nvPr/>
        </p:nvGrpSpPr>
        <p:grpSpPr>
          <a:xfrm>
            <a:off x="886313" y="1324368"/>
            <a:ext cx="9535592" cy="1603043"/>
            <a:chOff x="664134" y="950060"/>
            <a:chExt cx="7151694" cy="1202282"/>
          </a:xfrm>
        </p:grpSpPr>
        <p:grpSp>
          <p:nvGrpSpPr>
            <p:cNvPr id="15" name="Group 14">
              <a:extLst>
                <a:ext uri="{FF2B5EF4-FFF2-40B4-BE49-F238E27FC236}">
                  <a16:creationId xmlns:a16="http://schemas.microsoft.com/office/drawing/2014/main" id="{0946A460-82C0-47AD-B227-55C6A0B02FC3}"/>
                </a:ext>
              </a:extLst>
            </p:cNvPr>
            <p:cNvGrpSpPr/>
            <p:nvPr/>
          </p:nvGrpSpPr>
          <p:grpSpPr>
            <a:xfrm>
              <a:off x="664134" y="950060"/>
              <a:ext cx="7151694" cy="1202282"/>
              <a:chOff x="635242" y="757298"/>
              <a:chExt cx="7151694" cy="1202282"/>
            </a:xfrm>
          </p:grpSpPr>
          <p:grpSp>
            <p:nvGrpSpPr>
              <p:cNvPr id="11" name="Group 10">
                <a:extLst>
                  <a:ext uri="{FF2B5EF4-FFF2-40B4-BE49-F238E27FC236}">
                    <a16:creationId xmlns:a16="http://schemas.microsoft.com/office/drawing/2014/main" id="{DF6AC18C-84F6-40E9-A34A-F2B8FD9217E4}"/>
                  </a:ext>
                </a:extLst>
              </p:cNvPr>
              <p:cNvGrpSpPr/>
              <p:nvPr/>
            </p:nvGrpSpPr>
            <p:grpSpPr>
              <a:xfrm>
                <a:off x="1802189" y="958175"/>
                <a:ext cx="1503537" cy="704363"/>
                <a:chOff x="9391459" y="360432"/>
                <a:chExt cx="1503537" cy="704363"/>
              </a:xfrm>
            </p:grpSpPr>
            <p:sp>
              <p:nvSpPr>
                <p:cNvPr id="22" name="Text Box 3">
                  <a:extLst>
                    <a:ext uri="{FF2B5EF4-FFF2-40B4-BE49-F238E27FC236}">
                      <a16:creationId xmlns:a16="http://schemas.microsoft.com/office/drawing/2014/main" id="{0806350E-7A81-41C3-9E57-69B981609EDF}"/>
                    </a:ext>
                  </a:extLst>
                </p:cNvPr>
                <p:cNvSpPr txBox="1">
                  <a:spLocks/>
                </p:cNvSpPr>
                <p:nvPr/>
              </p:nvSpPr>
              <p:spPr bwMode="auto">
                <a:xfrm>
                  <a:off x="9391459" y="744963"/>
                  <a:ext cx="1503537" cy="319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9051" rIns="0" bIns="19051"/>
                <a:lstStyle/>
                <a:p>
                  <a:pPr algn="ctr" defTabSz="609570">
                    <a:defRPr/>
                  </a:pPr>
                  <a:r>
                    <a:rPr lang="en-US" altLang="x-none" sz="1467" b="1" kern="0" dirty="0">
                      <a:solidFill>
                        <a:srgbClr val="FB4F12"/>
                      </a:solidFill>
                      <a:latin typeface="Arial"/>
                      <a:ea typeface="Open Sans Semibold" charset="0"/>
                      <a:cs typeface="Open Sans Semibold" charset="0"/>
                      <a:sym typeface="Poppins Medium" charset="0"/>
                    </a:rPr>
                    <a:t>Unified Endpoint Management</a:t>
                  </a:r>
                  <a:endParaRPr lang="x-none" altLang="x-none" sz="1467" b="1" kern="0" dirty="0">
                    <a:solidFill>
                      <a:srgbClr val="FB4F12"/>
                    </a:solidFill>
                    <a:latin typeface="Arial"/>
                    <a:ea typeface="Open Sans Semibold" charset="0"/>
                    <a:cs typeface="Open Sans Semibold" charset="0"/>
                    <a:sym typeface="Poppins Medium" charset="0"/>
                  </a:endParaRPr>
                </a:p>
              </p:txBody>
            </p:sp>
            <p:grpSp>
              <p:nvGrpSpPr>
                <p:cNvPr id="23" name="Group 79">
                  <a:extLst>
                    <a:ext uri="{FF2B5EF4-FFF2-40B4-BE49-F238E27FC236}">
                      <a16:creationId xmlns:a16="http://schemas.microsoft.com/office/drawing/2014/main" id="{7ADF225B-23CB-4D33-9E75-062E5F755E56}"/>
                    </a:ext>
                  </a:extLst>
                </p:cNvPr>
                <p:cNvGrpSpPr>
                  <a:grpSpLocks noChangeAspect="1"/>
                </p:cNvGrpSpPr>
                <p:nvPr/>
              </p:nvGrpSpPr>
              <p:grpSpPr bwMode="auto">
                <a:xfrm>
                  <a:off x="10002139" y="360432"/>
                  <a:ext cx="279400" cy="280237"/>
                  <a:chOff x="2865" y="1580"/>
                  <a:chExt cx="507" cy="507"/>
                </a:xfrm>
                <a:solidFill>
                  <a:srgbClr val="FB4F14"/>
                </a:solidFill>
              </p:grpSpPr>
              <p:sp>
                <p:nvSpPr>
                  <p:cNvPr id="25" name="Freeform 81">
                    <a:extLst>
                      <a:ext uri="{FF2B5EF4-FFF2-40B4-BE49-F238E27FC236}">
                        <a16:creationId xmlns:a16="http://schemas.microsoft.com/office/drawing/2014/main" id="{22580E2F-73B5-4225-9BD5-ABF49063D680}"/>
                      </a:ext>
                    </a:extLst>
                  </p:cNvPr>
                  <p:cNvSpPr>
                    <a:spLocks noEditPoints="1"/>
                  </p:cNvSpPr>
                  <p:nvPr/>
                </p:nvSpPr>
                <p:spPr bwMode="auto">
                  <a:xfrm>
                    <a:off x="3035" y="1743"/>
                    <a:ext cx="167" cy="182"/>
                  </a:xfrm>
                  <a:custGeom>
                    <a:avLst/>
                    <a:gdLst>
                      <a:gd name="T0" fmla="*/ 569 w 1170"/>
                      <a:gd name="T1" fmla="*/ 397 h 1274"/>
                      <a:gd name="T2" fmla="*/ 523 w 1170"/>
                      <a:gd name="T3" fmla="*/ 408 h 1274"/>
                      <a:gd name="T4" fmla="*/ 469 w 1170"/>
                      <a:gd name="T5" fmla="*/ 430 h 1274"/>
                      <a:gd name="T6" fmla="*/ 418 w 1170"/>
                      <a:gd name="T7" fmla="*/ 468 h 1274"/>
                      <a:gd name="T8" fmla="*/ 376 w 1170"/>
                      <a:gd name="T9" fmla="*/ 523 h 1274"/>
                      <a:gd name="T10" fmla="*/ 350 w 1170"/>
                      <a:gd name="T11" fmla="*/ 588 h 1274"/>
                      <a:gd name="T12" fmla="*/ 342 w 1170"/>
                      <a:gd name="T13" fmla="*/ 636 h 1274"/>
                      <a:gd name="T14" fmla="*/ 341 w 1170"/>
                      <a:gd name="T15" fmla="*/ 652 h 1274"/>
                      <a:gd name="T16" fmla="*/ 346 w 1170"/>
                      <a:gd name="T17" fmla="*/ 694 h 1274"/>
                      <a:gd name="T18" fmla="*/ 372 w 1170"/>
                      <a:gd name="T19" fmla="*/ 767 h 1274"/>
                      <a:gd name="T20" fmla="*/ 417 w 1170"/>
                      <a:gd name="T21" fmla="*/ 828 h 1274"/>
                      <a:gd name="T22" fmla="*/ 474 w 1170"/>
                      <a:gd name="T23" fmla="*/ 870 h 1274"/>
                      <a:gd name="T24" fmla="*/ 532 w 1170"/>
                      <a:gd name="T25" fmla="*/ 894 h 1274"/>
                      <a:gd name="T26" fmla="*/ 594 w 1170"/>
                      <a:gd name="T27" fmla="*/ 901 h 1274"/>
                      <a:gd name="T28" fmla="*/ 649 w 1170"/>
                      <a:gd name="T29" fmla="*/ 895 h 1274"/>
                      <a:gd name="T30" fmla="*/ 701 w 1170"/>
                      <a:gd name="T31" fmla="*/ 876 h 1274"/>
                      <a:gd name="T32" fmla="*/ 754 w 1170"/>
                      <a:gd name="T33" fmla="*/ 844 h 1274"/>
                      <a:gd name="T34" fmla="*/ 799 w 1170"/>
                      <a:gd name="T35" fmla="*/ 794 h 1274"/>
                      <a:gd name="T36" fmla="*/ 831 w 1170"/>
                      <a:gd name="T37" fmla="*/ 734 h 1274"/>
                      <a:gd name="T38" fmla="*/ 845 w 1170"/>
                      <a:gd name="T39" fmla="*/ 666 h 1274"/>
                      <a:gd name="T40" fmla="*/ 846 w 1170"/>
                      <a:gd name="T41" fmla="*/ 655 h 1274"/>
                      <a:gd name="T42" fmla="*/ 845 w 1170"/>
                      <a:gd name="T43" fmla="*/ 629 h 1274"/>
                      <a:gd name="T44" fmla="*/ 834 w 1170"/>
                      <a:gd name="T45" fmla="*/ 573 h 1274"/>
                      <a:gd name="T46" fmla="*/ 803 w 1170"/>
                      <a:gd name="T47" fmla="*/ 508 h 1274"/>
                      <a:gd name="T48" fmla="*/ 754 w 1170"/>
                      <a:gd name="T49" fmla="*/ 455 h 1274"/>
                      <a:gd name="T50" fmla="*/ 702 w 1170"/>
                      <a:gd name="T51" fmla="*/ 421 h 1274"/>
                      <a:gd name="T52" fmla="*/ 652 w 1170"/>
                      <a:gd name="T53" fmla="*/ 404 h 1274"/>
                      <a:gd name="T54" fmla="*/ 594 w 1170"/>
                      <a:gd name="T55" fmla="*/ 396 h 1274"/>
                      <a:gd name="T56" fmla="*/ 723 w 1170"/>
                      <a:gd name="T57" fmla="*/ 134 h 1274"/>
                      <a:gd name="T58" fmla="*/ 813 w 1170"/>
                      <a:gd name="T59" fmla="*/ 164 h 1274"/>
                      <a:gd name="T60" fmla="*/ 893 w 1170"/>
                      <a:gd name="T61" fmla="*/ 208 h 1274"/>
                      <a:gd name="T62" fmla="*/ 1169 w 1170"/>
                      <a:gd name="T63" fmla="*/ 346 h 1274"/>
                      <a:gd name="T64" fmla="*/ 1093 w 1170"/>
                      <a:gd name="T65" fmla="*/ 464 h 1274"/>
                      <a:gd name="T66" fmla="*/ 1118 w 1170"/>
                      <a:gd name="T67" fmla="*/ 554 h 1274"/>
                      <a:gd name="T68" fmla="*/ 1126 w 1170"/>
                      <a:gd name="T69" fmla="*/ 649 h 1274"/>
                      <a:gd name="T70" fmla="*/ 1116 w 1170"/>
                      <a:gd name="T71" fmla="*/ 757 h 1274"/>
                      <a:gd name="T72" fmla="*/ 1084 w 1170"/>
                      <a:gd name="T73" fmla="*/ 857 h 1274"/>
                      <a:gd name="T74" fmla="*/ 995 w 1170"/>
                      <a:gd name="T75" fmla="*/ 1145 h 1274"/>
                      <a:gd name="T76" fmla="*/ 868 w 1170"/>
                      <a:gd name="T77" fmla="*/ 1104 h 1274"/>
                      <a:gd name="T78" fmla="*/ 776 w 1170"/>
                      <a:gd name="T79" fmla="*/ 1149 h 1274"/>
                      <a:gd name="T80" fmla="*/ 727 w 1170"/>
                      <a:gd name="T81" fmla="*/ 1274 h 1274"/>
                      <a:gd name="T82" fmla="*/ 447 w 1170"/>
                      <a:gd name="T83" fmla="*/ 1160 h 1274"/>
                      <a:gd name="T84" fmla="*/ 354 w 1170"/>
                      <a:gd name="T85" fmla="*/ 1124 h 1274"/>
                      <a:gd name="T86" fmla="*/ 271 w 1170"/>
                      <a:gd name="T87" fmla="*/ 1071 h 1274"/>
                      <a:gd name="T88" fmla="*/ 2 w 1170"/>
                      <a:gd name="T89" fmla="*/ 929 h 1274"/>
                      <a:gd name="T90" fmla="*/ 84 w 1170"/>
                      <a:gd name="T91" fmla="*/ 801 h 1274"/>
                      <a:gd name="T92" fmla="*/ 64 w 1170"/>
                      <a:gd name="T93" fmla="*/ 702 h 1274"/>
                      <a:gd name="T94" fmla="*/ 64 w 1170"/>
                      <a:gd name="T95" fmla="*/ 592 h 1274"/>
                      <a:gd name="T96" fmla="*/ 88 w 1170"/>
                      <a:gd name="T97" fmla="*/ 484 h 1274"/>
                      <a:gd name="T98" fmla="*/ 0 w 1170"/>
                      <a:gd name="T99" fmla="*/ 349 h 1274"/>
                      <a:gd name="T100" fmla="*/ 284 w 1170"/>
                      <a:gd name="T101" fmla="*/ 217 h 1274"/>
                      <a:gd name="T102" fmla="*/ 361 w 1170"/>
                      <a:gd name="T103" fmla="*/ 170 h 1274"/>
                      <a:gd name="T104" fmla="*/ 444 w 1170"/>
                      <a:gd name="T105" fmla="*/ 138 h 1274"/>
                      <a:gd name="T106" fmla="*/ 723 w 1170"/>
                      <a:gd name="T107" fmla="*/ 0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0" h="1274">
                        <a:moveTo>
                          <a:pt x="594" y="396"/>
                        </a:moveTo>
                        <a:lnTo>
                          <a:pt x="569" y="397"/>
                        </a:lnTo>
                        <a:lnTo>
                          <a:pt x="545" y="402"/>
                        </a:lnTo>
                        <a:lnTo>
                          <a:pt x="523" y="408"/>
                        </a:lnTo>
                        <a:lnTo>
                          <a:pt x="495" y="418"/>
                        </a:lnTo>
                        <a:lnTo>
                          <a:pt x="469" y="430"/>
                        </a:lnTo>
                        <a:lnTo>
                          <a:pt x="444" y="446"/>
                        </a:lnTo>
                        <a:lnTo>
                          <a:pt x="418" y="468"/>
                        </a:lnTo>
                        <a:lnTo>
                          <a:pt x="395" y="494"/>
                        </a:lnTo>
                        <a:lnTo>
                          <a:pt x="376" y="523"/>
                        </a:lnTo>
                        <a:lnTo>
                          <a:pt x="361" y="554"/>
                        </a:lnTo>
                        <a:lnTo>
                          <a:pt x="350" y="588"/>
                        </a:lnTo>
                        <a:lnTo>
                          <a:pt x="344" y="623"/>
                        </a:lnTo>
                        <a:lnTo>
                          <a:pt x="342" y="636"/>
                        </a:lnTo>
                        <a:lnTo>
                          <a:pt x="341" y="649"/>
                        </a:lnTo>
                        <a:lnTo>
                          <a:pt x="341" y="652"/>
                        </a:lnTo>
                        <a:lnTo>
                          <a:pt x="342" y="654"/>
                        </a:lnTo>
                        <a:lnTo>
                          <a:pt x="346" y="694"/>
                        </a:lnTo>
                        <a:lnTo>
                          <a:pt x="355" y="732"/>
                        </a:lnTo>
                        <a:lnTo>
                          <a:pt x="372" y="767"/>
                        </a:lnTo>
                        <a:lnTo>
                          <a:pt x="392" y="799"/>
                        </a:lnTo>
                        <a:lnTo>
                          <a:pt x="417" y="828"/>
                        </a:lnTo>
                        <a:lnTo>
                          <a:pt x="445" y="853"/>
                        </a:lnTo>
                        <a:lnTo>
                          <a:pt x="474" y="870"/>
                        </a:lnTo>
                        <a:lnTo>
                          <a:pt x="503" y="884"/>
                        </a:lnTo>
                        <a:lnTo>
                          <a:pt x="532" y="894"/>
                        </a:lnTo>
                        <a:lnTo>
                          <a:pt x="563" y="899"/>
                        </a:lnTo>
                        <a:lnTo>
                          <a:pt x="594" y="901"/>
                        </a:lnTo>
                        <a:lnTo>
                          <a:pt x="621" y="899"/>
                        </a:lnTo>
                        <a:lnTo>
                          <a:pt x="649" y="895"/>
                        </a:lnTo>
                        <a:lnTo>
                          <a:pt x="674" y="887"/>
                        </a:lnTo>
                        <a:lnTo>
                          <a:pt x="701" y="876"/>
                        </a:lnTo>
                        <a:lnTo>
                          <a:pt x="726" y="863"/>
                        </a:lnTo>
                        <a:lnTo>
                          <a:pt x="754" y="844"/>
                        </a:lnTo>
                        <a:lnTo>
                          <a:pt x="778" y="820"/>
                        </a:lnTo>
                        <a:lnTo>
                          <a:pt x="799" y="794"/>
                        </a:lnTo>
                        <a:lnTo>
                          <a:pt x="817" y="766"/>
                        </a:lnTo>
                        <a:lnTo>
                          <a:pt x="831" y="734"/>
                        </a:lnTo>
                        <a:lnTo>
                          <a:pt x="840" y="700"/>
                        </a:lnTo>
                        <a:lnTo>
                          <a:pt x="845" y="666"/>
                        </a:lnTo>
                        <a:lnTo>
                          <a:pt x="845" y="660"/>
                        </a:lnTo>
                        <a:lnTo>
                          <a:pt x="846" y="655"/>
                        </a:lnTo>
                        <a:lnTo>
                          <a:pt x="846" y="649"/>
                        </a:lnTo>
                        <a:lnTo>
                          <a:pt x="845" y="629"/>
                        </a:lnTo>
                        <a:lnTo>
                          <a:pt x="843" y="609"/>
                        </a:lnTo>
                        <a:lnTo>
                          <a:pt x="834" y="573"/>
                        </a:lnTo>
                        <a:lnTo>
                          <a:pt x="820" y="540"/>
                        </a:lnTo>
                        <a:lnTo>
                          <a:pt x="803" y="508"/>
                        </a:lnTo>
                        <a:lnTo>
                          <a:pt x="780" y="480"/>
                        </a:lnTo>
                        <a:lnTo>
                          <a:pt x="754" y="455"/>
                        </a:lnTo>
                        <a:lnTo>
                          <a:pt x="725" y="434"/>
                        </a:lnTo>
                        <a:lnTo>
                          <a:pt x="702" y="421"/>
                        </a:lnTo>
                        <a:lnTo>
                          <a:pt x="677" y="412"/>
                        </a:lnTo>
                        <a:lnTo>
                          <a:pt x="652" y="404"/>
                        </a:lnTo>
                        <a:lnTo>
                          <a:pt x="624" y="399"/>
                        </a:lnTo>
                        <a:lnTo>
                          <a:pt x="594" y="396"/>
                        </a:lnTo>
                        <a:close/>
                        <a:moveTo>
                          <a:pt x="723" y="0"/>
                        </a:moveTo>
                        <a:lnTo>
                          <a:pt x="723" y="134"/>
                        </a:lnTo>
                        <a:lnTo>
                          <a:pt x="769" y="147"/>
                        </a:lnTo>
                        <a:lnTo>
                          <a:pt x="813" y="164"/>
                        </a:lnTo>
                        <a:lnTo>
                          <a:pt x="854" y="185"/>
                        </a:lnTo>
                        <a:lnTo>
                          <a:pt x="893" y="208"/>
                        </a:lnTo>
                        <a:lnTo>
                          <a:pt x="993" y="128"/>
                        </a:lnTo>
                        <a:lnTo>
                          <a:pt x="1169" y="346"/>
                        </a:lnTo>
                        <a:lnTo>
                          <a:pt x="1075" y="421"/>
                        </a:lnTo>
                        <a:lnTo>
                          <a:pt x="1093" y="464"/>
                        </a:lnTo>
                        <a:lnTo>
                          <a:pt x="1107" y="508"/>
                        </a:lnTo>
                        <a:lnTo>
                          <a:pt x="1118" y="554"/>
                        </a:lnTo>
                        <a:lnTo>
                          <a:pt x="1124" y="601"/>
                        </a:lnTo>
                        <a:lnTo>
                          <a:pt x="1126" y="649"/>
                        </a:lnTo>
                        <a:lnTo>
                          <a:pt x="1123" y="704"/>
                        </a:lnTo>
                        <a:lnTo>
                          <a:pt x="1116" y="757"/>
                        </a:lnTo>
                        <a:lnTo>
                          <a:pt x="1103" y="808"/>
                        </a:lnTo>
                        <a:lnTo>
                          <a:pt x="1084" y="857"/>
                        </a:lnTo>
                        <a:lnTo>
                          <a:pt x="1170" y="925"/>
                        </a:lnTo>
                        <a:lnTo>
                          <a:pt x="995" y="1145"/>
                        </a:lnTo>
                        <a:lnTo>
                          <a:pt x="910" y="1076"/>
                        </a:lnTo>
                        <a:lnTo>
                          <a:pt x="868" y="1104"/>
                        </a:lnTo>
                        <a:lnTo>
                          <a:pt x="823" y="1128"/>
                        </a:lnTo>
                        <a:lnTo>
                          <a:pt x="776" y="1149"/>
                        </a:lnTo>
                        <a:lnTo>
                          <a:pt x="727" y="1164"/>
                        </a:lnTo>
                        <a:lnTo>
                          <a:pt x="727" y="1274"/>
                        </a:lnTo>
                        <a:lnTo>
                          <a:pt x="447" y="1274"/>
                        </a:lnTo>
                        <a:lnTo>
                          <a:pt x="447" y="1160"/>
                        </a:lnTo>
                        <a:lnTo>
                          <a:pt x="399" y="1144"/>
                        </a:lnTo>
                        <a:lnTo>
                          <a:pt x="354" y="1124"/>
                        </a:lnTo>
                        <a:lnTo>
                          <a:pt x="311" y="1099"/>
                        </a:lnTo>
                        <a:lnTo>
                          <a:pt x="271" y="1071"/>
                        </a:lnTo>
                        <a:lnTo>
                          <a:pt x="178" y="1146"/>
                        </a:lnTo>
                        <a:lnTo>
                          <a:pt x="2" y="929"/>
                        </a:lnTo>
                        <a:lnTo>
                          <a:pt x="100" y="848"/>
                        </a:lnTo>
                        <a:lnTo>
                          <a:pt x="84" y="801"/>
                        </a:lnTo>
                        <a:lnTo>
                          <a:pt x="72" y="753"/>
                        </a:lnTo>
                        <a:lnTo>
                          <a:pt x="64" y="702"/>
                        </a:lnTo>
                        <a:lnTo>
                          <a:pt x="61" y="649"/>
                        </a:lnTo>
                        <a:lnTo>
                          <a:pt x="64" y="592"/>
                        </a:lnTo>
                        <a:lnTo>
                          <a:pt x="73" y="538"/>
                        </a:lnTo>
                        <a:lnTo>
                          <a:pt x="88" y="484"/>
                        </a:lnTo>
                        <a:lnTo>
                          <a:pt x="108" y="433"/>
                        </a:lnTo>
                        <a:lnTo>
                          <a:pt x="0" y="349"/>
                        </a:lnTo>
                        <a:lnTo>
                          <a:pt x="176" y="130"/>
                        </a:lnTo>
                        <a:lnTo>
                          <a:pt x="284" y="217"/>
                        </a:lnTo>
                        <a:lnTo>
                          <a:pt x="322" y="192"/>
                        </a:lnTo>
                        <a:lnTo>
                          <a:pt x="361" y="170"/>
                        </a:lnTo>
                        <a:lnTo>
                          <a:pt x="401" y="153"/>
                        </a:lnTo>
                        <a:lnTo>
                          <a:pt x="444" y="138"/>
                        </a:lnTo>
                        <a:lnTo>
                          <a:pt x="443" y="1"/>
                        </a:lnTo>
                        <a:lnTo>
                          <a:pt x="7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09570">
                      <a:defRPr/>
                    </a:pPr>
                    <a:endParaRPr lang="en-US" sz="3200" kern="0">
                      <a:solidFill>
                        <a:srgbClr val="444444"/>
                      </a:solidFill>
                      <a:latin typeface="Arial"/>
                    </a:endParaRPr>
                  </a:p>
                </p:txBody>
              </p:sp>
              <p:sp>
                <p:nvSpPr>
                  <p:cNvPr id="26" name="Freeform 82">
                    <a:extLst>
                      <a:ext uri="{FF2B5EF4-FFF2-40B4-BE49-F238E27FC236}">
                        <a16:creationId xmlns:a16="http://schemas.microsoft.com/office/drawing/2014/main" id="{E6597CF8-A0B8-4C0B-8A23-B34CDC66D397}"/>
                      </a:ext>
                    </a:extLst>
                  </p:cNvPr>
                  <p:cNvSpPr>
                    <a:spLocks noEditPoints="1"/>
                  </p:cNvSpPr>
                  <p:nvPr/>
                </p:nvSpPr>
                <p:spPr bwMode="auto">
                  <a:xfrm>
                    <a:off x="2865" y="1580"/>
                    <a:ext cx="507" cy="507"/>
                  </a:xfrm>
                  <a:custGeom>
                    <a:avLst/>
                    <a:gdLst>
                      <a:gd name="T0" fmla="*/ 2984 w 3547"/>
                      <a:gd name="T1" fmla="*/ 818 h 3548"/>
                      <a:gd name="T2" fmla="*/ 2926 w 3547"/>
                      <a:gd name="T3" fmla="*/ 934 h 3548"/>
                      <a:gd name="T4" fmla="*/ 2978 w 3547"/>
                      <a:gd name="T5" fmla="*/ 1054 h 3548"/>
                      <a:gd name="T6" fmla="*/ 3101 w 3547"/>
                      <a:gd name="T7" fmla="*/ 1091 h 3548"/>
                      <a:gd name="T8" fmla="*/ 3211 w 3547"/>
                      <a:gd name="T9" fmla="*/ 1019 h 3548"/>
                      <a:gd name="T10" fmla="*/ 3227 w 3547"/>
                      <a:gd name="T11" fmla="*/ 891 h 3548"/>
                      <a:gd name="T12" fmla="*/ 3135 w 3547"/>
                      <a:gd name="T13" fmla="*/ 795 h 3548"/>
                      <a:gd name="T14" fmla="*/ 1968 w 3547"/>
                      <a:gd name="T15" fmla="*/ 11 h 3548"/>
                      <a:gd name="T16" fmla="*/ 2435 w 3547"/>
                      <a:gd name="T17" fmla="*/ 128 h 3548"/>
                      <a:gd name="T18" fmla="*/ 2355 w 3547"/>
                      <a:gd name="T19" fmla="*/ 429 h 3548"/>
                      <a:gd name="T20" fmla="*/ 1939 w 3547"/>
                      <a:gd name="T21" fmla="*/ 318 h 3548"/>
                      <a:gd name="T22" fmla="*/ 1509 w 3547"/>
                      <a:gd name="T23" fmla="*/ 332 h 3548"/>
                      <a:gd name="T24" fmla="*/ 1094 w 3547"/>
                      <a:gd name="T25" fmla="*/ 474 h 3548"/>
                      <a:gd name="T26" fmla="*/ 728 w 3547"/>
                      <a:gd name="T27" fmla="*/ 746 h 3548"/>
                      <a:gd name="T28" fmla="*/ 469 w 3547"/>
                      <a:gd name="T29" fmla="*/ 1107 h 3548"/>
                      <a:gd name="T30" fmla="*/ 331 w 3547"/>
                      <a:gd name="T31" fmla="*/ 1517 h 3548"/>
                      <a:gd name="T32" fmla="*/ 318 w 3547"/>
                      <a:gd name="T33" fmla="*/ 1949 h 3548"/>
                      <a:gd name="T34" fmla="*/ 436 w 3547"/>
                      <a:gd name="T35" fmla="*/ 2372 h 3548"/>
                      <a:gd name="T36" fmla="*/ 681 w 3547"/>
                      <a:gd name="T37" fmla="*/ 2751 h 3548"/>
                      <a:gd name="T38" fmla="*/ 1020 w 3547"/>
                      <a:gd name="T39" fmla="*/ 3032 h 3548"/>
                      <a:gd name="T40" fmla="*/ 1426 w 3547"/>
                      <a:gd name="T41" fmla="*/ 3197 h 3548"/>
                      <a:gd name="T42" fmla="*/ 1870 w 3547"/>
                      <a:gd name="T43" fmla="*/ 3236 h 3548"/>
                      <a:gd name="T44" fmla="*/ 2297 w 3547"/>
                      <a:gd name="T45" fmla="*/ 3143 h 3548"/>
                      <a:gd name="T46" fmla="*/ 2681 w 3547"/>
                      <a:gd name="T47" fmla="*/ 2924 h 3548"/>
                      <a:gd name="T48" fmla="*/ 2931 w 3547"/>
                      <a:gd name="T49" fmla="*/ 2673 h 3548"/>
                      <a:gd name="T50" fmla="*/ 3140 w 3547"/>
                      <a:gd name="T51" fmla="*/ 2301 h 3548"/>
                      <a:gd name="T52" fmla="*/ 3233 w 3547"/>
                      <a:gd name="T53" fmla="*/ 1892 h 3548"/>
                      <a:gd name="T54" fmla="*/ 3207 w 3547"/>
                      <a:gd name="T55" fmla="*/ 1471 h 3548"/>
                      <a:gd name="T56" fmla="*/ 3000 w 3547"/>
                      <a:gd name="T57" fmla="*/ 1394 h 3548"/>
                      <a:gd name="T58" fmla="*/ 2786 w 3547"/>
                      <a:gd name="T59" fmla="*/ 1297 h 3548"/>
                      <a:gd name="T60" fmla="*/ 2645 w 3547"/>
                      <a:gd name="T61" fmla="*/ 1096 h 3548"/>
                      <a:gd name="T62" fmla="*/ 2624 w 3547"/>
                      <a:gd name="T63" fmla="*/ 861 h 3548"/>
                      <a:gd name="T64" fmla="*/ 2722 w 3547"/>
                      <a:gd name="T65" fmla="*/ 645 h 3548"/>
                      <a:gd name="T66" fmla="*/ 2923 w 3547"/>
                      <a:gd name="T67" fmla="*/ 504 h 3548"/>
                      <a:gd name="T68" fmla="*/ 3157 w 3547"/>
                      <a:gd name="T69" fmla="*/ 482 h 3548"/>
                      <a:gd name="T70" fmla="*/ 3373 w 3547"/>
                      <a:gd name="T71" fmla="*/ 581 h 3548"/>
                      <a:gd name="T72" fmla="*/ 3517 w 3547"/>
                      <a:gd name="T73" fmla="*/ 786 h 3548"/>
                      <a:gd name="T74" fmla="*/ 3534 w 3547"/>
                      <a:gd name="T75" fmla="*/ 1029 h 3548"/>
                      <a:gd name="T76" fmla="*/ 3483 w 3547"/>
                      <a:gd name="T77" fmla="*/ 1300 h 3548"/>
                      <a:gd name="T78" fmla="*/ 3547 w 3547"/>
                      <a:gd name="T79" fmla="*/ 1763 h 3548"/>
                      <a:gd name="T80" fmla="*/ 3488 w 3547"/>
                      <a:gd name="T81" fmla="*/ 2223 h 3548"/>
                      <a:gd name="T82" fmla="*/ 3312 w 3547"/>
                      <a:gd name="T83" fmla="*/ 2655 h 3548"/>
                      <a:gd name="T84" fmla="*/ 3021 w 3547"/>
                      <a:gd name="T85" fmla="*/ 3035 h 3548"/>
                      <a:gd name="T86" fmla="*/ 2622 w 3547"/>
                      <a:gd name="T87" fmla="*/ 3332 h 3548"/>
                      <a:gd name="T88" fmla="*/ 2161 w 3547"/>
                      <a:gd name="T89" fmla="*/ 3506 h 3548"/>
                      <a:gd name="T90" fmla="*/ 1667 w 3547"/>
                      <a:gd name="T91" fmla="*/ 3545 h 3548"/>
                      <a:gd name="T92" fmla="*/ 1177 w 3547"/>
                      <a:gd name="T93" fmla="*/ 3445 h 3548"/>
                      <a:gd name="T94" fmla="*/ 741 w 3547"/>
                      <a:gd name="T95" fmla="*/ 3218 h 3548"/>
                      <a:gd name="T96" fmla="*/ 381 w 3547"/>
                      <a:gd name="T97" fmla="*/ 2874 h 3548"/>
                      <a:gd name="T98" fmla="*/ 132 w 3547"/>
                      <a:gd name="T99" fmla="*/ 2449 h 3548"/>
                      <a:gd name="T100" fmla="*/ 13 w 3547"/>
                      <a:gd name="T101" fmla="*/ 1990 h 3548"/>
                      <a:gd name="T102" fmla="*/ 18 w 3547"/>
                      <a:gd name="T103" fmla="*/ 1520 h 3548"/>
                      <a:gd name="T104" fmla="*/ 146 w 3547"/>
                      <a:gd name="T105" fmla="*/ 1067 h 3548"/>
                      <a:gd name="T106" fmla="*/ 393 w 3547"/>
                      <a:gd name="T107" fmla="*/ 659 h 3548"/>
                      <a:gd name="T108" fmla="*/ 757 w 3547"/>
                      <a:gd name="T109" fmla="*/ 320 h 3548"/>
                      <a:gd name="T110" fmla="*/ 1202 w 3547"/>
                      <a:gd name="T111" fmla="*/ 94 h 3548"/>
                      <a:gd name="T112" fmla="*/ 1678 w 3547"/>
                      <a:gd name="T113" fmla="*/ 3 h 3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7" h="3548">
                        <a:moveTo>
                          <a:pt x="3084" y="784"/>
                        </a:moveTo>
                        <a:lnTo>
                          <a:pt x="3058" y="786"/>
                        </a:lnTo>
                        <a:lnTo>
                          <a:pt x="3032" y="792"/>
                        </a:lnTo>
                        <a:lnTo>
                          <a:pt x="3007" y="802"/>
                        </a:lnTo>
                        <a:lnTo>
                          <a:pt x="2984" y="818"/>
                        </a:lnTo>
                        <a:lnTo>
                          <a:pt x="2964" y="837"/>
                        </a:lnTo>
                        <a:lnTo>
                          <a:pt x="2948" y="859"/>
                        </a:lnTo>
                        <a:lnTo>
                          <a:pt x="2936" y="883"/>
                        </a:lnTo>
                        <a:lnTo>
                          <a:pt x="2929" y="908"/>
                        </a:lnTo>
                        <a:lnTo>
                          <a:pt x="2926" y="934"/>
                        </a:lnTo>
                        <a:lnTo>
                          <a:pt x="2927" y="960"/>
                        </a:lnTo>
                        <a:lnTo>
                          <a:pt x="2932" y="986"/>
                        </a:lnTo>
                        <a:lnTo>
                          <a:pt x="2943" y="1011"/>
                        </a:lnTo>
                        <a:lnTo>
                          <a:pt x="2958" y="1034"/>
                        </a:lnTo>
                        <a:lnTo>
                          <a:pt x="2978" y="1054"/>
                        </a:lnTo>
                        <a:lnTo>
                          <a:pt x="3000" y="1071"/>
                        </a:lnTo>
                        <a:lnTo>
                          <a:pt x="3024" y="1083"/>
                        </a:lnTo>
                        <a:lnTo>
                          <a:pt x="3049" y="1090"/>
                        </a:lnTo>
                        <a:lnTo>
                          <a:pt x="3075" y="1092"/>
                        </a:lnTo>
                        <a:lnTo>
                          <a:pt x="3101" y="1091"/>
                        </a:lnTo>
                        <a:lnTo>
                          <a:pt x="3127" y="1086"/>
                        </a:lnTo>
                        <a:lnTo>
                          <a:pt x="3152" y="1075"/>
                        </a:lnTo>
                        <a:lnTo>
                          <a:pt x="3176" y="1060"/>
                        </a:lnTo>
                        <a:lnTo>
                          <a:pt x="3195" y="1040"/>
                        </a:lnTo>
                        <a:lnTo>
                          <a:pt x="3211" y="1019"/>
                        </a:lnTo>
                        <a:lnTo>
                          <a:pt x="3223" y="995"/>
                        </a:lnTo>
                        <a:lnTo>
                          <a:pt x="3231" y="970"/>
                        </a:lnTo>
                        <a:lnTo>
                          <a:pt x="3234" y="944"/>
                        </a:lnTo>
                        <a:lnTo>
                          <a:pt x="3232" y="918"/>
                        </a:lnTo>
                        <a:lnTo>
                          <a:pt x="3227" y="891"/>
                        </a:lnTo>
                        <a:lnTo>
                          <a:pt x="3216" y="867"/>
                        </a:lnTo>
                        <a:lnTo>
                          <a:pt x="3201" y="843"/>
                        </a:lnTo>
                        <a:lnTo>
                          <a:pt x="3182" y="823"/>
                        </a:lnTo>
                        <a:lnTo>
                          <a:pt x="3159" y="807"/>
                        </a:lnTo>
                        <a:lnTo>
                          <a:pt x="3135" y="795"/>
                        </a:lnTo>
                        <a:lnTo>
                          <a:pt x="3110" y="787"/>
                        </a:lnTo>
                        <a:lnTo>
                          <a:pt x="3084" y="784"/>
                        </a:lnTo>
                        <a:close/>
                        <a:moveTo>
                          <a:pt x="1775" y="0"/>
                        </a:moveTo>
                        <a:lnTo>
                          <a:pt x="1871" y="3"/>
                        </a:lnTo>
                        <a:lnTo>
                          <a:pt x="1968" y="11"/>
                        </a:lnTo>
                        <a:lnTo>
                          <a:pt x="2062" y="24"/>
                        </a:lnTo>
                        <a:lnTo>
                          <a:pt x="2158" y="42"/>
                        </a:lnTo>
                        <a:lnTo>
                          <a:pt x="2251" y="66"/>
                        </a:lnTo>
                        <a:lnTo>
                          <a:pt x="2344" y="94"/>
                        </a:lnTo>
                        <a:lnTo>
                          <a:pt x="2435" y="128"/>
                        </a:lnTo>
                        <a:lnTo>
                          <a:pt x="2524" y="166"/>
                        </a:lnTo>
                        <a:lnTo>
                          <a:pt x="2611" y="209"/>
                        </a:lnTo>
                        <a:lnTo>
                          <a:pt x="2697" y="258"/>
                        </a:lnTo>
                        <a:lnTo>
                          <a:pt x="2434" y="466"/>
                        </a:lnTo>
                        <a:lnTo>
                          <a:pt x="2355" y="429"/>
                        </a:lnTo>
                        <a:lnTo>
                          <a:pt x="2274" y="397"/>
                        </a:lnTo>
                        <a:lnTo>
                          <a:pt x="2192" y="370"/>
                        </a:lnTo>
                        <a:lnTo>
                          <a:pt x="2109" y="347"/>
                        </a:lnTo>
                        <a:lnTo>
                          <a:pt x="2024" y="331"/>
                        </a:lnTo>
                        <a:lnTo>
                          <a:pt x="1939" y="318"/>
                        </a:lnTo>
                        <a:lnTo>
                          <a:pt x="1853" y="312"/>
                        </a:lnTo>
                        <a:lnTo>
                          <a:pt x="1767" y="309"/>
                        </a:lnTo>
                        <a:lnTo>
                          <a:pt x="1680" y="312"/>
                        </a:lnTo>
                        <a:lnTo>
                          <a:pt x="1594" y="319"/>
                        </a:lnTo>
                        <a:lnTo>
                          <a:pt x="1509" y="332"/>
                        </a:lnTo>
                        <a:lnTo>
                          <a:pt x="1424" y="351"/>
                        </a:lnTo>
                        <a:lnTo>
                          <a:pt x="1339" y="373"/>
                        </a:lnTo>
                        <a:lnTo>
                          <a:pt x="1255" y="403"/>
                        </a:lnTo>
                        <a:lnTo>
                          <a:pt x="1174" y="436"/>
                        </a:lnTo>
                        <a:lnTo>
                          <a:pt x="1094" y="474"/>
                        </a:lnTo>
                        <a:lnTo>
                          <a:pt x="1015" y="519"/>
                        </a:lnTo>
                        <a:lnTo>
                          <a:pt x="939" y="569"/>
                        </a:lnTo>
                        <a:lnTo>
                          <a:pt x="865" y="623"/>
                        </a:lnTo>
                        <a:lnTo>
                          <a:pt x="794" y="683"/>
                        </a:lnTo>
                        <a:lnTo>
                          <a:pt x="728" y="746"/>
                        </a:lnTo>
                        <a:lnTo>
                          <a:pt x="667" y="812"/>
                        </a:lnTo>
                        <a:lnTo>
                          <a:pt x="610" y="882"/>
                        </a:lnTo>
                        <a:lnTo>
                          <a:pt x="558" y="954"/>
                        </a:lnTo>
                        <a:lnTo>
                          <a:pt x="512" y="1029"/>
                        </a:lnTo>
                        <a:lnTo>
                          <a:pt x="469" y="1107"/>
                        </a:lnTo>
                        <a:lnTo>
                          <a:pt x="431" y="1185"/>
                        </a:lnTo>
                        <a:lnTo>
                          <a:pt x="399" y="1266"/>
                        </a:lnTo>
                        <a:lnTo>
                          <a:pt x="371" y="1349"/>
                        </a:lnTo>
                        <a:lnTo>
                          <a:pt x="349" y="1432"/>
                        </a:lnTo>
                        <a:lnTo>
                          <a:pt x="331" y="1517"/>
                        </a:lnTo>
                        <a:lnTo>
                          <a:pt x="318" y="1603"/>
                        </a:lnTo>
                        <a:lnTo>
                          <a:pt x="311" y="1689"/>
                        </a:lnTo>
                        <a:lnTo>
                          <a:pt x="308" y="1776"/>
                        </a:lnTo>
                        <a:lnTo>
                          <a:pt x="311" y="1862"/>
                        </a:lnTo>
                        <a:lnTo>
                          <a:pt x="318" y="1949"/>
                        </a:lnTo>
                        <a:lnTo>
                          <a:pt x="331" y="2035"/>
                        </a:lnTo>
                        <a:lnTo>
                          <a:pt x="350" y="2121"/>
                        </a:lnTo>
                        <a:lnTo>
                          <a:pt x="373" y="2206"/>
                        </a:lnTo>
                        <a:lnTo>
                          <a:pt x="402" y="2289"/>
                        </a:lnTo>
                        <a:lnTo>
                          <a:pt x="436" y="2372"/>
                        </a:lnTo>
                        <a:lnTo>
                          <a:pt x="475" y="2452"/>
                        </a:lnTo>
                        <a:lnTo>
                          <a:pt x="518" y="2530"/>
                        </a:lnTo>
                        <a:lnTo>
                          <a:pt x="568" y="2607"/>
                        </a:lnTo>
                        <a:lnTo>
                          <a:pt x="623" y="2682"/>
                        </a:lnTo>
                        <a:lnTo>
                          <a:pt x="681" y="2751"/>
                        </a:lnTo>
                        <a:lnTo>
                          <a:pt x="743" y="2816"/>
                        </a:lnTo>
                        <a:lnTo>
                          <a:pt x="807" y="2876"/>
                        </a:lnTo>
                        <a:lnTo>
                          <a:pt x="875" y="2932"/>
                        </a:lnTo>
                        <a:lnTo>
                          <a:pt x="946" y="2984"/>
                        </a:lnTo>
                        <a:lnTo>
                          <a:pt x="1020" y="3032"/>
                        </a:lnTo>
                        <a:lnTo>
                          <a:pt x="1097" y="3074"/>
                        </a:lnTo>
                        <a:lnTo>
                          <a:pt x="1175" y="3112"/>
                        </a:lnTo>
                        <a:lnTo>
                          <a:pt x="1257" y="3146"/>
                        </a:lnTo>
                        <a:lnTo>
                          <a:pt x="1340" y="3174"/>
                        </a:lnTo>
                        <a:lnTo>
                          <a:pt x="1426" y="3197"/>
                        </a:lnTo>
                        <a:lnTo>
                          <a:pt x="1514" y="3216"/>
                        </a:lnTo>
                        <a:lnTo>
                          <a:pt x="1602" y="3229"/>
                        </a:lnTo>
                        <a:lnTo>
                          <a:pt x="1692" y="3237"/>
                        </a:lnTo>
                        <a:lnTo>
                          <a:pt x="1781" y="3240"/>
                        </a:lnTo>
                        <a:lnTo>
                          <a:pt x="1870" y="3236"/>
                        </a:lnTo>
                        <a:lnTo>
                          <a:pt x="1958" y="3229"/>
                        </a:lnTo>
                        <a:lnTo>
                          <a:pt x="2045" y="3215"/>
                        </a:lnTo>
                        <a:lnTo>
                          <a:pt x="2130" y="3196"/>
                        </a:lnTo>
                        <a:lnTo>
                          <a:pt x="2214" y="3172"/>
                        </a:lnTo>
                        <a:lnTo>
                          <a:pt x="2297" y="3143"/>
                        </a:lnTo>
                        <a:lnTo>
                          <a:pt x="2378" y="3109"/>
                        </a:lnTo>
                        <a:lnTo>
                          <a:pt x="2458" y="3070"/>
                        </a:lnTo>
                        <a:lnTo>
                          <a:pt x="2535" y="3027"/>
                        </a:lnTo>
                        <a:lnTo>
                          <a:pt x="2610" y="2978"/>
                        </a:lnTo>
                        <a:lnTo>
                          <a:pt x="2681" y="2924"/>
                        </a:lnTo>
                        <a:lnTo>
                          <a:pt x="2681" y="2924"/>
                        </a:lnTo>
                        <a:lnTo>
                          <a:pt x="2751" y="2866"/>
                        </a:lnTo>
                        <a:lnTo>
                          <a:pt x="2815" y="2805"/>
                        </a:lnTo>
                        <a:lnTo>
                          <a:pt x="2875" y="2740"/>
                        </a:lnTo>
                        <a:lnTo>
                          <a:pt x="2931" y="2673"/>
                        </a:lnTo>
                        <a:lnTo>
                          <a:pt x="2981" y="2603"/>
                        </a:lnTo>
                        <a:lnTo>
                          <a:pt x="3028" y="2531"/>
                        </a:lnTo>
                        <a:lnTo>
                          <a:pt x="3070" y="2457"/>
                        </a:lnTo>
                        <a:lnTo>
                          <a:pt x="3107" y="2379"/>
                        </a:lnTo>
                        <a:lnTo>
                          <a:pt x="3140" y="2301"/>
                        </a:lnTo>
                        <a:lnTo>
                          <a:pt x="3168" y="2222"/>
                        </a:lnTo>
                        <a:lnTo>
                          <a:pt x="3192" y="2140"/>
                        </a:lnTo>
                        <a:lnTo>
                          <a:pt x="3210" y="2059"/>
                        </a:lnTo>
                        <a:lnTo>
                          <a:pt x="3225" y="1975"/>
                        </a:lnTo>
                        <a:lnTo>
                          <a:pt x="3233" y="1892"/>
                        </a:lnTo>
                        <a:lnTo>
                          <a:pt x="3238" y="1808"/>
                        </a:lnTo>
                        <a:lnTo>
                          <a:pt x="3238" y="1723"/>
                        </a:lnTo>
                        <a:lnTo>
                          <a:pt x="3232" y="1639"/>
                        </a:lnTo>
                        <a:lnTo>
                          <a:pt x="3222" y="1555"/>
                        </a:lnTo>
                        <a:lnTo>
                          <a:pt x="3207" y="1471"/>
                        </a:lnTo>
                        <a:lnTo>
                          <a:pt x="3188" y="1389"/>
                        </a:lnTo>
                        <a:lnTo>
                          <a:pt x="3141" y="1398"/>
                        </a:lnTo>
                        <a:lnTo>
                          <a:pt x="3093" y="1401"/>
                        </a:lnTo>
                        <a:lnTo>
                          <a:pt x="3046" y="1400"/>
                        </a:lnTo>
                        <a:lnTo>
                          <a:pt x="3000" y="1394"/>
                        </a:lnTo>
                        <a:lnTo>
                          <a:pt x="2954" y="1383"/>
                        </a:lnTo>
                        <a:lnTo>
                          <a:pt x="2910" y="1369"/>
                        </a:lnTo>
                        <a:lnTo>
                          <a:pt x="2866" y="1349"/>
                        </a:lnTo>
                        <a:lnTo>
                          <a:pt x="2825" y="1325"/>
                        </a:lnTo>
                        <a:lnTo>
                          <a:pt x="2786" y="1297"/>
                        </a:lnTo>
                        <a:lnTo>
                          <a:pt x="2750" y="1263"/>
                        </a:lnTo>
                        <a:lnTo>
                          <a:pt x="2716" y="1225"/>
                        </a:lnTo>
                        <a:lnTo>
                          <a:pt x="2687" y="1184"/>
                        </a:lnTo>
                        <a:lnTo>
                          <a:pt x="2663" y="1141"/>
                        </a:lnTo>
                        <a:lnTo>
                          <a:pt x="2645" y="1096"/>
                        </a:lnTo>
                        <a:lnTo>
                          <a:pt x="2630" y="1050"/>
                        </a:lnTo>
                        <a:lnTo>
                          <a:pt x="2622" y="1003"/>
                        </a:lnTo>
                        <a:lnTo>
                          <a:pt x="2617" y="956"/>
                        </a:lnTo>
                        <a:lnTo>
                          <a:pt x="2617" y="908"/>
                        </a:lnTo>
                        <a:lnTo>
                          <a:pt x="2624" y="861"/>
                        </a:lnTo>
                        <a:lnTo>
                          <a:pt x="2634" y="814"/>
                        </a:lnTo>
                        <a:lnTo>
                          <a:pt x="2649" y="770"/>
                        </a:lnTo>
                        <a:lnTo>
                          <a:pt x="2668" y="726"/>
                        </a:lnTo>
                        <a:lnTo>
                          <a:pt x="2692" y="684"/>
                        </a:lnTo>
                        <a:lnTo>
                          <a:pt x="2722" y="645"/>
                        </a:lnTo>
                        <a:lnTo>
                          <a:pt x="2755" y="609"/>
                        </a:lnTo>
                        <a:lnTo>
                          <a:pt x="2793" y="575"/>
                        </a:lnTo>
                        <a:lnTo>
                          <a:pt x="2835" y="546"/>
                        </a:lnTo>
                        <a:lnTo>
                          <a:pt x="2877" y="522"/>
                        </a:lnTo>
                        <a:lnTo>
                          <a:pt x="2923" y="504"/>
                        </a:lnTo>
                        <a:lnTo>
                          <a:pt x="2968" y="490"/>
                        </a:lnTo>
                        <a:lnTo>
                          <a:pt x="3015" y="480"/>
                        </a:lnTo>
                        <a:lnTo>
                          <a:pt x="3063" y="476"/>
                        </a:lnTo>
                        <a:lnTo>
                          <a:pt x="3110" y="477"/>
                        </a:lnTo>
                        <a:lnTo>
                          <a:pt x="3157" y="482"/>
                        </a:lnTo>
                        <a:lnTo>
                          <a:pt x="3204" y="493"/>
                        </a:lnTo>
                        <a:lnTo>
                          <a:pt x="3248" y="508"/>
                        </a:lnTo>
                        <a:lnTo>
                          <a:pt x="3292" y="528"/>
                        </a:lnTo>
                        <a:lnTo>
                          <a:pt x="3334" y="552"/>
                        </a:lnTo>
                        <a:lnTo>
                          <a:pt x="3373" y="581"/>
                        </a:lnTo>
                        <a:lnTo>
                          <a:pt x="3409" y="613"/>
                        </a:lnTo>
                        <a:lnTo>
                          <a:pt x="3443" y="651"/>
                        </a:lnTo>
                        <a:lnTo>
                          <a:pt x="3473" y="695"/>
                        </a:lnTo>
                        <a:lnTo>
                          <a:pt x="3497" y="739"/>
                        </a:lnTo>
                        <a:lnTo>
                          <a:pt x="3517" y="786"/>
                        </a:lnTo>
                        <a:lnTo>
                          <a:pt x="3531" y="834"/>
                        </a:lnTo>
                        <a:lnTo>
                          <a:pt x="3539" y="883"/>
                        </a:lnTo>
                        <a:lnTo>
                          <a:pt x="3543" y="932"/>
                        </a:lnTo>
                        <a:lnTo>
                          <a:pt x="3541" y="981"/>
                        </a:lnTo>
                        <a:lnTo>
                          <a:pt x="3534" y="1029"/>
                        </a:lnTo>
                        <a:lnTo>
                          <a:pt x="3521" y="1076"/>
                        </a:lnTo>
                        <a:lnTo>
                          <a:pt x="3505" y="1123"/>
                        </a:lnTo>
                        <a:lnTo>
                          <a:pt x="3482" y="1167"/>
                        </a:lnTo>
                        <a:lnTo>
                          <a:pt x="3455" y="1210"/>
                        </a:lnTo>
                        <a:lnTo>
                          <a:pt x="3483" y="1300"/>
                        </a:lnTo>
                        <a:lnTo>
                          <a:pt x="3506" y="1391"/>
                        </a:lnTo>
                        <a:lnTo>
                          <a:pt x="3523" y="1483"/>
                        </a:lnTo>
                        <a:lnTo>
                          <a:pt x="3536" y="1576"/>
                        </a:lnTo>
                        <a:lnTo>
                          <a:pt x="3544" y="1669"/>
                        </a:lnTo>
                        <a:lnTo>
                          <a:pt x="3547" y="1763"/>
                        </a:lnTo>
                        <a:lnTo>
                          <a:pt x="3545" y="1855"/>
                        </a:lnTo>
                        <a:lnTo>
                          <a:pt x="3538" y="1948"/>
                        </a:lnTo>
                        <a:lnTo>
                          <a:pt x="3526" y="2041"/>
                        </a:lnTo>
                        <a:lnTo>
                          <a:pt x="3510" y="2132"/>
                        </a:lnTo>
                        <a:lnTo>
                          <a:pt x="3488" y="2223"/>
                        </a:lnTo>
                        <a:lnTo>
                          <a:pt x="3463" y="2312"/>
                        </a:lnTo>
                        <a:lnTo>
                          <a:pt x="3433" y="2401"/>
                        </a:lnTo>
                        <a:lnTo>
                          <a:pt x="3397" y="2487"/>
                        </a:lnTo>
                        <a:lnTo>
                          <a:pt x="3357" y="2573"/>
                        </a:lnTo>
                        <a:lnTo>
                          <a:pt x="3312" y="2655"/>
                        </a:lnTo>
                        <a:lnTo>
                          <a:pt x="3264" y="2737"/>
                        </a:lnTo>
                        <a:lnTo>
                          <a:pt x="3210" y="2815"/>
                        </a:lnTo>
                        <a:lnTo>
                          <a:pt x="3152" y="2891"/>
                        </a:lnTo>
                        <a:lnTo>
                          <a:pt x="3089" y="2965"/>
                        </a:lnTo>
                        <a:lnTo>
                          <a:pt x="3021" y="3035"/>
                        </a:lnTo>
                        <a:lnTo>
                          <a:pt x="2950" y="3102"/>
                        </a:lnTo>
                        <a:lnTo>
                          <a:pt x="2873" y="3166"/>
                        </a:lnTo>
                        <a:lnTo>
                          <a:pt x="2792" y="3227"/>
                        </a:lnTo>
                        <a:lnTo>
                          <a:pt x="2709" y="3282"/>
                        </a:lnTo>
                        <a:lnTo>
                          <a:pt x="2622" y="3332"/>
                        </a:lnTo>
                        <a:lnTo>
                          <a:pt x="2534" y="3377"/>
                        </a:lnTo>
                        <a:lnTo>
                          <a:pt x="2444" y="3418"/>
                        </a:lnTo>
                        <a:lnTo>
                          <a:pt x="2350" y="3452"/>
                        </a:lnTo>
                        <a:lnTo>
                          <a:pt x="2257" y="3482"/>
                        </a:lnTo>
                        <a:lnTo>
                          <a:pt x="2161" y="3506"/>
                        </a:lnTo>
                        <a:lnTo>
                          <a:pt x="2065" y="3524"/>
                        </a:lnTo>
                        <a:lnTo>
                          <a:pt x="1966" y="3538"/>
                        </a:lnTo>
                        <a:lnTo>
                          <a:pt x="1867" y="3546"/>
                        </a:lnTo>
                        <a:lnTo>
                          <a:pt x="1767" y="3548"/>
                        </a:lnTo>
                        <a:lnTo>
                          <a:pt x="1667" y="3545"/>
                        </a:lnTo>
                        <a:lnTo>
                          <a:pt x="1566" y="3536"/>
                        </a:lnTo>
                        <a:lnTo>
                          <a:pt x="1466" y="3521"/>
                        </a:lnTo>
                        <a:lnTo>
                          <a:pt x="1368" y="3501"/>
                        </a:lnTo>
                        <a:lnTo>
                          <a:pt x="1272" y="3475"/>
                        </a:lnTo>
                        <a:lnTo>
                          <a:pt x="1177" y="3445"/>
                        </a:lnTo>
                        <a:lnTo>
                          <a:pt x="1085" y="3410"/>
                        </a:lnTo>
                        <a:lnTo>
                          <a:pt x="995" y="3369"/>
                        </a:lnTo>
                        <a:lnTo>
                          <a:pt x="907" y="3323"/>
                        </a:lnTo>
                        <a:lnTo>
                          <a:pt x="823" y="3272"/>
                        </a:lnTo>
                        <a:lnTo>
                          <a:pt x="741" y="3218"/>
                        </a:lnTo>
                        <a:lnTo>
                          <a:pt x="662" y="3157"/>
                        </a:lnTo>
                        <a:lnTo>
                          <a:pt x="586" y="3093"/>
                        </a:lnTo>
                        <a:lnTo>
                          <a:pt x="515" y="3025"/>
                        </a:lnTo>
                        <a:lnTo>
                          <a:pt x="446" y="2951"/>
                        </a:lnTo>
                        <a:lnTo>
                          <a:pt x="381" y="2874"/>
                        </a:lnTo>
                        <a:lnTo>
                          <a:pt x="321" y="2792"/>
                        </a:lnTo>
                        <a:lnTo>
                          <a:pt x="266" y="2710"/>
                        </a:lnTo>
                        <a:lnTo>
                          <a:pt x="216" y="2625"/>
                        </a:lnTo>
                        <a:lnTo>
                          <a:pt x="172" y="2538"/>
                        </a:lnTo>
                        <a:lnTo>
                          <a:pt x="132" y="2449"/>
                        </a:lnTo>
                        <a:lnTo>
                          <a:pt x="99" y="2360"/>
                        </a:lnTo>
                        <a:lnTo>
                          <a:pt x="70" y="2269"/>
                        </a:lnTo>
                        <a:lnTo>
                          <a:pt x="46" y="2176"/>
                        </a:lnTo>
                        <a:lnTo>
                          <a:pt x="27" y="2083"/>
                        </a:lnTo>
                        <a:lnTo>
                          <a:pt x="13" y="1990"/>
                        </a:lnTo>
                        <a:lnTo>
                          <a:pt x="4" y="1895"/>
                        </a:lnTo>
                        <a:lnTo>
                          <a:pt x="0" y="1802"/>
                        </a:lnTo>
                        <a:lnTo>
                          <a:pt x="1" y="1707"/>
                        </a:lnTo>
                        <a:lnTo>
                          <a:pt x="8" y="1614"/>
                        </a:lnTo>
                        <a:lnTo>
                          <a:pt x="18" y="1520"/>
                        </a:lnTo>
                        <a:lnTo>
                          <a:pt x="34" y="1428"/>
                        </a:lnTo>
                        <a:lnTo>
                          <a:pt x="55" y="1336"/>
                        </a:lnTo>
                        <a:lnTo>
                          <a:pt x="80" y="1246"/>
                        </a:lnTo>
                        <a:lnTo>
                          <a:pt x="111" y="1155"/>
                        </a:lnTo>
                        <a:lnTo>
                          <a:pt x="146" y="1067"/>
                        </a:lnTo>
                        <a:lnTo>
                          <a:pt x="186" y="982"/>
                        </a:lnTo>
                        <a:lnTo>
                          <a:pt x="230" y="898"/>
                        </a:lnTo>
                        <a:lnTo>
                          <a:pt x="280" y="815"/>
                        </a:lnTo>
                        <a:lnTo>
                          <a:pt x="335" y="736"/>
                        </a:lnTo>
                        <a:lnTo>
                          <a:pt x="393" y="659"/>
                        </a:lnTo>
                        <a:lnTo>
                          <a:pt x="456" y="585"/>
                        </a:lnTo>
                        <a:lnTo>
                          <a:pt x="525" y="514"/>
                        </a:lnTo>
                        <a:lnTo>
                          <a:pt x="596" y="446"/>
                        </a:lnTo>
                        <a:lnTo>
                          <a:pt x="673" y="381"/>
                        </a:lnTo>
                        <a:lnTo>
                          <a:pt x="757" y="320"/>
                        </a:lnTo>
                        <a:lnTo>
                          <a:pt x="842" y="264"/>
                        </a:lnTo>
                        <a:lnTo>
                          <a:pt x="929" y="213"/>
                        </a:lnTo>
                        <a:lnTo>
                          <a:pt x="1019" y="168"/>
                        </a:lnTo>
                        <a:lnTo>
                          <a:pt x="1109" y="128"/>
                        </a:lnTo>
                        <a:lnTo>
                          <a:pt x="1202" y="94"/>
                        </a:lnTo>
                        <a:lnTo>
                          <a:pt x="1296" y="65"/>
                        </a:lnTo>
                        <a:lnTo>
                          <a:pt x="1390" y="41"/>
                        </a:lnTo>
                        <a:lnTo>
                          <a:pt x="1486" y="24"/>
                        </a:lnTo>
                        <a:lnTo>
                          <a:pt x="1582" y="11"/>
                        </a:lnTo>
                        <a:lnTo>
                          <a:pt x="1678" y="3"/>
                        </a:lnTo>
                        <a:lnTo>
                          <a:pt x="17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09570">
                      <a:defRPr/>
                    </a:pPr>
                    <a:endParaRPr lang="en-US" sz="3200" kern="0">
                      <a:solidFill>
                        <a:srgbClr val="444444"/>
                      </a:solidFill>
                      <a:latin typeface="Arial"/>
                    </a:endParaRPr>
                  </a:p>
                </p:txBody>
              </p:sp>
            </p:grpSp>
          </p:grpSp>
          <p:grpSp>
            <p:nvGrpSpPr>
              <p:cNvPr id="12" name="Group 11">
                <a:extLst>
                  <a:ext uri="{FF2B5EF4-FFF2-40B4-BE49-F238E27FC236}">
                    <a16:creationId xmlns:a16="http://schemas.microsoft.com/office/drawing/2014/main" id="{849957AB-FBE9-42FA-ABD1-423F87591DCB}"/>
                  </a:ext>
                </a:extLst>
              </p:cNvPr>
              <p:cNvGrpSpPr/>
              <p:nvPr/>
            </p:nvGrpSpPr>
            <p:grpSpPr>
              <a:xfrm>
                <a:off x="2876910" y="958175"/>
                <a:ext cx="1503537" cy="703282"/>
                <a:chOff x="10590112" y="366469"/>
                <a:chExt cx="1503537" cy="703282"/>
              </a:xfrm>
            </p:grpSpPr>
            <p:sp>
              <p:nvSpPr>
                <p:cNvPr id="29" name="Text Box 3">
                  <a:extLst>
                    <a:ext uri="{FF2B5EF4-FFF2-40B4-BE49-F238E27FC236}">
                      <a16:creationId xmlns:a16="http://schemas.microsoft.com/office/drawing/2014/main" id="{BCC29897-190C-4CFE-A613-7420963DCE67}"/>
                    </a:ext>
                  </a:extLst>
                </p:cNvPr>
                <p:cNvSpPr txBox="1">
                  <a:spLocks/>
                </p:cNvSpPr>
                <p:nvPr/>
              </p:nvSpPr>
              <p:spPr bwMode="auto">
                <a:xfrm>
                  <a:off x="10590112" y="749397"/>
                  <a:ext cx="1503537" cy="320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9051" rIns="0" bIns="19051"/>
                <a:lstStyle/>
                <a:p>
                  <a:pPr algn="ctr" defTabSz="609570">
                    <a:defRPr/>
                  </a:pPr>
                  <a:r>
                    <a:rPr lang="en-US" altLang="x-none" sz="1467" b="1" kern="0" dirty="0">
                      <a:solidFill>
                        <a:srgbClr val="FB4F12"/>
                      </a:solidFill>
                      <a:latin typeface="Arial"/>
                      <a:ea typeface="Open Sans Semibold" charset="0"/>
                      <a:cs typeface="Open Sans Semibold" charset="0"/>
                      <a:sym typeface="Poppins Medium" charset="0"/>
                    </a:rPr>
                    <a:t>Data</a:t>
                  </a:r>
                </a:p>
                <a:p>
                  <a:pPr algn="ctr" defTabSz="609570">
                    <a:defRPr/>
                  </a:pPr>
                  <a:r>
                    <a:rPr lang="en-US" altLang="x-none" sz="1467" b="1" kern="0" dirty="0">
                      <a:solidFill>
                        <a:srgbClr val="FB4F12"/>
                      </a:solidFill>
                      <a:latin typeface="Arial"/>
                      <a:ea typeface="Open Sans Semibold" charset="0"/>
                      <a:cs typeface="Open Sans Semibold" charset="0"/>
                      <a:sym typeface="Poppins Medium" charset="0"/>
                    </a:rPr>
                    <a:t>Protection</a:t>
                  </a:r>
                  <a:endParaRPr lang="x-none" altLang="x-none" sz="1467" b="1" kern="0" dirty="0">
                    <a:solidFill>
                      <a:srgbClr val="FB4F12"/>
                    </a:solidFill>
                    <a:latin typeface="Arial"/>
                    <a:ea typeface="Open Sans Semibold" charset="0"/>
                    <a:cs typeface="Open Sans Semibold" charset="0"/>
                    <a:sym typeface="Poppins Medium" charset="0"/>
                  </a:endParaRPr>
                </a:p>
              </p:txBody>
            </p:sp>
            <p:grpSp>
              <p:nvGrpSpPr>
                <p:cNvPr id="30" name="Group 29">
                  <a:extLst>
                    <a:ext uri="{FF2B5EF4-FFF2-40B4-BE49-F238E27FC236}">
                      <a16:creationId xmlns:a16="http://schemas.microsoft.com/office/drawing/2014/main" id="{8F4FD31B-1DFD-42EE-B661-4CB9F4F8F1C0}"/>
                    </a:ext>
                  </a:extLst>
                </p:cNvPr>
                <p:cNvGrpSpPr>
                  <a:grpSpLocks noChangeAspect="1"/>
                </p:cNvGrpSpPr>
                <p:nvPr/>
              </p:nvGrpSpPr>
              <p:grpSpPr>
                <a:xfrm>
                  <a:off x="11202228" y="366469"/>
                  <a:ext cx="278604" cy="279894"/>
                  <a:chOff x="3109111" y="1871066"/>
                  <a:chExt cx="806450" cy="806451"/>
                </a:xfrm>
                <a:solidFill>
                  <a:srgbClr val="FB4F14"/>
                </a:solidFill>
              </p:grpSpPr>
              <p:sp>
                <p:nvSpPr>
                  <p:cNvPr id="32" name="Freeform 25">
                    <a:extLst>
                      <a:ext uri="{FF2B5EF4-FFF2-40B4-BE49-F238E27FC236}">
                        <a16:creationId xmlns:a16="http://schemas.microsoft.com/office/drawing/2014/main" id="{086025BA-339C-432D-BBAE-F4B5E7F8E200}"/>
                      </a:ext>
                    </a:extLst>
                  </p:cNvPr>
                  <p:cNvSpPr>
                    <a:spLocks noEditPoints="1"/>
                  </p:cNvSpPr>
                  <p:nvPr/>
                </p:nvSpPr>
                <p:spPr bwMode="auto">
                  <a:xfrm>
                    <a:off x="3109111" y="1871066"/>
                    <a:ext cx="806450" cy="806451"/>
                  </a:xfrm>
                  <a:custGeom>
                    <a:avLst/>
                    <a:gdLst>
                      <a:gd name="T0" fmla="*/ 3247 w 3556"/>
                      <a:gd name="T1" fmla="*/ 3246 h 3556"/>
                      <a:gd name="T2" fmla="*/ 464 w 3556"/>
                      <a:gd name="T3" fmla="*/ 2938 h 3556"/>
                      <a:gd name="T4" fmla="*/ 378 w 3556"/>
                      <a:gd name="T5" fmla="*/ 2964 h 3556"/>
                      <a:gd name="T6" fmla="*/ 321 w 3556"/>
                      <a:gd name="T7" fmla="*/ 3033 h 3556"/>
                      <a:gd name="T8" fmla="*/ 313 w 3556"/>
                      <a:gd name="T9" fmla="*/ 3124 h 3556"/>
                      <a:gd name="T10" fmla="*/ 354 w 3556"/>
                      <a:gd name="T11" fmla="*/ 3202 h 3556"/>
                      <a:gd name="T12" fmla="*/ 432 w 3556"/>
                      <a:gd name="T13" fmla="*/ 3243 h 3556"/>
                      <a:gd name="T14" fmla="*/ 523 w 3556"/>
                      <a:gd name="T15" fmla="*/ 3235 h 3556"/>
                      <a:gd name="T16" fmla="*/ 592 w 3556"/>
                      <a:gd name="T17" fmla="*/ 3178 h 3556"/>
                      <a:gd name="T18" fmla="*/ 618 w 3556"/>
                      <a:gd name="T19" fmla="*/ 3092 h 3556"/>
                      <a:gd name="T20" fmla="*/ 592 w 3556"/>
                      <a:gd name="T21" fmla="*/ 3005 h 3556"/>
                      <a:gd name="T22" fmla="*/ 523 w 3556"/>
                      <a:gd name="T23" fmla="*/ 2950 h 3556"/>
                      <a:gd name="T24" fmla="*/ 927 w 3556"/>
                      <a:gd name="T25" fmla="*/ 618 h 3556"/>
                      <a:gd name="T26" fmla="*/ 618 w 3556"/>
                      <a:gd name="T27" fmla="*/ 2655 h 3556"/>
                      <a:gd name="T28" fmla="*/ 754 w 3556"/>
                      <a:gd name="T29" fmla="*/ 2731 h 3556"/>
                      <a:gd name="T30" fmla="*/ 856 w 3556"/>
                      <a:gd name="T31" fmla="*/ 2845 h 3556"/>
                      <a:gd name="T32" fmla="*/ 2628 w 3556"/>
                      <a:gd name="T33" fmla="*/ 2938 h 3556"/>
                      <a:gd name="T34" fmla="*/ 2938 w 3556"/>
                      <a:gd name="T35" fmla="*/ 901 h 3556"/>
                      <a:gd name="T36" fmla="*/ 2803 w 3556"/>
                      <a:gd name="T37" fmla="*/ 826 h 3556"/>
                      <a:gd name="T38" fmla="*/ 2700 w 3556"/>
                      <a:gd name="T39" fmla="*/ 712 h 3556"/>
                      <a:gd name="T40" fmla="*/ 927 w 3556"/>
                      <a:gd name="T41" fmla="*/ 618 h 3556"/>
                      <a:gd name="T42" fmla="*/ 618 w 3556"/>
                      <a:gd name="T43" fmla="*/ 618 h 3556"/>
                      <a:gd name="T44" fmla="*/ 3092 w 3556"/>
                      <a:gd name="T45" fmla="*/ 309 h 3556"/>
                      <a:gd name="T46" fmla="*/ 3006 w 3556"/>
                      <a:gd name="T47" fmla="*/ 336 h 3556"/>
                      <a:gd name="T48" fmla="*/ 2950 w 3556"/>
                      <a:gd name="T49" fmla="*/ 403 h 3556"/>
                      <a:gd name="T50" fmla="*/ 2941 w 3556"/>
                      <a:gd name="T51" fmla="*/ 495 h 3556"/>
                      <a:gd name="T52" fmla="*/ 2983 w 3556"/>
                      <a:gd name="T53" fmla="*/ 573 h 3556"/>
                      <a:gd name="T54" fmla="*/ 3061 w 3556"/>
                      <a:gd name="T55" fmla="*/ 615 h 3556"/>
                      <a:gd name="T56" fmla="*/ 3153 w 3556"/>
                      <a:gd name="T57" fmla="*/ 606 h 3556"/>
                      <a:gd name="T58" fmla="*/ 3220 w 3556"/>
                      <a:gd name="T59" fmla="*/ 550 h 3556"/>
                      <a:gd name="T60" fmla="*/ 3247 w 3556"/>
                      <a:gd name="T61" fmla="*/ 464 h 3556"/>
                      <a:gd name="T62" fmla="*/ 3220 w 3556"/>
                      <a:gd name="T63" fmla="*/ 377 h 3556"/>
                      <a:gd name="T64" fmla="*/ 3153 w 3556"/>
                      <a:gd name="T65" fmla="*/ 322 h 3556"/>
                      <a:gd name="T66" fmla="*/ 3092 w 3556"/>
                      <a:gd name="T67" fmla="*/ 0 h 3556"/>
                      <a:gd name="T68" fmla="*/ 3248 w 3556"/>
                      <a:gd name="T69" fmla="*/ 27 h 3556"/>
                      <a:gd name="T70" fmla="*/ 3382 w 3556"/>
                      <a:gd name="T71" fmla="*/ 102 h 3556"/>
                      <a:gd name="T72" fmla="*/ 3484 w 3556"/>
                      <a:gd name="T73" fmla="*/ 215 h 3556"/>
                      <a:gd name="T74" fmla="*/ 3544 w 3556"/>
                      <a:gd name="T75" fmla="*/ 358 h 3556"/>
                      <a:gd name="T76" fmla="*/ 3553 w 3556"/>
                      <a:gd name="T77" fmla="*/ 518 h 3556"/>
                      <a:gd name="T78" fmla="*/ 3508 w 3556"/>
                      <a:gd name="T79" fmla="*/ 668 h 3556"/>
                      <a:gd name="T80" fmla="*/ 3419 w 3556"/>
                      <a:gd name="T81" fmla="*/ 792 h 3556"/>
                      <a:gd name="T82" fmla="*/ 3294 w 3556"/>
                      <a:gd name="T83" fmla="*/ 881 h 3556"/>
                      <a:gd name="T84" fmla="*/ 3556 w 3556"/>
                      <a:gd name="T85" fmla="*/ 2629 h 3556"/>
                      <a:gd name="T86" fmla="*/ 2628 w 3556"/>
                      <a:gd name="T87" fmla="*/ 3246 h 3556"/>
                      <a:gd name="T88" fmla="*/ 856 w 3556"/>
                      <a:gd name="T89" fmla="*/ 3340 h 3556"/>
                      <a:gd name="T90" fmla="*/ 755 w 3556"/>
                      <a:gd name="T91" fmla="*/ 3454 h 3556"/>
                      <a:gd name="T92" fmla="*/ 620 w 3556"/>
                      <a:gd name="T93" fmla="*/ 3529 h 3556"/>
                      <a:gd name="T94" fmla="*/ 464 w 3556"/>
                      <a:gd name="T95" fmla="*/ 3556 h 3556"/>
                      <a:gd name="T96" fmla="*/ 307 w 3556"/>
                      <a:gd name="T97" fmla="*/ 3529 h 3556"/>
                      <a:gd name="T98" fmla="*/ 174 w 3556"/>
                      <a:gd name="T99" fmla="*/ 3454 h 3556"/>
                      <a:gd name="T100" fmla="*/ 73 w 3556"/>
                      <a:gd name="T101" fmla="*/ 3341 h 3556"/>
                      <a:gd name="T102" fmla="*/ 12 w 3556"/>
                      <a:gd name="T103" fmla="*/ 3199 h 3556"/>
                      <a:gd name="T104" fmla="*/ 3 w 3556"/>
                      <a:gd name="T105" fmla="*/ 3038 h 3556"/>
                      <a:gd name="T106" fmla="*/ 48 w 3556"/>
                      <a:gd name="T107" fmla="*/ 2888 h 3556"/>
                      <a:gd name="T108" fmla="*/ 137 w 3556"/>
                      <a:gd name="T109" fmla="*/ 2763 h 3556"/>
                      <a:gd name="T110" fmla="*/ 262 w 3556"/>
                      <a:gd name="T111" fmla="*/ 2675 h 3556"/>
                      <a:gd name="T112" fmla="*/ 0 w 3556"/>
                      <a:gd name="T113" fmla="*/ 928 h 3556"/>
                      <a:gd name="T114" fmla="*/ 927 w 3556"/>
                      <a:gd name="T115" fmla="*/ 309 h 3556"/>
                      <a:gd name="T116" fmla="*/ 2700 w 3556"/>
                      <a:gd name="T117" fmla="*/ 216 h 3556"/>
                      <a:gd name="T118" fmla="*/ 2802 w 3556"/>
                      <a:gd name="T119" fmla="*/ 102 h 3556"/>
                      <a:gd name="T120" fmla="*/ 2936 w 3556"/>
                      <a:gd name="T121" fmla="*/ 27 h 3556"/>
                      <a:gd name="T122" fmla="*/ 3092 w 3556"/>
                      <a:gd name="T123" fmla="*/ 0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6" h="3556">
                        <a:moveTo>
                          <a:pt x="2938" y="2938"/>
                        </a:moveTo>
                        <a:lnTo>
                          <a:pt x="2938" y="3246"/>
                        </a:lnTo>
                        <a:lnTo>
                          <a:pt x="3247" y="3246"/>
                        </a:lnTo>
                        <a:lnTo>
                          <a:pt x="3247" y="2938"/>
                        </a:lnTo>
                        <a:lnTo>
                          <a:pt x="2938" y="2938"/>
                        </a:lnTo>
                        <a:close/>
                        <a:moveTo>
                          <a:pt x="464" y="2938"/>
                        </a:moveTo>
                        <a:lnTo>
                          <a:pt x="432" y="2940"/>
                        </a:lnTo>
                        <a:lnTo>
                          <a:pt x="404" y="2950"/>
                        </a:lnTo>
                        <a:lnTo>
                          <a:pt x="378" y="2964"/>
                        </a:lnTo>
                        <a:lnTo>
                          <a:pt x="354" y="2983"/>
                        </a:lnTo>
                        <a:lnTo>
                          <a:pt x="336" y="3005"/>
                        </a:lnTo>
                        <a:lnTo>
                          <a:pt x="321" y="3033"/>
                        </a:lnTo>
                        <a:lnTo>
                          <a:pt x="313" y="3061"/>
                        </a:lnTo>
                        <a:lnTo>
                          <a:pt x="310" y="3092"/>
                        </a:lnTo>
                        <a:lnTo>
                          <a:pt x="313" y="3124"/>
                        </a:lnTo>
                        <a:lnTo>
                          <a:pt x="321" y="3152"/>
                        </a:lnTo>
                        <a:lnTo>
                          <a:pt x="336" y="3178"/>
                        </a:lnTo>
                        <a:lnTo>
                          <a:pt x="354" y="3202"/>
                        </a:lnTo>
                        <a:lnTo>
                          <a:pt x="378" y="3220"/>
                        </a:lnTo>
                        <a:lnTo>
                          <a:pt x="404" y="3235"/>
                        </a:lnTo>
                        <a:lnTo>
                          <a:pt x="432" y="3243"/>
                        </a:lnTo>
                        <a:lnTo>
                          <a:pt x="464" y="3246"/>
                        </a:lnTo>
                        <a:lnTo>
                          <a:pt x="495" y="3243"/>
                        </a:lnTo>
                        <a:lnTo>
                          <a:pt x="523" y="3235"/>
                        </a:lnTo>
                        <a:lnTo>
                          <a:pt x="551" y="3220"/>
                        </a:lnTo>
                        <a:lnTo>
                          <a:pt x="573" y="3202"/>
                        </a:lnTo>
                        <a:lnTo>
                          <a:pt x="592" y="3178"/>
                        </a:lnTo>
                        <a:lnTo>
                          <a:pt x="606" y="3152"/>
                        </a:lnTo>
                        <a:lnTo>
                          <a:pt x="616" y="3124"/>
                        </a:lnTo>
                        <a:lnTo>
                          <a:pt x="618" y="3092"/>
                        </a:lnTo>
                        <a:lnTo>
                          <a:pt x="616" y="3061"/>
                        </a:lnTo>
                        <a:lnTo>
                          <a:pt x="606" y="3033"/>
                        </a:lnTo>
                        <a:lnTo>
                          <a:pt x="592" y="3005"/>
                        </a:lnTo>
                        <a:lnTo>
                          <a:pt x="573" y="2983"/>
                        </a:lnTo>
                        <a:lnTo>
                          <a:pt x="551" y="2964"/>
                        </a:lnTo>
                        <a:lnTo>
                          <a:pt x="523" y="2950"/>
                        </a:lnTo>
                        <a:lnTo>
                          <a:pt x="495" y="2940"/>
                        </a:lnTo>
                        <a:lnTo>
                          <a:pt x="464" y="2938"/>
                        </a:lnTo>
                        <a:close/>
                        <a:moveTo>
                          <a:pt x="927" y="618"/>
                        </a:moveTo>
                        <a:lnTo>
                          <a:pt x="927" y="928"/>
                        </a:lnTo>
                        <a:lnTo>
                          <a:pt x="618" y="928"/>
                        </a:lnTo>
                        <a:lnTo>
                          <a:pt x="618" y="2655"/>
                        </a:lnTo>
                        <a:lnTo>
                          <a:pt x="667" y="2675"/>
                        </a:lnTo>
                        <a:lnTo>
                          <a:pt x="711" y="2700"/>
                        </a:lnTo>
                        <a:lnTo>
                          <a:pt x="754" y="2731"/>
                        </a:lnTo>
                        <a:lnTo>
                          <a:pt x="792" y="2764"/>
                        </a:lnTo>
                        <a:lnTo>
                          <a:pt x="825" y="2802"/>
                        </a:lnTo>
                        <a:lnTo>
                          <a:pt x="856" y="2845"/>
                        </a:lnTo>
                        <a:lnTo>
                          <a:pt x="881" y="2889"/>
                        </a:lnTo>
                        <a:lnTo>
                          <a:pt x="901" y="2938"/>
                        </a:lnTo>
                        <a:lnTo>
                          <a:pt x="2628" y="2938"/>
                        </a:lnTo>
                        <a:lnTo>
                          <a:pt x="2628" y="2629"/>
                        </a:lnTo>
                        <a:lnTo>
                          <a:pt x="2938" y="2629"/>
                        </a:lnTo>
                        <a:lnTo>
                          <a:pt x="2938" y="901"/>
                        </a:lnTo>
                        <a:lnTo>
                          <a:pt x="2890" y="881"/>
                        </a:lnTo>
                        <a:lnTo>
                          <a:pt x="2844" y="856"/>
                        </a:lnTo>
                        <a:lnTo>
                          <a:pt x="2803" y="826"/>
                        </a:lnTo>
                        <a:lnTo>
                          <a:pt x="2764" y="792"/>
                        </a:lnTo>
                        <a:lnTo>
                          <a:pt x="2730" y="753"/>
                        </a:lnTo>
                        <a:lnTo>
                          <a:pt x="2700" y="712"/>
                        </a:lnTo>
                        <a:lnTo>
                          <a:pt x="2675" y="666"/>
                        </a:lnTo>
                        <a:lnTo>
                          <a:pt x="2655" y="618"/>
                        </a:lnTo>
                        <a:lnTo>
                          <a:pt x="927" y="618"/>
                        </a:lnTo>
                        <a:close/>
                        <a:moveTo>
                          <a:pt x="310" y="310"/>
                        </a:moveTo>
                        <a:lnTo>
                          <a:pt x="310" y="618"/>
                        </a:lnTo>
                        <a:lnTo>
                          <a:pt x="618" y="618"/>
                        </a:lnTo>
                        <a:lnTo>
                          <a:pt x="618" y="310"/>
                        </a:lnTo>
                        <a:lnTo>
                          <a:pt x="310" y="310"/>
                        </a:lnTo>
                        <a:close/>
                        <a:moveTo>
                          <a:pt x="3092" y="309"/>
                        </a:moveTo>
                        <a:lnTo>
                          <a:pt x="3061" y="312"/>
                        </a:lnTo>
                        <a:lnTo>
                          <a:pt x="3032" y="322"/>
                        </a:lnTo>
                        <a:lnTo>
                          <a:pt x="3006" y="336"/>
                        </a:lnTo>
                        <a:lnTo>
                          <a:pt x="2983" y="354"/>
                        </a:lnTo>
                        <a:lnTo>
                          <a:pt x="2964" y="377"/>
                        </a:lnTo>
                        <a:lnTo>
                          <a:pt x="2950" y="403"/>
                        </a:lnTo>
                        <a:lnTo>
                          <a:pt x="2941" y="432"/>
                        </a:lnTo>
                        <a:lnTo>
                          <a:pt x="2938" y="464"/>
                        </a:lnTo>
                        <a:lnTo>
                          <a:pt x="2941" y="495"/>
                        </a:lnTo>
                        <a:lnTo>
                          <a:pt x="2950" y="524"/>
                        </a:lnTo>
                        <a:lnTo>
                          <a:pt x="2964" y="550"/>
                        </a:lnTo>
                        <a:lnTo>
                          <a:pt x="2983" y="573"/>
                        </a:lnTo>
                        <a:lnTo>
                          <a:pt x="3006" y="592"/>
                        </a:lnTo>
                        <a:lnTo>
                          <a:pt x="3032" y="606"/>
                        </a:lnTo>
                        <a:lnTo>
                          <a:pt x="3061" y="615"/>
                        </a:lnTo>
                        <a:lnTo>
                          <a:pt x="3092" y="618"/>
                        </a:lnTo>
                        <a:lnTo>
                          <a:pt x="3124" y="615"/>
                        </a:lnTo>
                        <a:lnTo>
                          <a:pt x="3153" y="606"/>
                        </a:lnTo>
                        <a:lnTo>
                          <a:pt x="3179" y="592"/>
                        </a:lnTo>
                        <a:lnTo>
                          <a:pt x="3202" y="573"/>
                        </a:lnTo>
                        <a:lnTo>
                          <a:pt x="3220" y="550"/>
                        </a:lnTo>
                        <a:lnTo>
                          <a:pt x="3234" y="524"/>
                        </a:lnTo>
                        <a:lnTo>
                          <a:pt x="3244" y="495"/>
                        </a:lnTo>
                        <a:lnTo>
                          <a:pt x="3247" y="464"/>
                        </a:lnTo>
                        <a:lnTo>
                          <a:pt x="3244" y="432"/>
                        </a:lnTo>
                        <a:lnTo>
                          <a:pt x="3234" y="403"/>
                        </a:lnTo>
                        <a:lnTo>
                          <a:pt x="3220" y="377"/>
                        </a:lnTo>
                        <a:lnTo>
                          <a:pt x="3202" y="354"/>
                        </a:lnTo>
                        <a:lnTo>
                          <a:pt x="3179" y="336"/>
                        </a:lnTo>
                        <a:lnTo>
                          <a:pt x="3153" y="322"/>
                        </a:lnTo>
                        <a:lnTo>
                          <a:pt x="3124" y="312"/>
                        </a:lnTo>
                        <a:lnTo>
                          <a:pt x="3092" y="309"/>
                        </a:lnTo>
                        <a:close/>
                        <a:moveTo>
                          <a:pt x="3092" y="0"/>
                        </a:moveTo>
                        <a:lnTo>
                          <a:pt x="3146" y="3"/>
                        </a:lnTo>
                        <a:lnTo>
                          <a:pt x="3198" y="12"/>
                        </a:lnTo>
                        <a:lnTo>
                          <a:pt x="3248" y="27"/>
                        </a:lnTo>
                        <a:lnTo>
                          <a:pt x="3296" y="47"/>
                        </a:lnTo>
                        <a:lnTo>
                          <a:pt x="3341" y="72"/>
                        </a:lnTo>
                        <a:lnTo>
                          <a:pt x="3382" y="102"/>
                        </a:lnTo>
                        <a:lnTo>
                          <a:pt x="3420" y="136"/>
                        </a:lnTo>
                        <a:lnTo>
                          <a:pt x="3454" y="174"/>
                        </a:lnTo>
                        <a:lnTo>
                          <a:pt x="3484" y="215"/>
                        </a:lnTo>
                        <a:lnTo>
                          <a:pt x="3509" y="260"/>
                        </a:lnTo>
                        <a:lnTo>
                          <a:pt x="3529" y="308"/>
                        </a:lnTo>
                        <a:lnTo>
                          <a:pt x="3544" y="358"/>
                        </a:lnTo>
                        <a:lnTo>
                          <a:pt x="3553" y="410"/>
                        </a:lnTo>
                        <a:lnTo>
                          <a:pt x="3556" y="464"/>
                        </a:lnTo>
                        <a:lnTo>
                          <a:pt x="3553" y="518"/>
                        </a:lnTo>
                        <a:lnTo>
                          <a:pt x="3544" y="570"/>
                        </a:lnTo>
                        <a:lnTo>
                          <a:pt x="3529" y="620"/>
                        </a:lnTo>
                        <a:lnTo>
                          <a:pt x="3508" y="668"/>
                        </a:lnTo>
                        <a:lnTo>
                          <a:pt x="3483" y="713"/>
                        </a:lnTo>
                        <a:lnTo>
                          <a:pt x="3454" y="754"/>
                        </a:lnTo>
                        <a:lnTo>
                          <a:pt x="3419" y="792"/>
                        </a:lnTo>
                        <a:lnTo>
                          <a:pt x="3381" y="827"/>
                        </a:lnTo>
                        <a:lnTo>
                          <a:pt x="3340" y="856"/>
                        </a:lnTo>
                        <a:lnTo>
                          <a:pt x="3294" y="881"/>
                        </a:lnTo>
                        <a:lnTo>
                          <a:pt x="3247" y="901"/>
                        </a:lnTo>
                        <a:lnTo>
                          <a:pt x="3247" y="2629"/>
                        </a:lnTo>
                        <a:lnTo>
                          <a:pt x="3556" y="2629"/>
                        </a:lnTo>
                        <a:lnTo>
                          <a:pt x="3556" y="3556"/>
                        </a:lnTo>
                        <a:lnTo>
                          <a:pt x="2628" y="3556"/>
                        </a:lnTo>
                        <a:lnTo>
                          <a:pt x="2628" y="3246"/>
                        </a:lnTo>
                        <a:lnTo>
                          <a:pt x="901" y="3246"/>
                        </a:lnTo>
                        <a:lnTo>
                          <a:pt x="881" y="3294"/>
                        </a:lnTo>
                        <a:lnTo>
                          <a:pt x="856" y="3340"/>
                        </a:lnTo>
                        <a:lnTo>
                          <a:pt x="826" y="3381"/>
                        </a:lnTo>
                        <a:lnTo>
                          <a:pt x="793" y="3419"/>
                        </a:lnTo>
                        <a:lnTo>
                          <a:pt x="755" y="3454"/>
                        </a:lnTo>
                        <a:lnTo>
                          <a:pt x="712" y="3483"/>
                        </a:lnTo>
                        <a:lnTo>
                          <a:pt x="668" y="3508"/>
                        </a:lnTo>
                        <a:lnTo>
                          <a:pt x="620" y="3529"/>
                        </a:lnTo>
                        <a:lnTo>
                          <a:pt x="570" y="3544"/>
                        </a:lnTo>
                        <a:lnTo>
                          <a:pt x="518" y="3553"/>
                        </a:lnTo>
                        <a:lnTo>
                          <a:pt x="464" y="3556"/>
                        </a:lnTo>
                        <a:lnTo>
                          <a:pt x="409" y="3553"/>
                        </a:lnTo>
                        <a:lnTo>
                          <a:pt x="357" y="3544"/>
                        </a:lnTo>
                        <a:lnTo>
                          <a:pt x="307" y="3529"/>
                        </a:lnTo>
                        <a:lnTo>
                          <a:pt x="260" y="3509"/>
                        </a:lnTo>
                        <a:lnTo>
                          <a:pt x="215" y="3483"/>
                        </a:lnTo>
                        <a:lnTo>
                          <a:pt x="174" y="3454"/>
                        </a:lnTo>
                        <a:lnTo>
                          <a:pt x="136" y="3420"/>
                        </a:lnTo>
                        <a:lnTo>
                          <a:pt x="102" y="3382"/>
                        </a:lnTo>
                        <a:lnTo>
                          <a:pt x="73" y="3341"/>
                        </a:lnTo>
                        <a:lnTo>
                          <a:pt x="47" y="3296"/>
                        </a:lnTo>
                        <a:lnTo>
                          <a:pt x="27" y="3249"/>
                        </a:lnTo>
                        <a:lnTo>
                          <a:pt x="12" y="3199"/>
                        </a:lnTo>
                        <a:lnTo>
                          <a:pt x="3" y="3147"/>
                        </a:lnTo>
                        <a:lnTo>
                          <a:pt x="0" y="3092"/>
                        </a:lnTo>
                        <a:lnTo>
                          <a:pt x="3" y="3038"/>
                        </a:lnTo>
                        <a:lnTo>
                          <a:pt x="12" y="2986"/>
                        </a:lnTo>
                        <a:lnTo>
                          <a:pt x="27" y="2936"/>
                        </a:lnTo>
                        <a:lnTo>
                          <a:pt x="48" y="2888"/>
                        </a:lnTo>
                        <a:lnTo>
                          <a:pt x="73" y="2844"/>
                        </a:lnTo>
                        <a:lnTo>
                          <a:pt x="102" y="2801"/>
                        </a:lnTo>
                        <a:lnTo>
                          <a:pt x="137" y="2763"/>
                        </a:lnTo>
                        <a:lnTo>
                          <a:pt x="175" y="2730"/>
                        </a:lnTo>
                        <a:lnTo>
                          <a:pt x="216" y="2700"/>
                        </a:lnTo>
                        <a:lnTo>
                          <a:pt x="262" y="2675"/>
                        </a:lnTo>
                        <a:lnTo>
                          <a:pt x="310" y="2655"/>
                        </a:lnTo>
                        <a:lnTo>
                          <a:pt x="310" y="928"/>
                        </a:lnTo>
                        <a:lnTo>
                          <a:pt x="0" y="928"/>
                        </a:lnTo>
                        <a:lnTo>
                          <a:pt x="0" y="0"/>
                        </a:lnTo>
                        <a:lnTo>
                          <a:pt x="927" y="0"/>
                        </a:lnTo>
                        <a:lnTo>
                          <a:pt x="927" y="309"/>
                        </a:lnTo>
                        <a:lnTo>
                          <a:pt x="2655" y="309"/>
                        </a:lnTo>
                        <a:lnTo>
                          <a:pt x="2675" y="262"/>
                        </a:lnTo>
                        <a:lnTo>
                          <a:pt x="2700" y="216"/>
                        </a:lnTo>
                        <a:lnTo>
                          <a:pt x="2729" y="175"/>
                        </a:lnTo>
                        <a:lnTo>
                          <a:pt x="2764" y="137"/>
                        </a:lnTo>
                        <a:lnTo>
                          <a:pt x="2802" y="102"/>
                        </a:lnTo>
                        <a:lnTo>
                          <a:pt x="2843" y="73"/>
                        </a:lnTo>
                        <a:lnTo>
                          <a:pt x="2888" y="48"/>
                        </a:lnTo>
                        <a:lnTo>
                          <a:pt x="2936" y="27"/>
                        </a:lnTo>
                        <a:lnTo>
                          <a:pt x="2986" y="12"/>
                        </a:lnTo>
                        <a:lnTo>
                          <a:pt x="3038" y="3"/>
                        </a:lnTo>
                        <a:lnTo>
                          <a:pt x="3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09570">
                      <a:defRPr/>
                    </a:pPr>
                    <a:endParaRPr lang="en-US" sz="3200" kern="0">
                      <a:solidFill>
                        <a:srgbClr val="444444"/>
                      </a:solidFill>
                      <a:latin typeface="Arial"/>
                    </a:endParaRPr>
                  </a:p>
                </p:txBody>
              </p:sp>
              <p:sp>
                <p:nvSpPr>
                  <p:cNvPr id="33" name="Freeform 26">
                    <a:extLst>
                      <a:ext uri="{FF2B5EF4-FFF2-40B4-BE49-F238E27FC236}">
                        <a16:creationId xmlns:a16="http://schemas.microsoft.com/office/drawing/2014/main" id="{E8A9EA5B-B572-4BF2-878A-DA1A7068E9DB}"/>
                      </a:ext>
                    </a:extLst>
                  </p:cNvPr>
                  <p:cNvSpPr>
                    <a:spLocks/>
                  </p:cNvSpPr>
                  <p:nvPr/>
                </p:nvSpPr>
                <p:spPr bwMode="auto">
                  <a:xfrm>
                    <a:off x="3287670" y="2100348"/>
                    <a:ext cx="393700" cy="314325"/>
                  </a:xfrm>
                  <a:custGeom>
                    <a:avLst/>
                    <a:gdLst>
                      <a:gd name="T0" fmla="*/ 1107 w 1737"/>
                      <a:gd name="T1" fmla="*/ 3 h 1392"/>
                      <a:gd name="T2" fmla="*/ 1236 w 1737"/>
                      <a:gd name="T3" fmla="*/ 28 h 1392"/>
                      <a:gd name="T4" fmla="*/ 1355 w 1737"/>
                      <a:gd name="T5" fmla="*/ 75 h 1392"/>
                      <a:gd name="T6" fmla="*/ 1461 w 1737"/>
                      <a:gd name="T7" fmla="*/ 142 h 1392"/>
                      <a:gd name="T8" fmla="*/ 1554 w 1737"/>
                      <a:gd name="T9" fmla="*/ 227 h 1392"/>
                      <a:gd name="T10" fmla="*/ 1630 w 1737"/>
                      <a:gd name="T11" fmla="*/ 327 h 1392"/>
                      <a:gd name="T12" fmla="*/ 1688 w 1737"/>
                      <a:gd name="T13" fmla="*/ 440 h 1392"/>
                      <a:gd name="T14" fmla="*/ 1724 w 1737"/>
                      <a:gd name="T15" fmla="*/ 564 h 1392"/>
                      <a:gd name="T16" fmla="*/ 1737 w 1737"/>
                      <a:gd name="T17" fmla="*/ 696 h 1392"/>
                      <a:gd name="T18" fmla="*/ 1724 w 1737"/>
                      <a:gd name="T19" fmla="*/ 828 h 1392"/>
                      <a:gd name="T20" fmla="*/ 1688 w 1737"/>
                      <a:gd name="T21" fmla="*/ 951 h 1392"/>
                      <a:gd name="T22" fmla="*/ 1630 w 1737"/>
                      <a:gd name="T23" fmla="*/ 1065 h 1392"/>
                      <a:gd name="T24" fmla="*/ 1554 w 1737"/>
                      <a:gd name="T25" fmla="*/ 1165 h 1392"/>
                      <a:gd name="T26" fmla="*/ 1461 w 1737"/>
                      <a:gd name="T27" fmla="*/ 1250 h 1392"/>
                      <a:gd name="T28" fmla="*/ 1355 w 1737"/>
                      <a:gd name="T29" fmla="*/ 1317 h 1392"/>
                      <a:gd name="T30" fmla="*/ 1236 w 1737"/>
                      <a:gd name="T31" fmla="*/ 1364 h 1392"/>
                      <a:gd name="T32" fmla="*/ 1108 w 1737"/>
                      <a:gd name="T33" fmla="*/ 1389 h 1392"/>
                      <a:gd name="T34" fmla="*/ 1041 w 1737"/>
                      <a:gd name="T35" fmla="*/ 1083 h 1392"/>
                      <a:gd name="T36" fmla="*/ 1135 w 1737"/>
                      <a:gd name="T37" fmla="*/ 1071 h 1392"/>
                      <a:gd name="T38" fmla="*/ 1222 w 1737"/>
                      <a:gd name="T39" fmla="*/ 1037 h 1392"/>
                      <a:gd name="T40" fmla="*/ 1297 w 1737"/>
                      <a:gd name="T41" fmla="*/ 985 h 1392"/>
                      <a:gd name="T42" fmla="*/ 1358 w 1737"/>
                      <a:gd name="T43" fmla="*/ 917 h 1392"/>
                      <a:gd name="T44" fmla="*/ 1401 w 1737"/>
                      <a:gd name="T45" fmla="*/ 835 h 1392"/>
                      <a:gd name="T46" fmla="*/ 1424 w 1737"/>
                      <a:gd name="T47" fmla="*/ 744 h 1392"/>
                      <a:gd name="T48" fmla="*/ 1424 w 1737"/>
                      <a:gd name="T49" fmla="*/ 647 h 1392"/>
                      <a:gd name="T50" fmla="*/ 1401 w 1737"/>
                      <a:gd name="T51" fmla="*/ 556 h 1392"/>
                      <a:gd name="T52" fmla="*/ 1358 w 1737"/>
                      <a:gd name="T53" fmla="*/ 476 h 1392"/>
                      <a:gd name="T54" fmla="*/ 1297 w 1737"/>
                      <a:gd name="T55" fmla="*/ 407 h 1392"/>
                      <a:gd name="T56" fmla="*/ 1222 w 1737"/>
                      <a:gd name="T57" fmla="*/ 355 h 1392"/>
                      <a:gd name="T58" fmla="*/ 1135 w 1737"/>
                      <a:gd name="T59" fmla="*/ 321 h 1392"/>
                      <a:gd name="T60" fmla="*/ 1041 w 1737"/>
                      <a:gd name="T61" fmla="*/ 309 h 1392"/>
                      <a:gd name="T62" fmla="*/ 954 w 1737"/>
                      <a:gd name="T63" fmla="*/ 319 h 1392"/>
                      <a:gd name="T64" fmla="*/ 873 w 1737"/>
                      <a:gd name="T65" fmla="*/ 347 h 1392"/>
                      <a:gd name="T66" fmla="*/ 800 w 1737"/>
                      <a:gd name="T67" fmla="*/ 393 h 1392"/>
                      <a:gd name="T68" fmla="*/ 738 w 1737"/>
                      <a:gd name="T69" fmla="*/ 455 h 1392"/>
                      <a:gd name="T70" fmla="*/ 692 w 1737"/>
                      <a:gd name="T71" fmla="*/ 529 h 1392"/>
                      <a:gd name="T72" fmla="*/ 664 w 1737"/>
                      <a:gd name="T73" fmla="*/ 609 h 1392"/>
                      <a:gd name="T74" fmla="*/ 654 w 1737"/>
                      <a:gd name="T75" fmla="*/ 696 h 1392"/>
                      <a:gd name="T76" fmla="*/ 830 w 1737"/>
                      <a:gd name="T77" fmla="*/ 591 h 1392"/>
                      <a:gd name="T78" fmla="*/ 806 w 1737"/>
                      <a:gd name="T79" fmla="*/ 1003 h 1392"/>
                      <a:gd name="T80" fmla="*/ 511 w 1737"/>
                      <a:gd name="T81" fmla="*/ 1238 h 1392"/>
                      <a:gd name="T82" fmla="*/ 191 w 1737"/>
                      <a:gd name="T83" fmla="*/ 592 h 1392"/>
                      <a:gd name="T84" fmla="*/ 345 w 1737"/>
                      <a:gd name="T85" fmla="*/ 696 h 1392"/>
                      <a:gd name="T86" fmla="*/ 355 w 1737"/>
                      <a:gd name="T87" fmla="*/ 574 h 1392"/>
                      <a:gd name="T88" fmla="*/ 387 w 1737"/>
                      <a:gd name="T89" fmla="*/ 457 h 1392"/>
                      <a:gd name="T90" fmla="*/ 437 w 1737"/>
                      <a:gd name="T91" fmla="*/ 349 h 1392"/>
                      <a:gd name="T92" fmla="*/ 507 w 1737"/>
                      <a:gd name="T93" fmla="*/ 250 h 1392"/>
                      <a:gd name="T94" fmla="*/ 594 w 1737"/>
                      <a:gd name="T95" fmla="*/ 163 h 1392"/>
                      <a:gd name="T96" fmla="*/ 693 w 1737"/>
                      <a:gd name="T97" fmla="*/ 92 h 1392"/>
                      <a:gd name="T98" fmla="*/ 802 w 1737"/>
                      <a:gd name="T99" fmla="*/ 42 h 1392"/>
                      <a:gd name="T100" fmla="*/ 919 w 1737"/>
                      <a:gd name="T101" fmla="*/ 11 h 1392"/>
                      <a:gd name="T102" fmla="*/ 1041 w 1737"/>
                      <a:gd name="T103" fmla="*/ 0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37" h="1392">
                        <a:moveTo>
                          <a:pt x="1041" y="0"/>
                        </a:moveTo>
                        <a:lnTo>
                          <a:pt x="1107" y="3"/>
                        </a:lnTo>
                        <a:lnTo>
                          <a:pt x="1172" y="13"/>
                        </a:lnTo>
                        <a:lnTo>
                          <a:pt x="1236" y="28"/>
                        </a:lnTo>
                        <a:lnTo>
                          <a:pt x="1296" y="49"/>
                        </a:lnTo>
                        <a:lnTo>
                          <a:pt x="1355" y="75"/>
                        </a:lnTo>
                        <a:lnTo>
                          <a:pt x="1410" y="106"/>
                        </a:lnTo>
                        <a:lnTo>
                          <a:pt x="1461" y="142"/>
                        </a:lnTo>
                        <a:lnTo>
                          <a:pt x="1510" y="182"/>
                        </a:lnTo>
                        <a:lnTo>
                          <a:pt x="1554" y="227"/>
                        </a:lnTo>
                        <a:lnTo>
                          <a:pt x="1595" y="275"/>
                        </a:lnTo>
                        <a:lnTo>
                          <a:pt x="1630" y="327"/>
                        </a:lnTo>
                        <a:lnTo>
                          <a:pt x="1662" y="382"/>
                        </a:lnTo>
                        <a:lnTo>
                          <a:pt x="1688" y="440"/>
                        </a:lnTo>
                        <a:lnTo>
                          <a:pt x="1709" y="501"/>
                        </a:lnTo>
                        <a:lnTo>
                          <a:pt x="1724" y="564"/>
                        </a:lnTo>
                        <a:lnTo>
                          <a:pt x="1734" y="629"/>
                        </a:lnTo>
                        <a:lnTo>
                          <a:pt x="1737" y="696"/>
                        </a:lnTo>
                        <a:lnTo>
                          <a:pt x="1734" y="762"/>
                        </a:lnTo>
                        <a:lnTo>
                          <a:pt x="1724" y="828"/>
                        </a:lnTo>
                        <a:lnTo>
                          <a:pt x="1709" y="892"/>
                        </a:lnTo>
                        <a:lnTo>
                          <a:pt x="1688" y="951"/>
                        </a:lnTo>
                        <a:lnTo>
                          <a:pt x="1662" y="1010"/>
                        </a:lnTo>
                        <a:lnTo>
                          <a:pt x="1630" y="1065"/>
                        </a:lnTo>
                        <a:lnTo>
                          <a:pt x="1595" y="1116"/>
                        </a:lnTo>
                        <a:lnTo>
                          <a:pt x="1554" y="1165"/>
                        </a:lnTo>
                        <a:lnTo>
                          <a:pt x="1510" y="1210"/>
                        </a:lnTo>
                        <a:lnTo>
                          <a:pt x="1461" y="1250"/>
                        </a:lnTo>
                        <a:lnTo>
                          <a:pt x="1410" y="1286"/>
                        </a:lnTo>
                        <a:lnTo>
                          <a:pt x="1355" y="1317"/>
                        </a:lnTo>
                        <a:lnTo>
                          <a:pt x="1296" y="1343"/>
                        </a:lnTo>
                        <a:lnTo>
                          <a:pt x="1236" y="1364"/>
                        </a:lnTo>
                        <a:lnTo>
                          <a:pt x="1173" y="1379"/>
                        </a:lnTo>
                        <a:lnTo>
                          <a:pt x="1108" y="1389"/>
                        </a:lnTo>
                        <a:lnTo>
                          <a:pt x="1041" y="1392"/>
                        </a:lnTo>
                        <a:lnTo>
                          <a:pt x="1041" y="1083"/>
                        </a:lnTo>
                        <a:lnTo>
                          <a:pt x="1090" y="1079"/>
                        </a:lnTo>
                        <a:lnTo>
                          <a:pt x="1135" y="1071"/>
                        </a:lnTo>
                        <a:lnTo>
                          <a:pt x="1180" y="1057"/>
                        </a:lnTo>
                        <a:lnTo>
                          <a:pt x="1222" y="1037"/>
                        </a:lnTo>
                        <a:lnTo>
                          <a:pt x="1261" y="1013"/>
                        </a:lnTo>
                        <a:lnTo>
                          <a:pt x="1297" y="985"/>
                        </a:lnTo>
                        <a:lnTo>
                          <a:pt x="1330" y="952"/>
                        </a:lnTo>
                        <a:lnTo>
                          <a:pt x="1358" y="917"/>
                        </a:lnTo>
                        <a:lnTo>
                          <a:pt x="1382" y="877"/>
                        </a:lnTo>
                        <a:lnTo>
                          <a:pt x="1401" y="835"/>
                        </a:lnTo>
                        <a:lnTo>
                          <a:pt x="1415" y="791"/>
                        </a:lnTo>
                        <a:lnTo>
                          <a:pt x="1424" y="744"/>
                        </a:lnTo>
                        <a:lnTo>
                          <a:pt x="1427" y="696"/>
                        </a:lnTo>
                        <a:lnTo>
                          <a:pt x="1424" y="647"/>
                        </a:lnTo>
                        <a:lnTo>
                          <a:pt x="1415" y="601"/>
                        </a:lnTo>
                        <a:lnTo>
                          <a:pt x="1401" y="556"/>
                        </a:lnTo>
                        <a:lnTo>
                          <a:pt x="1382" y="515"/>
                        </a:lnTo>
                        <a:lnTo>
                          <a:pt x="1358" y="476"/>
                        </a:lnTo>
                        <a:lnTo>
                          <a:pt x="1330" y="440"/>
                        </a:lnTo>
                        <a:lnTo>
                          <a:pt x="1297" y="407"/>
                        </a:lnTo>
                        <a:lnTo>
                          <a:pt x="1261" y="379"/>
                        </a:lnTo>
                        <a:lnTo>
                          <a:pt x="1222" y="355"/>
                        </a:lnTo>
                        <a:lnTo>
                          <a:pt x="1180" y="336"/>
                        </a:lnTo>
                        <a:lnTo>
                          <a:pt x="1135" y="321"/>
                        </a:lnTo>
                        <a:lnTo>
                          <a:pt x="1089" y="313"/>
                        </a:lnTo>
                        <a:lnTo>
                          <a:pt x="1041" y="309"/>
                        </a:lnTo>
                        <a:lnTo>
                          <a:pt x="997" y="312"/>
                        </a:lnTo>
                        <a:lnTo>
                          <a:pt x="954" y="319"/>
                        </a:lnTo>
                        <a:lnTo>
                          <a:pt x="913" y="331"/>
                        </a:lnTo>
                        <a:lnTo>
                          <a:pt x="873" y="347"/>
                        </a:lnTo>
                        <a:lnTo>
                          <a:pt x="835" y="368"/>
                        </a:lnTo>
                        <a:lnTo>
                          <a:pt x="800" y="393"/>
                        </a:lnTo>
                        <a:lnTo>
                          <a:pt x="767" y="422"/>
                        </a:lnTo>
                        <a:lnTo>
                          <a:pt x="738" y="455"/>
                        </a:lnTo>
                        <a:lnTo>
                          <a:pt x="713" y="491"/>
                        </a:lnTo>
                        <a:lnTo>
                          <a:pt x="692" y="529"/>
                        </a:lnTo>
                        <a:lnTo>
                          <a:pt x="676" y="568"/>
                        </a:lnTo>
                        <a:lnTo>
                          <a:pt x="664" y="609"/>
                        </a:lnTo>
                        <a:lnTo>
                          <a:pt x="656" y="653"/>
                        </a:lnTo>
                        <a:lnTo>
                          <a:pt x="654" y="696"/>
                        </a:lnTo>
                        <a:lnTo>
                          <a:pt x="655" y="729"/>
                        </a:lnTo>
                        <a:lnTo>
                          <a:pt x="830" y="591"/>
                        </a:lnTo>
                        <a:lnTo>
                          <a:pt x="1021" y="833"/>
                        </a:lnTo>
                        <a:lnTo>
                          <a:pt x="806" y="1003"/>
                        </a:lnTo>
                        <a:lnTo>
                          <a:pt x="807" y="1003"/>
                        </a:lnTo>
                        <a:lnTo>
                          <a:pt x="511" y="1238"/>
                        </a:lnTo>
                        <a:lnTo>
                          <a:pt x="0" y="834"/>
                        </a:lnTo>
                        <a:lnTo>
                          <a:pt x="191" y="592"/>
                        </a:lnTo>
                        <a:lnTo>
                          <a:pt x="346" y="712"/>
                        </a:lnTo>
                        <a:lnTo>
                          <a:pt x="345" y="696"/>
                        </a:lnTo>
                        <a:lnTo>
                          <a:pt x="348" y="634"/>
                        </a:lnTo>
                        <a:lnTo>
                          <a:pt x="355" y="574"/>
                        </a:lnTo>
                        <a:lnTo>
                          <a:pt x="368" y="515"/>
                        </a:lnTo>
                        <a:lnTo>
                          <a:pt x="387" y="457"/>
                        </a:lnTo>
                        <a:lnTo>
                          <a:pt x="410" y="402"/>
                        </a:lnTo>
                        <a:lnTo>
                          <a:pt x="437" y="349"/>
                        </a:lnTo>
                        <a:lnTo>
                          <a:pt x="469" y="298"/>
                        </a:lnTo>
                        <a:lnTo>
                          <a:pt x="507" y="250"/>
                        </a:lnTo>
                        <a:lnTo>
                          <a:pt x="549" y="204"/>
                        </a:lnTo>
                        <a:lnTo>
                          <a:pt x="594" y="163"/>
                        </a:lnTo>
                        <a:lnTo>
                          <a:pt x="642" y="125"/>
                        </a:lnTo>
                        <a:lnTo>
                          <a:pt x="693" y="92"/>
                        </a:lnTo>
                        <a:lnTo>
                          <a:pt x="746" y="65"/>
                        </a:lnTo>
                        <a:lnTo>
                          <a:pt x="802" y="42"/>
                        </a:lnTo>
                        <a:lnTo>
                          <a:pt x="859" y="24"/>
                        </a:lnTo>
                        <a:lnTo>
                          <a:pt x="919" y="11"/>
                        </a:lnTo>
                        <a:lnTo>
                          <a:pt x="979" y="3"/>
                        </a:lnTo>
                        <a:lnTo>
                          <a:pt x="10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609570">
                      <a:defRPr/>
                    </a:pPr>
                    <a:endParaRPr lang="en-US" sz="3200" kern="0">
                      <a:solidFill>
                        <a:srgbClr val="444444"/>
                      </a:solidFill>
                      <a:latin typeface="Arial"/>
                    </a:endParaRPr>
                  </a:p>
                </p:txBody>
              </p:sp>
            </p:grpSp>
          </p:grpSp>
          <p:grpSp>
            <p:nvGrpSpPr>
              <p:cNvPr id="13" name="Group 12">
                <a:extLst>
                  <a:ext uri="{FF2B5EF4-FFF2-40B4-BE49-F238E27FC236}">
                    <a16:creationId xmlns:a16="http://schemas.microsoft.com/office/drawing/2014/main" id="{DEA0790F-FC5C-431F-8324-0FAEE476FC1F}"/>
                  </a:ext>
                </a:extLst>
              </p:cNvPr>
              <p:cNvGrpSpPr/>
              <p:nvPr/>
            </p:nvGrpSpPr>
            <p:grpSpPr>
              <a:xfrm>
                <a:off x="635242" y="958175"/>
                <a:ext cx="1503537" cy="717311"/>
                <a:chOff x="635242" y="954431"/>
                <a:chExt cx="1503537" cy="717311"/>
              </a:xfrm>
            </p:grpSpPr>
            <p:sp>
              <p:nvSpPr>
                <p:cNvPr id="45" name="Text Box 3">
                  <a:extLst>
                    <a:ext uri="{FF2B5EF4-FFF2-40B4-BE49-F238E27FC236}">
                      <a16:creationId xmlns:a16="http://schemas.microsoft.com/office/drawing/2014/main" id="{A41536C5-5E09-4783-9F1C-D768130F86F6}"/>
                    </a:ext>
                  </a:extLst>
                </p:cNvPr>
                <p:cNvSpPr txBox="1">
                  <a:spLocks/>
                </p:cNvSpPr>
                <p:nvPr/>
              </p:nvSpPr>
              <p:spPr bwMode="auto">
                <a:xfrm>
                  <a:off x="635242" y="1350433"/>
                  <a:ext cx="1503537" cy="321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9051" rIns="0" bIns="19051"/>
                <a:lstStyle/>
                <a:p>
                  <a:pPr algn="ctr" defTabSz="609570">
                    <a:defRPr/>
                  </a:pPr>
                  <a:r>
                    <a:rPr lang="en-US" altLang="x-none" sz="1467" b="1" kern="0" dirty="0">
                      <a:solidFill>
                        <a:srgbClr val="FB4F12"/>
                      </a:solidFill>
                      <a:latin typeface="Arial"/>
                      <a:ea typeface="Open Sans Semibold" charset="0"/>
                      <a:cs typeface="Open Sans Semibold" charset="0"/>
                      <a:sym typeface="Poppins Medium" charset="0"/>
                    </a:rPr>
                    <a:t>Database</a:t>
                  </a:r>
                </a:p>
                <a:p>
                  <a:pPr algn="ctr" defTabSz="609570">
                    <a:defRPr/>
                  </a:pPr>
                  <a:r>
                    <a:rPr lang="en-US" altLang="x-none" sz="1467" b="1" kern="0" dirty="0">
                      <a:solidFill>
                        <a:srgbClr val="FB4F12"/>
                      </a:solidFill>
                      <a:latin typeface="Arial"/>
                      <a:ea typeface="Open Sans Semibold" charset="0"/>
                      <a:cs typeface="Open Sans Semibold" charset="0"/>
                      <a:sym typeface="Poppins Medium" charset="0"/>
                    </a:rPr>
                    <a:t>Management</a:t>
                  </a:r>
                  <a:endParaRPr lang="x-none" altLang="x-none" sz="1467" b="1" kern="0" dirty="0">
                    <a:solidFill>
                      <a:srgbClr val="FB4F12"/>
                    </a:solidFill>
                    <a:latin typeface="Arial"/>
                    <a:ea typeface="Open Sans Semibold" charset="0"/>
                    <a:cs typeface="Open Sans Semibold" charset="0"/>
                    <a:sym typeface="Poppins Medium" charset="0"/>
                  </a:endParaRPr>
                </a:p>
              </p:txBody>
            </p:sp>
            <p:sp>
              <p:nvSpPr>
                <p:cNvPr id="46" name="Freeform 28">
                  <a:extLst>
                    <a:ext uri="{FF2B5EF4-FFF2-40B4-BE49-F238E27FC236}">
                      <a16:creationId xmlns:a16="http://schemas.microsoft.com/office/drawing/2014/main" id="{E50EEFCE-A1C0-40EA-874D-DE226E9CA2AA}"/>
                    </a:ext>
                  </a:extLst>
                </p:cNvPr>
                <p:cNvSpPr>
                  <a:spLocks noChangeAspect="1" noEditPoints="1"/>
                </p:cNvSpPr>
                <p:nvPr/>
              </p:nvSpPr>
              <p:spPr bwMode="auto">
                <a:xfrm>
                  <a:off x="1256477" y="954431"/>
                  <a:ext cx="249758" cy="300926"/>
                </a:xfrm>
                <a:custGeom>
                  <a:avLst/>
                  <a:gdLst>
                    <a:gd name="T0" fmla="*/ 2358 w 2971"/>
                    <a:gd name="T1" fmla="*/ 2586 h 3546"/>
                    <a:gd name="T2" fmla="*/ 1771 w 2971"/>
                    <a:gd name="T3" fmla="*/ 2725 h 3546"/>
                    <a:gd name="T4" fmla="*/ 1056 w 2971"/>
                    <a:gd name="T5" fmla="*/ 2714 h 3546"/>
                    <a:gd name="T6" fmla="*/ 530 w 2971"/>
                    <a:gd name="T7" fmla="*/ 2571 h 3546"/>
                    <a:gd name="T8" fmla="*/ 289 w 2971"/>
                    <a:gd name="T9" fmla="*/ 2870 h 3546"/>
                    <a:gd name="T10" fmla="*/ 477 w 2971"/>
                    <a:gd name="T11" fmla="*/ 3017 h 3546"/>
                    <a:gd name="T12" fmla="*/ 836 w 2971"/>
                    <a:gd name="T13" fmla="*/ 3179 h 3546"/>
                    <a:gd name="T14" fmla="*/ 1389 w 2971"/>
                    <a:gd name="T15" fmla="*/ 3269 h 3546"/>
                    <a:gd name="T16" fmla="*/ 1996 w 2971"/>
                    <a:gd name="T17" fmla="*/ 3217 h 3546"/>
                    <a:gd name="T18" fmla="*/ 2409 w 2971"/>
                    <a:gd name="T19" fmla="*/ 3066 h 3546"/>
                    <a:gd name="T20" fmla="*/ 2644 w 2971"/>
                    <a:gd name="T21" fmla="*/ 2905 h 3546"/>
                    <a:gd name="T22" fmla="*/ 291 w 2971"/>
                    <a:gd name="T23" fmla="*/ 2106 h 3546"/>
                    <a:gd name="T24" fmla="*/ 492 w 2971"/>
                    <a:gd name="T25" fmla="*/ 2249 h 3546"/>
                    <a:gd name="T26" fmla="*/ 871 w 2971"/>
                    <a:gd name="T27" fmla="*/ 2398 h 3546"/>
                    <a:gd name="T28" fmla="*/ 1452 w 2971"/>
                    <a:gd name="T29" fmla="*/ 2468 h 3546"/>
                    <a:gd name="T30" fmla="*/ 2069 w 2971"/>
                    <a:gd name="T31" fmla="*/ 2390 h 3546"/>
                    <a:gd name="T32" fmla="*/ 2480 w 2971"/>
                    <a:gd name="T33" fmla="*/ 2230 h 3546"/>
                    <a:gd name="T34" fmla="*/ 2696 w 2971"/>
                    <a:gd name="T35" fmla="*/ 2085 h 3546"/>
                    <a:gd name="T36" fmla="*/ 2293 w 2971"/>
                    <a:gd name="T37" fmla="*/ 1790 h 3546"/>
                    <a:gd name="T38" fmla="*/ 1603 w 2971"/>
                    <a:gd name="T39" fmla="*/ 1883 h 3546"/>
                    <a:gd name="T40" fmla="*/ 851 w 2971"/>
                    <a:gd name="T41" fmla="*/ 1830 h 3546"/>
                    <a:gd name="T42" fmla="*/ 330 w 2971"/>
                    <a:gd name="T43" fmla="*/ 1652 h 3546"/>
                    <a:gd name="T44" fmla="*/ 591 w 2971"/>
                    <a:gd name="T45" fmla="*/ 975 h 3546"/>
                    <a:gd name="T46" fmla="*/ 316 w 2971"/>
                    <a:gd name="T47" fmla="*/ 1140 h 3546"/>
                    <a:gd name="T48" fmla="*/ 305 w 2971"/>
                    <a:gd name="T49" fmla="*/ 1251 h 3546"/>
                    <a:gd name="T50" fmla="*/ 509 w 2971"/>
                    <a:gd name="T51" fmla="*/ 1393 h 3546"/>
                    <a:gd name="T52" fmla="*/ 892 w 2971"/>
                    <a:gd name="T53" fmla="*/ 1538 h 3546"/>
                    <a:gd name="T54" fmla="*/ 1485 w 2971"/>
                    <a:gd name="T55" fmla="*/ 1604 h 3546"/>
                    <a:gd name="T56" fmla="*/ 2078 w 2971"/>
                    <a:gd name="T57" fmla="*/ 1538 h 3546"/>
                    <a:gd name="T58" fmla="*/ 2460 w 2971"/>
                    <a:gd name="T59" fmla="*/ 1393 h 3546"/>
                    <a:gd name="T60" fmla="*/ 2666 w 2971"/>
                    <a:gd name="T61" fmla="*/ 1251 h 3546"/>
                    <a:gd name="T62" fmla="*/ 2657 w 2971"/>
                    <a:gd name="T63" fmla="*/ 1141 h 3546"/>
                    <a:gd name="T64" fmla="*/ 2390 w 2971"/>
                    <a:gd name="T65" fmla="*/ 979 h 3546"/>
                    <a:gd name="T66" fmla="*/ 2013 w 2971"/>
                    <a:gd name="T67" fmla="*/ 942 h 3546"/>
                    <a:gd name="T68" fmla="*/ 1672 w 2971"/>
                    <a:gd name="T69" fmla="*/ 1248 h 3546"/>
                    <a:gd name="T70" fmla="*/ 1187 w 2971"/>
                    <a:gd name="T71" fmla="*/ 1186 h 3546"/>
                    <a:gd name="T72" fmla="*/ 1495 w 2971"/>
                    <a:gd name="T73" fmla="*/ 416 h 3546"/>
                    <a:gd name="T74" fmla="*/ 1249 w 2971"/>
                    <a:gd name="T75" fmla="*/ 550 h 3546"/>
                    <a:gd name="T76" fmla="*/ 1229 w 2971"/>
                    <a:gd name="T77" fmla="*/ 833 h 3546"/>
                    <a:gd name="T78" fmla="*/ 1451 w 2971"/>
                    <a:gd name="T79" fmla="*/ 999 h 3546"/>
                    <a:gd name="T80" fmla="*/ 1715 w 2971"/>
                    <a:gd name="T81" fmla="*/ 901 h 3546"/>
                    <a:gd name="T82" fmla="*/ 1775 w 2971"/>
                    <a:gd name="T83" fmla="*/ 624 h 3546"/>
                    <a:gd name="T84" fmla="*/ 1579 w 2971"/>
                    <a:gd name="T85" fmla="*/ 429 h 3546"/>
                    <a:gd name="T86" fmla="*/ 1622 w 2971"/>
                    <a:gd name="T87" fmla="*/ 42 h 3546"/>
                    <a:gd name="T88" fmla="*/ 1622 w 2971"/>
                    <a:gd name="T89" fmla="*/ 156 h 3546"/>
                    <a:gd name="T90" fmla="*/ 2002 w 2971"/>
                    <a:gd name="T91" fmla="*/ 456 h 3546"/>
                    <a:gd name="T92" fmla="*/ 2417 w 2971"/>
                    <a:gd name="T93" fmla="*/ 695 h 3546"/>
                    <a:gd name="T94" fmla="*/ 2845 w 2971"/>
                    <a:gd name="T95" fmla="*/ 939 h 3546"/>
                    <a:gd name="T96" fmla="*/ 2971 w 2971"/>
                    <a:gd name="T97" fmla="*/ 2906 h 3546"/>
                    <a:gd name="T98" fmla="*/ 2925 w 2971"/>
                    <a:gd name="T99" fmla="*/ 3012 h 3546"/>
                    <a:gd name="T100" fmla="*/ 2775 w 2971"/>
                    <a:gd name="T101" fmla="*/ 3152 h 3546"/>
                    <a:gd name="T102" fmla="*/ 2461 w 2971"/>
                    <a:gd name="T103" fmla="*/ 3346 h 3546"/>
                    <a:gd name="T104" fmla="*/ 1964 w 2971"/>
                    <a:gd name="T105" fmla="*/ 3504 h 3546"/>
                    <a:gd name="T106" fmla="*/ 1281 w 2971"/>
                    <a:gd name="T107" fmla="*/ 3538 h 3546"/>
                    <a:gd name="T108" fmla="*/ 698 w 2971"/>
                    <a:gd name="T109" fmla="*/ 3423 h 3546"/>
                    <a:gd name="T110" fmla="*/ 308 w 2971"/>
                    <a:gd name="T111" fmla="*/ 3234 h 3546"/>
                    <a:gd name="T112" fmla="*/ 90 w 2971"/>
                    <a:gd name="T113" fmla="*/ 3059 h 3546"/>
                    <a:gd name="T114" fmla="*/ 15 w 2971"/>
                    <a:gd name="T115" fmla="*/ 2970 h 3546"/>
                    <a:gd name="T116" fmla="*/ 33 w 2971"/>
                    <a:gd name="T117" fmla="*/ 1074 h 3546"/>
                    <a:gd name="T118" fmla="*/ 344 w 2971"/>
                    <a:gd name="T119" fmla="*/ 785 h 3546"/>
                    <a:gd name="T120" fmla="*/ 937 w 2971"/>
                    <a:gd name="T121" fmla="*/ 603 h 3546"/>
                    <a:gd name="T122" fmla="*/ 1198 w 2971"/>
                    <a:gd name="T123" fmla="*/ 226 h 3546"/>
                    <a:gd name="T124" fmla="*/ 1346 w 2971"/>
                    <a:gd name="T125" fmla="*/ 110 h 3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71" h="3546">
                      <a:moveTo>
                        <a:pt x="2696" y="2422"/>
                      </a:moveTo>
                      <a:lnTo>
                        <a:pt x="2649" y="2449"/>
                      </a:lnTo>
                      <a:lnTo>
                        <a:pt x="2599" y="2476"/>
                      </a:lnTo>
                      <a:lnTo>
                        <a:pt x="2545" y="2504"/>
                      </a:lnTo>
                      <a:lnTo>
                        <a:pt x="2487" y="2533"/>
                      </a:lnTo>
                      <a:lnTo>
                        <a:pt x="2424" y="2560"/>
                      </a:lnTo>
                      <a:lnTo>
                        <a:pt x="2358" y="2586"/>
                      </a:lnTo>
                      <a:lnTo>
                        <a:pt x="2286" y="2612"/>
                      </a:lnTo>
                      <a:lnTo>
                        <a:pt x="2212" y="2636"/>
                      </a:lnTo>
                      <a:lnTo>
                        <a:pt x="2132" y="2659"/>
                      </a:lnTo>
                      <a:lnTo>
                        <a:pt x="2049" y="2678"/>
                      </a:lnTo>
                      <a:lnTo>
                        <a:pt x="1960" y="2697"/>
                      </a:lnTo>
                      <a:lnTo>
                        <a:pt x="1867" y="2712"/>
                      </a:lnTo>
                      <a:lnTo>
                        <a:pt x="1771" y="2725"/>
                      </a:lnTo>
                      <a:lnTo>
                        <a:pt x="1668" y="2735"/>
                      </a:lnTo>
                      <a:lnTo>
                        <a:pt x="1562" y="2740"/>
                      </a:lnTo>
                      <a:lnTo>
                        <a:pt x="1452" y="2742"/>
                      </a:lnTo>
                      <a:lnTo>
                        <a:pt x="1346" y="2740"/>
                      </a:lnTo>
                      <a:lnTo>
                        <a:pt x="1245" y="2735"/>
                      </a:lnTo>
                      <a:lnTo>
                        <a:pt x="1148" y="2726"/>
                      </a:lnTo>
                      <a:lnTo>
                        <a:pt x="1056" y="2714"/>
                      </a:lnTo>
                      <a:lnTo>
                        <a:pt x="968" y="2700"/>
                      </a:lnTo>
                      <a:lnTo>
                        <a:pt x="884" y="2684"/>
                      </a:lnTo>
                      <a:lnTo>
                        <a:pt x="805" y="2664"/>
                      </a:lnTo>
                      <a:lnTo>
                        <a:pt x="730" y="2643"/>
                      </a:lnTo>
                      <a:lnTo>
                        <a:pt x="659" y="2621"/>
                      </a:lnTo>
                      <a:lnTo>
                        <a:pt x="592" y="2597"/>
                      </a:lnTo>
                      <a:lnTo>
                        <a:pt x="530" y="2571"/>
                      </a:lnTo>
                      <a:lnTo>
                        <a:pt x="471" y="2545"/>
                      </a:lnTo>
                      <a:lnTo>
                        <a:pt x="416" y="2519"/>
                      </a:lnTo>
                      <a:lnTo>
                        <a:pt x="365" y="2491"/>
                      </a:lnTo>
                      <a:lnTo>
                        <a:pt x="318" y="2464"/>
                      </a:lnTo>
                      <a:lnTo>
                        <a:pt x="275" y="2437"/>
                      </a:lnTo>
                      <a:lnTo>
                        <a:pt x="275" y="2855"/>
                      </a:lnTo>
                      <a:lnTo>
                        <a:pt x="289" y="2870"/>
                      </a:lnTo>
                      <a:lnTo>
                        <a:pt x="306" y="2887"/>
                      </a:lnTo>
                      <a:lnTo>
                        <a:pt x="327" y="2905"/>
                      </a:lnTo>
                      <a:lnTo>
                        <a:pt x="350" y="2925"/>
                      </a:lnTo>
                      <a:lnTo>
                        <a:pt x="377" y="2946"/>
                      </a:lnTo>
                      <a:lnTo>
                        <a:pt x="406" y="2969"/>
                      </a:lnTo>
                      <a:lnTo>
                        <a:pt x="440" y="2993"/>
                      </a:lnTo>
                      <a:lnTo>
                        <a:pt x="477" y="3017"/>
                      </a:lnTo>
                      <a:lnTo>
                        <a:pt x="517" y="3041"/>
                      </a:lnTo>
                      <a:lnTo>
                        <a:pt x="560" y="3065"/>
                      </a:lnTo>
                      <a:lnTo>
                        <a:pt x="608" y="3090"/>
                      </a:lnTo>
                      <a:lnTo>
                        <a:pt x="659" y="3114"/>
                      </a:lnTo>
                      <a:lnTo>
                        <a:pt x="715" y="3137"/>
                      </a:lnTo>
                      <a:lnTo>
                        <a:pt x="773" y="3158"/>
                      </a:lnTo>
                      <a:lnTo>
                        <a:pt x="836" y="3179"/>
                      </a:lnTo>
                      <a:lnTo>
                        <a:pt x="903" y="3198"/>
                      </a:lnTo>
                      <a:lnTo>
                        <a:pt x="973" y="3216"/>
                      </a:lnTo>
                      <a:lnTo>
                        <a:pt x="1048" y="3232"/>
                      </a:lnTo>
                      <a:lnTo>
                        <a:pt x="1126" y="3245"/>
                      </a:lnTo>
                      <a:lnTo>
                        <a:pt x="1210" y="3256"/>
                      </a:lnTo>
                      <a:lnTo>
                        <a:pt x="1297" y="3265"/>
                      </a:lnTo>
                      <a:lnTo>
                        <a:pt x="1389" y="3269"/>
                      </a:lnTo>
                      <a:lnTo>
                        <a:pt x="1485" y="3271"/>
                      </a:lnTo>
                      <a:lnTo>
                        <a:pt x="1582" y="3269"/>
                      </a:lnTo>
                      <a:lnTo>
                        <a:pt x="1673" y="3265"/>
                      </a:lnTo>
                      <a:lnTo>
                        <a:pt x="1760" y="3256"/>
                      </a:lnTo>
                      <a:lnTo>
                        <a:pt x="1843" y="3245"/>
                      </a:lnTo>
                      <a:lnTo>
                        <a:pt x="1922" y="3232"/>
                      </a:lnTo>
                      <a:lnTo>
                        <a:pt x="1996" y="3217"/>
                      </a:lnTo>
                      <a:lnTo>
                        <a:pt x="2067" y="3198"/>
                      </a:lnTo>
                      <a:lnTo>
                        <a:pt x="2133" y="3180"/>
                      </a:lnTo>
                      <a:lnTo>
                        <a:pt x="2196" y="3158"/>
                      </a:lnTo>
                      <a:lnTo>
                        <a:pt x="2255" y="3137"/>
                      </a:lnTo>
                      <a:lnTo>
                        <a:pt x="2310" y="3114"/>
                      </a:lnTo>
                      <a:lnTo>
                        <a:pt x="2361" y="3090"/>
                      </a:lnTo>
                      <a:lnTo>
                        <a:pt x="2409" y="3066"/>
                      </a:lnTo>
                      <a:lnTo>
                        <a:pt x="2453" y="3041"/>
                      </a:lnTo>
                      <a:lnTo>
                        <a:pt x="2493" y="3017"/>
                      </a:lnTo>
                      <a:lnTo>
                        <a:pt x="2530" y="2993"/>
                      </a:lnTo>
                      <a:lnTo>
                        <a:pt x="2563" y="2969"/>
                      </a:lnTo>
                      <a:lnTo>
                        <a:pt x="2594" y="2946"/>
                      </a:lnTo>
                      <a:lnTo>
                        <a:pt x="2620" y="2926"/>
                      </a:lnTo>
                      <a:lnTo>
                        <a:pt x="2644" y="2905"/>
                      </a:lnTo>
                      <a:lnTo>
                        <a:pt x="2664" y="2887"/>
                      </a:lnTo>
                      <a:lnTo>
                        <a:pt x="2682" y="2870"/>
                      </a:lnTo>
                      <a:lnTo>
                        <a:pt x="2696" y="2855"/>
                      </a:lnTo>
                      <a:lnTo>
                        <a:pt x="2696" y="2422"/>
                      </a:lnTo>
                      <a:close/>
                      <a:moveTo>
                        <a:pt x="275" y="1619"/>
                      </a:moveTo>
                      <a:lnTo>
                        <a:pt x="275" y="2092"/>
                      </a:lnTo>
                      <a:lnTo>
                        <a:pt x="291" y="2106"/>
                      </a:lnTo>
                      <a:lnTo>
                        <a:pt x="310" y="2123"/>
                      </a:lnTo>
                      <a:lnTo>
                        <a:pt x="331" y="2142"/>
                      </a:lnTo>
                      <a:lnTo>
                        <a:pt x="357" y="2161"/>
                      </a:lnTo>
                      <a:lnTo>
                        <a:pt x="386" y="2182"/>
                      </a:lnTo>
                      <a:lnTo>
                        <a:pt x="418" y="2204"/>
                      </a:lnTo>
                      <a:lnTo>
                        <a:pt x="453" y="2226"/>
                      </a:lnTo>
                      <a:lnTo>
                        <a:pt x="492" y="2249"/>
                      </a:lnTo>
                      <a:lnTo>
                        <a:pt x="536" y="2272"/>
                      </a:lnTo>
                      <a:lnTo>
                        <a:pt x="581" y="2295"/>
                      </a:lnTo>
                      <a:lnTo>
                        <a:pt x="632" y="2317"/>
                      </a:lnTo>
                      <a:lnTo>
                        <a:pt x="685" y="2338"/>
                      </a:lnTo>
                      <a:lnTo>
                        <a:pt x="744" y="2360"/>
                      </a:lnTo>
                      <a:lnTo>
                        <a:pt x="806" y="2380"/>
                      </a:lnTo>
                      <a:lnTo>
                        <a:pt x="871" y="2398"/>
                      </a:lnTo>
                      <a:lnTo>
                        <a:pt x="942" y="2414"/>
                      </a:lnTo>
                      <a:lnTo>
                        <a:pt x="1016" y="2430"/>
                      </a:lnTo>
                      <a:lnTo>
                        <a:pt x="1094" y="2443"/>
                      </a:lnTo>
                      <a:lnTo>
                        <a:pt x="1176" y="2452"/>
                      </a:lnTo>
                      <a:lnTo>
                        <a:pt x="1264" y="2461"/>
                      </a:lnTo>
                      <a:lnTo>
                        <a:pt x="1356" y="2465"/>
                      </a:lnTo>
                      <a:lnTo>
                        <a:pt x="1452" y="2468"/>
                      </a:lnTo>
                      <a:lnTo>
                        <a:pt x="1553" y="2465"/>
                      </a:lnTo>
                      <a:lnTo>
                        <a:pt x="1650" y="2460"/>
                      </a:lnTo>
                      <a:lnTo>
                        <a:pt x="1742" y="2451"/>
                      </a:lnTo>
                      <a:lnTo>
                        <a:pt x="1830" y="2439"/>
                      </a:lnTo>
                      <a:lnTo>
                        <a:pt x="1914" y="2425"/>
                      </a:lnTo>
                      <a:lnTo>
                        <a:pt x="1993" y="2409"/>
                      </a:lnTo>
                      <a:lnTo>
                        <a:pt x="2069" y="2390"/>
                      </a:lnTo>
                      <a:lnTo>
                        <a:pt x="2140" y="2371"/>
                      </a:lnTo>
                      <a:lnTo>
                        <a:pt x="2207" y="2349"/>
                      </a:lnTo>
                      <a:lnTo>
                        <a:pt x="2269" y="2326"/>
                      </a:lnTo>
                      <a:lnTo>
                        <a:pt x="2328" y="2302"/>
                      </a:lnTo>
                      <a:lnTo>
                        <a:pt x="2383" y="2279"/>
                      </a:lnTo>
                      <a:lnTo>
                        <a:pt x="2433" y="2255"/>
                      </a:lnTo>
                      <a:lnTo>
                        <a:pt x="2480" y="2230"/>
                      </a:lnTo>
                      <a:lnTo>
                        <a:pt x="2522" y="2206"/>
                      </a:lnTo>
                      <a:lnTo>
                        <a:pt x="2561" y="2182"/>
                      </a:lnTo>
                      <a:lnTo>
                        <a:pt x="2596" y="2160"/>
                      </a:lnTo>
                      <a:lnTo>
                        <a:pt x="2626" y="2138"/>
                      </a:lnTo>
                      <a:lnTo>
                        <a:pt x="2654" y="2119"/>
                      </a:lnTo>
                      <a:lnTo>
                        <a:pt x="2676" y="2100"/>
                      </a:lnTo>
                      <a:lnTo>
                        <a:pt x="2696" y="2085"/>
                      </a:lnTo>
                      <a:lnTo>
                        <a:pt x="2696" y="1619"/>
                      </a:lnTo>
                      <a:lnTo>
                        <a:pt x="2641" y="1652"/>
                      </a:lnTo>
                      <a:lnTo>
                        <a:pt x="2581" y="1683"/>
                      </a:lnTo>
                      <a:lnTo>
                        <a:pt x="2516" y="1713"/>
                      </a:lnTo>
                      <a:lnTo>
                        <a:pt x="2446" y="1740"/>
                      </a:lnTo>
                      <a:lnTo>
                        <a:pt x="2372" y="1766"/>
                      </a:lnTo>
                      <a:lnTo>
                        <a:pt x="2293" y="1790"/>
                      </a:lnTo>
                      <a:lnTo>
                        <a:pt x="2208" y="1810"/>
                      </a:lnTo>
                      <a:lnTo>
                        <a:pt x="2119" y="1830"/>
                      </a:lnTo>
                      <a:lnTo>
                        <a:pt x="2026" y="1846"/>
                      </a:lnTo>
                      <a:lnTo>
                        <a:pt x="1927" y="1859"/>
                      </a:lnTo>
                      <a:lnTo>
                        <a:pt x="1824" y="1871"/>
                      </a:lnTo>
                      <a:lnTo>
                        <a:pt x="1716" y="1879"/>
                      </a:lnTo>
                      <a:lnTo>
                        <a:pt x="1603" y="1883"/>
                      </a:lnTo>
                      <a:lnTo>
                        <a:pt x="1485" y="1885"/>
                      </a:lnTo>
                      <a:lnTo>
                        <a:pt x="1368" y="1883"/>
                      </a:lnTo>
                      <a:lnTo>
                        <a:pt x="1255" y="1879"/>
                      </a:lnTo>
                      <a:lnTo>
                        <a:pt x="1147" y="1871"/>
                      </a:lnTo>
                      <a:lnTo>
                        <a:pt x="1043" y="1859"/>
                      </a:lnTo>
                      <a:lnTo>
                        <a:pt x="945" y="1846"/>
                      </a:lnTo>
                      <a:lnTo>
                        <a:pt x="851" y="1830"/>
                      </a:lnTo>
                      <a:lnTo>
                        <a:pt x="761" y="1810"/>
                      </a:lnTo>
                      <a:lnTo>
                        <a:pt x="678" y="1790"/>
                      </a:lnTo>
                      <a:lnTo>
                        <a:pt x="599" y="1766"/>
                      </a:lnTo>
                      <a:lnTo>
                        <a:pt x="524" y="1740"/>
                      </a:lnTo>
                      <a:lnTo>
                        <a:pt x="454" y="1713"/>
                      </a:lnTo>
                      <a:lnTo>
                        <a:pt x="390" y="1683"/>
                      </a:lnTo>
                      <a:lnTo>
                        <a:pt x="330" y="1652"/>
                      </a:lnTo>
                      <a:lnTo>
                        <a:pt x="275" y="1619"/>
                      </a:lnTo>
                      <a:close/>
                      <a:moveTo>
                        <a:pt x="953" y="879"/>
                      </a:moveTo>
                      <a:lnTo>
                        <a:pt x="869" y="895"/>
                      </a:lnTo>
                      <a:lnTo>
                        <a:pt x="791" y="913"/>
                      </a:lnTo>
                      <a:lnTo>
                        <a:pt x="719" y="933"/>
                      </a:lnTo>
                      <a:lnTo>
                        <a:pt x="652" y="954"/>
                      </a:lnTo>
                      <a:lnTo>
                        <a:pt x="591" y="975"/>
                      </a:lnTo>
                      <a:lnTo>
                        <a:pt x="536" y="998"/>
                      </a:lnTo>
                      <a:lnTo>
                        <a:pt x="486" y="1022"/>
                      </a:lnTo>
                      <a:lnTo>
                        <a:pt x="441" y="1046"/>
                      </a:lnTo>
                      <a:lnTo>
                        <a:pt x="402" y="1070"/>
                      </a:lnTo>
                      <a:lnTo>
                        <a:pt x="367" y="1094"/>
                      </a:lnTo>
                      <a:lnTo>
                        <a:pt x="339" y="1118"/>
                      </a:lnTo>
                      <a:lnTo>
                        <a:pt x="316" y="1140"/>
                      </a:lnTo>
                      <a:lnTo>
                        <a:pt x="298" y="1162"/>
                      </a:lnTo>
                      <a:lnTo>
                        <a:pt x="285" y="1184"/>
                      </a:lnTo>
                      <a:lnTo>
                        <a:pt x="277" y="1203"/>
                      </a:lnTo>
                      <a:lnTo>
                        <a:pt x="275" y="1222"/>
                      </a:lnTo>
                      <a:lnTo>
                        <a:pt x="275" y="1223"/>
                      </a:lnTo>
                      <a:lnTo>
                        <a:pt x="289" y="1236"/>
                      </a:lnTo>
                      <a:lnTo>
                        <a:pt x="305" y="1251"/>
                      </a:lnTo>
                      <a:lnTo>
                        <a:pt x="324" y="1269"/>
                      </a:lnTo>
                      <a:lnTo>
                        <a:pt x="347" y="1287"/>
                      </a:lnTo>
                      <a:lnTo>
                        <a:pt x="373" y="1307"/>
                      </a:lnTo>
                      <a:lnTo>
                        <a:pt x="402" y="1327"/>
                      </a:lnTo>
                      <a:lnTo>
                        <a:pt x="433" y="1349"/>
                      </a:lnTo>
                      <a:lnTo>
                        <a:pt x="469" y="1372"/>
                      </a:lnTo>
                      <a:lnTo>
                        <a:pt x="509" y="1393"/>
                      </a:lnTo>
                      <a:lnTo>
                        <a:pt x="552" y="1416"/>
                      </a:lnTo>
                      <a:lnTo>
                        <a:pt x="599" y="1438"/>
                      </a:lnTo>
                      <a:lnTo>
                        <a:pt x="650" y="1460"/>
                      </a:lnTo>
                      <a:lnTo>
                        <a:pt x="704" y="1481"/>
                      </a:lnTo>
                      <a:lnTo>
                        <a:pt x="763" y="1501"/>
                      </a:lnTo>
                      <a:lnTo>
                        <a:pt x="826" y="1520"/>
                      </a:lnTo>
                      <a:lnTo>
                        <a:pt x="892" y="1538"/>
                      </a:lnTo>
                      <a:lnTo>
                        <a:pt x="963" y="1554"/>
                      </a:lnTo>
                      <a:lnTo>
                        <a:pt x="1038" y="1568"/>
                      </a:lnTo>
                      <a:lnTo>
                        <a:pt x="1119" y="1580"/>
                      </a:lnTo>
                      <a:lnTo>
                        <a:pt x="1204" y="1590"/>
                      </a:lnTo>
                      <a:lnTo>
                        <a:pt x="1293" y="1598"/>
                      </a:lnTo>
                      <a:lnTo>
                        <a:pt x="1386" y="1602"/>
                      </a:lnTo>
                      <a:lnTo>
                        <a:pt x="1485" y="1604"/>
                      </a:lnTo>
                      <a:lnTo>
                        <a:pt x="1584" y="1603"/>
                      </a:lnTo>
                      <a:lnTo>
                        <a:pt x="1678" y="1598"/>
                      </a:lnTo>
                      <a:lnTo>
                        <a:pt x="1767" y="1591"/>
                      </a:lnTo>
                      <a:lnTo>
                        <a:pt x="1851" y="1580"/>
                      </a:lnTo>
                      <a:lnTo>
                        <a:pt x="1931" y="1568"/>
                      </a:lnTo>
                      <a:lnTo>
                        <a:pt x="2006" y="1554"/>
                      </a:lnTo>
                      <a:lnTo>
                        <a:pt x="2078" y="1538"/>
                      </a:lnTo>
                      <a:lnTo>
                        <a:pt x="2144" y="1520"/>
                      </a:lnTo>
                      <a:lnTo>
                        <a:pt x="2207" y="1501"/>
                      </a:lnTo>
                      <a:lnTo>
                        <a:pt x="2266" y="1481"/>
                      </a:lnTo>
                      <a:lnTo>
                        <a:pt x="2320" y="1460"/>
                      </a:lnTo>
                      <a:lnTo>
                        <a:pt x="2371" y="1438"/>
                      </a:lnTo>
                      <a:lnTo>
                        <a:pt x="2418" y="1416"/>
                      </a:lnTo>
                      <a:lnTo>
                        <a:pt x="2460" y="1393"/>
                      </a:lnTo>
                      <a:lnTo>
                        <a:pt x="2500" y="1372"/>
                      </a:lnTo>
                      <a:lnTo>
                        <a:pt x="2536" y="1350"/>
                      </a:lnTo>
                      <a:lnTo>
                        <a:pt x="2569" y="1328"/>
                      </a:lnTo>
                      <a:lnTo>
                        <a:pt x="2597" y="1308"/>
                      </a:lnTo>
                      <a:lnTo>
                        <a:pt x="2623" y="1287"/>
                      </a:lnTo>
                      <a:lnTo>
                        <a:pt x="2646" y="1269"/>
                      </a:lnTo>
                      <a:lnTo>
                        <a:pt x="2666" y="1251"/>
                      </a:lnTo>
                      <a:lnTo>
                        <a:pt x="2682" y="1236"/>
                      </a:lnTo>
                      <a:lnTo>
                        <a:pt x="2696" y="1223"/>
                      </a:lnTo>
                      <a:lnTo>
                        <a:pt x="2696" y="1222"/>
                      </a:lnTo>
                      <a:lnTo>
                        <a:pt x="2693" y="1203"/>
                      </a:lnTo>
                      <a:lnTo>
                        <a:pt x="2686" y="1184"/>
                      </a:lnTo>
                      <a:lnTo>
                        <a:pt x="2673" y="1163"/>
                      </a:lnTo>
                      <a:lnTo>
                        <a:pt x="2657" y="1141"/>
                      </a:lnTo>
                      <a:lnTo>
                        <a:pt x="2634" y="1119"/>
                      </a:lnTo>
                      <a:lnTo>
                        <a:pt x="2607" y="1095"/>
                      </a:lnTo>
                      <a:lnTo>
                        <a:pt x="2574" y="1072"/>
                      </a:lnTo>
                      <a:lnTo>
                        <a:pt x="2536" y="1048"/>
                      </a:lnTo>
                      <a:lnTo>
                        <a:pt x="2493" y="1025"/>
                      </a:lnTo>
                      <a:lnTo>
                        <a:pt x="2444" y="1001"/>
                      </a:lnTo>
                      <a:lnTo>
                        <a:pt x="2390" y="979"/>
                      </a:lnTo>
                      <a:lnTo>
                        <a:pt x="2330" y="957"/>
                      </a:lnTo>
                      <a:lnTo>
                        <a:pt x="2265" y="936"/>
                      </a:lnTo>
                      <a:lnTo>
                        <a:pt x="2194" y="917"/>
                      </a:lnTo>
                      <a:lnTo>
                        <a:pt x="2118" y="898"/>
                      </a:lnTo>
                      <a:lnTo>
                        <a:pt x="2036" y="882"/>
                      </a:lnTo>
                      <a:lnTo>
                        <a:pt x="2025" y="912"/>
                      </a:lnTo>
                      <a:lnTo>
                        <a:pt x="2013" y="942"/>
                      </a:lnTo>
                      <a:lnTo>
                        <a:pt x="2116" y="1025"/>
                      </a:lnTo>
                      <a:lnTo>
                        <a:pt x="1944" y="1240"/>
                      </a:lnTo>
                      <a:lnTo>
                        <a:pt x="1842" y="1158"/>
                      </a:lnTo>
                      <a:lnTo>
                        <a:pt x="1803" y="1186"/>
                      </a:lnTo>
                      <a:lnTo>
                        <a:pt x="1761" y="1210"/>
                      </a:lnTo>
                      <a:lnTo>
                        <a:pt x="1717" y="1232"/>
                      </a:lnTo>
                      <a:lnTo>
                        <a:pt x="1672" y="1248"/>
                      </a:lnTo>
                      <a:lnTo>
                        <a:pt x="1624" y="1262"/>
                      </a:lnTo>
                      <a:lnTo>
                        <a:pt x="1625" y="1395"/>
                      </a:lnTo>
                      <a:lnTo>
                        <a:pt x="1349" y="1395"/>
                      </a:lnTo>
                      <a:lnTo>
                        <a:pt x="1349" y="1258"/>
                      </a:lnTo>
                      <a:lnTo>
                        <a:pt x="1293" y="1239"/>
                      </a:lnTo>
                      <a:lnTo>
                        <a:pt x="1238" y="1215"/>
                      </a:lnTo>
                      <a:lnTo>
                        <a:pt x="1187" y="1186"/>
                      </a:lnTo>
                      <a:lnTo>
                        <a:pt x="1139" y="1152"/>
                      </a:lnTo>
                      <a:lnTo>
                        <a:pt x="1029" y="1242"/>
                      </a:lnTo>
                      <a:lnTo>
                        <a:pt x="856" y="1027"/>
                      </a:lnTo>
                      <a:lnTo>
                        <a:pt x="973" y="933"/>
                      </a:lnTo>
                      <a:lnTo>
                        <a:pt x="962" y="906"/>
                      </a:lnTo>
                      <a:lnTo>
                        <a:pt x="953" y="879"/>
                      </a:lnTo>
                      <a:close/>
                      <a:moveTo>
                        <a:pt x="1495" y="416"/>
                      </a:moveTo>
                      <a:lnTo>
                        <a:pt x="1451" y="419"/>
                      </a:lnTo>
                      <a:lnTo>
                        <a:pt x="1410" y="429"/>
                      </a:lnTo>
                      <a:lnTo>
                        <a:pt x="1371" y="443"/>
                      </a:lnTo>
                      <a:lnTo>
                        <a:pt x="1335" y="464"/>
                      </a:lnTo>
                      <a:lnTo>
                        <a:pt x="1302" y="489"/>
                      </a:lnTo>
                      <a:lnTo>
                        <a:pt x="1274" y="517"/>
                      </a:lnTo>
                      <a:lnTo>
                        <a:pt x="1249" y="550"/>
                      </a:lnTo>
                      <a:lnTo>
                        <a:pt x="1229" y="585"/>
                      </a:lnTo>
                      <a:lnTo>
                        <a:pt x="1214" y="624"/>
                      </a:lnTo>
                      <a:lnTo>
                        <a:pt x="1205" y="666"/>
                      </a:lnTo>
                      <a:lnTo>
                        <a:pt x="1201" y="709"/>
                      </a:lnTo>
                      <a:lnTo>
                        <a:pt x="1205" y="753"/>
                      </a:lnTo>
                      <a:lnTo>
                        <a:pt x="1214" y="794"/>
                      </a:lnTo>
                      <a:lnTo>
                        <a:pt x="1229" y="833"/>
                      </a:lnTo>
                      <a:lnTo>
                        <a:pt x="1249" y="869"/>
                      </a:lnTo>
                      <a:lnTo>
                        <a:pt x="1274" y="901"/>
                      </a:lnTo>
                      <a:lnTo>
                        <a:pt x="1302" y="931"/>
                      </a:lnTo>
                      <a:lnTo>
                        <a:pt x="1335" y="955"/>
                      </a:lnTo>
                      <a:lnTo>
                        <a:pt x="1371" y="975"/>
                      </a:lnTo>
                      <a:lnTo>
                        <a:pt x="1410" y="989"/>
                      </a:lnTo>
                      <a:lnTo>
                        <a:pt x="1451" y="999"/>
                      </a:lnTo>
                      <a:lnTo>
                        <a:pt x="1495" y="1002"/>
                      </a:lnTo>
                      <a:lnTo>
                        <a:pt x="1538" y="999"/>
                      </a:lnTo>
                      <a:lnTo>
                        <a:pt x="1579" y="989"/>
                      </a:lnTo>
                      <a:lnTo>
                        <a:pt x="1618" y="975"/>
                      </a:lnTo>
                      <a:lnTo>
                        <a:pt x="1654" y="955"/>
                      </a:lnTo>
                      <a:lnTo>
                        <a:pt x="1687" y="931"/>
                      </a:lnTo>
                      <a:lnTo>
                        <a:pt x="1715" y="901"/>
                      </a:lnTo>
                      <a:lnTo>
                        <a:pt x="1740" y="869"/>
                      </a:lnTo>
                      <a:lnTo>
                        <a:pt x="1761" y="833"/>
                      </a:lnTo>
                      <a:lnTo>
                        <a:pt x="1775" y="794"/>
                      </a:lnTo>
                      <a:lnTo>
                        <a:pt x="1785" y="753"/>
                      </a:lnTo>
                      <a:lnTo>
                        <a:pt x="1788" y="709"/>
                      </a:lnTo>
                      <a:lnTo>
                        <a:pt x="1785" y="666"/>
                      </a:lnTo>
                      <a:lnTo>
                        <a:pt x="1775" y="624"/>
                      </a:lnTo>
                      <a:lnTo>
                        <a:pt x="1761" y="585"/>
                      </a:lnTo>
                      <a:lnTo>
                        <a:pt x="1740" y="550"/>
                      </a:lnTo>
                      <a:lnTo>
                        <a:pt x="1715" y="517"/>
                      </a:lnTo>
                      <a:lnTo>
                        <a:pt x="1687" y="489"/>
                      </a:lnTo>
                      <a:lnTo>
                        <a:pt x="1654" y="464"/>
                      </a:lnTo>
                      <a:lnTo>
                        <a:pt x="1618" y="443"/>
                      </a:lnTo>
                      <a:lnTo>
                        <a:pt x="1579" y="429"/>
                      </a:lnTo>
                      <a:lnTo>
                        <a:pt x="1538" y="419"/>
                      </a:lnTo>
                      <a:lnTo>
                        <a:pt x="1495" y="416"/>
                      </a:lnTo>
                      <a:close/>
                      <a:moveTo>
                        <a:pt x="1346" y="0"/>
                      </a:moveTo>
                      <a:lnTo>
                        <a:pt x="1622" y="0"/>
                      </a:lnTo>
                      <a:lnTo>
                        <a:pt x="1622" y="10"/>
                      </a:lnTo>
                      <a:lnTo>
                        <a:pt x="1622" y="24"/>
                      </a:lnTo>
                      <a:lnTo>
                        <a:pt x="1622" y="42"/>
                      </a:lnTo>
                      <a:lnTo>
                        <a:pt x="1622" y="63"/>
                      </a:lnTo>
                      <a:lnTo>
                        <a:pt x="1622" y="86"/>
                      </a:lnTo>
                      <a:lnTo>
                        <a:pt x="1622" y="106"/>
                      </a:lnTo>
                      <a:lnTo>
                        <a:pt x="1622" y="126"/>
                      </a:lnTo>
                      <a:lnTo>
                        <a:pt x="1622" y="141"/>
                      </a:lnTo>
                      <a:lnTo>
                        <a:pt x="1622" y="152"/>
                      </a:lnTo>
                      <a:lnTo>
                        <a:pt x="1622" y="156"/>
                      </a:lnTo>
                      <a:lnTo>
                        <a:pt x="1676" y="172"/>
                      </a:lnTo>
                      <a:lnTo>
                        <a:pt x="1727" y="192"/>
                      </a:lnTo>
                      <a:lnTo>
                        <a:pt x="1777" y="217"/>
                      </a:lnTo>
                      <a:lnTo>
                        <a:pt x="1823" y="247"/>
                      </a:lnTo>
                      <a:lnTo>
                        <a:pt x="1942" y="151"/>
                      </a:lnTo>
                      <a:lnTo>
                        <a:pt x="2115" y="365"/>
                      </a:lnTo>
                      <a:lnTo>
                        <a:pt x="2002" y="456"/>
                      </a:lnTo>
                      <a:lnTo>
                        <a:pt x="2024" y="504"/>
                      </a:lnTo>
                      <a:lnTo>
                        <a:pt x="2041" y="554"/>
                      </a:lnTo>
                      <a:lnTo>
                        <a:pt x="2053" y="606"/>
                      </a:lnTo>
                      <a:lnTo>
                        <a:pt x="2152" y="624"/>
                      </a:lnTo>
                      <a:lnTo>
                        <a:pt x="2245" y="646"/>
                      </a:lnTo>
                      <a:lnTo>
                        <a:pt x="2333" y="669"/>
                      </a:lnTo>
                      <a:lnTo>
                        <a:pt x="2417" y="695"/>
                      </a:lnTo>
                      <a:lnTo>
                        <a:pt x="2495" y="724"/>
                      </a:lnTo>
                      <a:lnTo>
                        <a:pt x="2568" y="755"/>
                      </a:lnTo>
                      <a:lnTo>
                        <a:pt x="2634" y="787"/>
                      </a:lnTo>
                      <a:lnTo>
                        <a:pt x="2696" y="822"/>
                      </a:lnTo>
                      <a:lnTo>
                        <a:pt x="2751" y="859"/>
                      </a:lnTo>
                      <a:lnTo>
                        <a:pt x="2801" y="898"/>
                      </a:lnTo>
                      <a:lnTo>
                        <a:pt x="2845" y="939"/>
                      </a:lnTo>
                      <a:lnTo>
                        <a:pt x="2882" y="982"/>
                      </a:lnTo>
                      <a:lnTo>
                        <a:pt x="2913" y="1025"/>
                      </a:lnTo>
                      <a:lnTo>
                        <a:pt x="2937" y="1071"/>
                      </a:lnTo>
                      <a:lnTo>
                        <a:pt x="2956" y="1119"/>
                      </a:lnTo>
                      <a:lnTo>
                        <a:pt x="2966" y="1166"/>
                      </a:lnTo>
                      <a:lnTo>
                        <a:pt x="2971" y="1216"/>
                      </a:lnTo>
                      <a:lnTo>
                        <a:pt x="2971" y="2906"/>
                      </a:lnTo>
                      <a:lnTo>
                        <a:pt x="2969" y="2929"/>
                      </a:lnTo>
                      <a:lnTo>
                        <a:pt x="2963" y="2950"/>
                      </a:lnTo>
                      <a:lnTo>
                        <a:pt x="2956" y="2970"/>
                      </a:lnTo>
                      <a:lnTo>
                        <a:pt x="2944" y="2989"/>
                      </a:lnTo>
                      <a:lnTo>
                        <a:pt x="2940" y="2993"/>
                      </a:lnTo>
                      <a:lnTo>
                        <a:pt x="2934" y="3001"/>
                      </a:lnTo>
                      <a:lnTo>
                        <a:pt x="2925" y="3012"/>
                      </a:lnTo>
                      <a:lnTo>
                        <a:pt x="2913" y="3025"/>
                      </a:lnTo>
                      <a:lnTo>
                        <a:pt x="2898" y="3041"/>
                      </a:lnTo>
                      <a:lnTo>
                        <a:pt x="2880" y="3059"/>
                      </a:lnTo>
                      <a:lnTo>
                        <a:pt x="2859" y="3080"/>
                      </a:lnTo>
                      <a:lnTo>
                        <a:pt x="2834" y="3103"/>
                      </a:lnTo>
                      <a:lnTo>
                        <a:pt x="2807" y="3127"/>
                      </a:lnTo>
                      <a:lnTo>
                        <a:pt x="2775" y="3152"/>
                      </a:lnTo>
                      <a:lnTo>
                        <a:pt x="2742" y="3179"/>
                      </a:lnTo>
                      <a:lnTo>
                        <a:pt x="2704" y="3206"/>
                      </a:lnTo>
                      <a:lnTo>
                        <a:pt x="2662" y="3234"/>
                      </a:lnTo>
                      <a:lnTo>
                        <a:pt x="2618" y="3261"/>
                      </a:lnTo>
                      <a:lnTo>
                        <a:pt x="2569" y="3290"/>
                      </a:lnTo>
                      <a:lnTo>
                        <a:pt x="2517" y="3318"/>
                      </a:lnTo>
                      <a:lnTo>
                        <a:pt x="2461" y="3346"/>
                      </a:lnTo>
                      <a:lnTo>
                        <a:pt x="2402" y="3372"/>
                      </a:lnTo>
                      <a:lnTo>
                        <a:pt x="2339" y="3398"/>
                      </a:lnTo>
                      <a:lnTo>
                        <a:pt x="2271" y="3423"/>
                      </a:lnTo>
                      <a:lnTo>
                        <a:pt x="2201" y="3446"/>
                      </a:lnTo>
                      <a:lnTo>
                        <a:pt x="2126" y="3468"/>
                      </a:lnTo>
                      <a:lnTo>
                        <a:pt x="2046" y="3486"/>
                      </a:lnTo>
                      <a:lnTo>
                        <a:pt x="1964" y="3504"/>
                      </a:lnTo>
                      <a:lnTo>
                        <a:pt x="1877" y="3518"/>
                      </a:lnTo>
                      <a:lnTo>
                        <a:pt x="1785" y="3530"/>
                      </a:lnTo>
                      <a:lnTo>
                        <a:pt x="1689" y="3538"/>
                      </a:lnTo>
                      <a:lnTo>
                        <a:pt x="1589" y="3544"/>
                      </a:lnTo>
                      <a:lnTo>
                        <a:pt x="1485" y="3546"/>
                      </a:lnTo>
                      <a:lnTo>
                        <a:pt x="1381" y="3544"/>
                      </a:lnTo>
                      <a:lnTo>
                        <a:pt x="1281" y="3538"/>
                      </a:lnTo>
                      <a:lnTo>
                        <a:pt x="1185" y="3530"/>
                      </a:lnTo>
                      <a:lnTo>
                        <a:pt x="1094" y="3518"/>
                      </a:lnTo>
                      <a:lnTo>
                        <a:pt x="1007" y="3504"/>
                      </a:lnTo>
                      <a:lnTo>
                        <a:pt x="923" y="3486"/>
                      </a:lnTo>
                      <a:lnTo>
                        <a:pt x="845" y="3468"/>
                      </a:lnTo>
                      <a:lnTo>
                        <a:pt x="770" y="3446"/>
                      </a:lnTo>
                      <a:lnTo>
                        <a:pt x="698" y="3423"/>
                      </a:lnTo>
                      <a:lnTo>
                        <a:pt x="631" y="3398"/>
                      </a:lnTo>
                      <a:lnTo>
                        <a:pt x="568" y="3372"/>
                      </a:lnTo>
                      <a:lnTo>
                        <a:pt x="509" y="3346"/>
                      </a:lnTo>
                      <a:lnTo>
                        <a:pt x="453" y="3318"/>
                      </a:lnTo>
                      <a:lnTo>
                        <a:pt x="401" y="3290"/>
                      </a:lnTo>
                      <a:lnTo>
                        <a:pt x="353" y="3261"/>
                      </a:lnTo>
                      <a:lnTo>
                        <a:pt x="308" y="3234"/>
                      </a:lnTo>
                      <a:lnTo>
                        <a:pt x="267" y="3206"/>
                      </a:lnTo>
                      <a:lnTo>
                        <a:pt x="229" y="3179"/>
                      </a:lnTo>
                      <a:lnTo>
                        <a:pt x="194" y="3152"/>
                      </a:lnTo>
                      <a:lnTo>
                        <a:pt x="164" y="3127"/>
                      </a:lnTo>
                      <a:lnTo>
                        <a:pt x="136" y="3103"/>
                      </a:lnTo>
                      <a:lnTo>
                        <a:pt x="112" y="3080"/>
                      </a:lnTo>
                      <a:lnTo>
                        <a:pt x="90" y="3059"/>
                      </a:lnTo>
                      <a:lnTo>
                        <a:pt x="73" y="3041"/>
                      </a:lnTo>
                      <a:lnTo>
                        <a:pt x="58" y="3025"/>
                      </a:lnTo>
                      <a:lnTo>
                        <a:pt x="46" y="3012"/>
                      </a:lnTo>
                      <a:lnTo>
                        <a:pt x="37" y="3001"/>
                      </a:lnTo>
                      <a:lnTo>
                        <a:pt x="30" y="2993"/>
                      </a:lnTo>
                      <a:lnTo>
                        <a:pt x="27" y="2989"/>
                      </a:lnTo>
                      <a:lnTo>
                        <a:pt x="15" y="2970"/>
                      </a:lnTo>
                      <a:lnTo>
                        <a:pt x="7" y="2950"/>
                      </a:lnTo>
                      <a:lnTo>
                        <a:pt x="1" y="2929"/>
                      </a:lnTo>
                      <a:lnTo>
                        <a:pt x="0" y="2906"/>
                      </a:lnTo>
                      <a:lnTo>
                        <a:pt x="0" y="1221"/>
                      </a:lnTo>
                      <a:lnTo>
                        <a:pt x="3" y="1171"/>
                      </a:lnTo>
                      <a:lnTo>
                        <a:pt x="15" y="1122"/>
                      </a:lnTo>
                      <a:lnTo>
                        <a:pt x="33" y="1074"/>
                      </a:lnTo>
                      <a:lnTo>
                        <a:pt x="58" y="1027"/>
                      </a:lnTo>
                      <a:lnTo>
                        <a:pt x="90" y="983"/>
                      </a:lnTo>
                      <a:lnTo>
                        <a:pt x="128" y="939"/>
                      </a:lnTo>
                      <a:lnTo>
                        <a:pt x="173" y="898"/>
                      </a:lnTo>
                      <a:lnTo>
                        <a:pt x="224" y="859"/>
                      </a:lnTo>
                      <a:lnTo>
                        <a:pt x="281" y="821"/>
                      </a:lnTo>
                      <a:lnTo>
                        <a:pt x="344" y="785"/>
                      </a:lnTo>
                      <a:lnTo>
                        <a:pt x="413" y="752"/>
                      </a:lnTo>
                      <a:lnTo>
                        <a:pt x="488" y="721"/>
                      </a:lnTo>
                      <a:lnTo>
                        <a:pt x="567" y="692"/>
                      </a:lnTo>
                      <a:lnTo>
                        <a:pt x="652" y="666"/>
                      </a:lnTo>
                      <a:lnTo>
                        <a:pt x="742" y="642"/>
                      </a:lnTo>
                      <a:lnTo>
                        <a:pt x="837" y="621"/>
                      </a:lnTo>
                      <a:lnTo>
                        <a:pt x="937" y="603"/>
                      </a:lnTo>
                      <a:lnTo>
                        <a:pt x="948" y="556"/>
                      </a:lnTo>
                      <a:lnTo>
                        <a:pt x="962" y="512"/>
                      </a:lnTo>
                      <a:lnTo>
                        <a:pt x="981" y="469"/>
                      </a:lnTo>
                      <a:lnTo>
                        <a:pt x="854" y="367"/>
                      </a:lnTo>
                      <a:lnTo>
                        <a:pt x="1026" y="153"/>
                      </a:lnTo>
                      <a:lnTo>
                        <a:pt x="1155" y="255"/>
                      </a:lnTo>
                      <a:lnTo>
                        <a:pt x="1198" y="226"/>
                      </a:lnTo>
                      <a:lnTo>
                        <a:pt x="1245" y="200"/>
                      </a:lnTo>
                      <a:lnTo>
                        <a:pt x="1295" y="178"/>
                      </a:lnTo>
                      <a:lnTo>
                        <a:pt x="1346" y="162"/>
                      </a:lnTo>
                      <a:lnTo>
                        <a:pt x="1346" y="157"/>
                      </a:lnTo>
                      <a:lnTo>
                        <a:pt x="1346" y="147"/>
                      </a:lnTo>
                      <a:lnTo>
                        <a:pt x="1346" y="130"/>
                      </a:lnTo>
                      <a:lnTo>
                        <a:pt x="1346" y="110"/>
                      </a:lnTo>
                      <a:lnTo>
                        <a:pt x="1346" y="88"/>
                      </a:lnTo>
                      <a:lnTo>
                        <a:pt x="1346" y="64"/>
                      </a:lnTo>
                      <a:lnTo>
                        <a:pt x="1346" y="42"/>
                      </a:lnTo>
                      <a:lnTo>
                        <a:pt x="1346" y="24"/>
                      </a:lnTo>
                      <a:lnTo>
                        <a:pt x="1346" y="9"/>
                      </a:lnTo>
                      <a:lnTo>
                        <a:pt x="1346" y="0"/>
                      </a:lnTo>
                      <a:close/>
                    </a:path>
                  </a:pathLst>
                </a:custGeom>
                <a:solidFill>
                  <a:srgbClr val="FB4F14"/>
                </a:solidFill>
                <a:ln w="0">
                  <a:noFill/>
                  <a:prstDash val="solid"/>
                  <a:round/>
                  <a:headEnd/>
                  <a:tailEnd/>
                </a:ln>
              </p:spPr>
              <p:txBody>
                <a:bodyPr vert="horz" wrap="square" lIns="91440" tIns="45720" rIns="91440" bIns="45720" numCol="1" anchor="t" anchorCtr="0" compatLnSpc="1">
                  <a:prstTxWarp prst="textNoShape">
                    <a:avLst/>
                  </a:prstTxWarp>
                </a:bodyPr>
                <a:lstStyle/>
                <a:p>
                  <a:pPr defTabSz="609570">
                    <a:defRPr/>
                  </a:pPr>
                  <a:endParaRPr lang="en-US" sz="3200" kern="0" dirty="0">
                    <a:solidFill>
                      <a:srgbClr val="444444"/>
                    </a:solidFill>
                    <a:latin typeface="Arial"/>
                  </a:endParaRPr>
                </a:p>
              </p:txBody>
            </p:sp>
          </p:grpSp>
          <p:grpSp>
            <p:nvGrpSpPr>
              <p:cNvPr id="14" name="Group 13">
                <a:extLst>
                  <a:ext uri="{FF2B5EF4-FFF2-40B4-BE49-F238E27FC236}">
                    <a16:creationId xmlns:a16="http://schemas.microsoft.com/office/drawing/2014/main" id="{4577DFCF-B59A-4652-998C-79B86FB5D8C5}"/>
                  </a:ext>
                </a:extLst>
              </p:cNvPr>
              <p:cNvGrpSpPr/>
              <p:nvPr/>
            </p:nvGrpSpPr>
            <p:grpSpPr>
              <a:xfrm>
                <a:off x="782272" y="757298"/>
                <a:ext cx="7004664" cy="1202282"/>
                <a:chOff x="782272" y="659330"/>
                <a:chExt cx="7004664" cy="1202282"/>
              </a:xfrm>
            </p:grpSpPr>
            <p:sp>
              <p:nvSpPr>
                <p:cNvPr id="66" name="Rectangle 65">
                  <a:extLst>
                    <a:ext uri="{FF2B5EF4-FFF2-40B4-BE49-F238E27FC236}">
                      <a16:creationId xmlns:a16="http://schemas.microsoft.com/office/drawing/2014/main" id="{245D3996-89B9-459D-959A-871E0981BE9C}"/>
                    </a:ext>
                  </a:extLst>
                </p:cNvPr>
                <p:cNvSpPr/>
                <p:nvPr/>
              </p:nvSpPr>
              <p:spPr>
                <a:xfrm>
                  <a:off x="3942727" y="855285"/>
                  <a:ext cx="3844209" cy="1006327"/>
                </a:xfrm>
                <a:prstGeom prst="rect">
                  <a:avLst/>
                </a:prstGeom>
              </p:spPr>
              <p:txBody>
                <a:bodyPr wrap="square" lIns="162552" tIns="81276" rIns="162552" bIns="81276">
                  <a:spAutoFit/>
                </a:bodyPr>
                <a:lstStyle/>
                <a:p>
                  <a:pPr marL="121914" marR="24553" indent="-121914" defTabSz="609570">
                    <a:spcAft>
                      <a:spcPts val="533"/>
                    </a:spcAft>
                    <a:buFont typeface="Arial" panose="020B0604020202020204" pitchFamily="34" charset="0"/>
                    <a:buChar char="•"/>
                    <a:tabLst>
                      <a:tab pos="320871" algn="l"/>
                      <a:tab pos="321717" algn="l"/>
                    </a:tabLst>
                  </a:pPr>
                  <a:r>
                    <a:rPr lang="en-US" sz="1067" dirty="0">
                      <a:latin typeface="Arial"/>
                    </a:rPr>
                    <a:t>Monitor, manage, migrate and replicate across multiple database environments</a:t>
                  </a:r>
                </a:p>
                <a:p>
                  <a:pPr marL="121914" marR="24553" indent="-121914" defTabSz="609570">
                    <a:spcAft>
                      <a:spcPts val="533"/>
                    </a:spcAft>
                    <a:buFont typeface="Arial" panose="020B0604020202020204" pitchFamily="34" charset="0"/>
                    <a:buChar char="•"/>
                    <a:tabLst>
                      <a:tab pos="320871" algn="l"/>
                      <a:tab pos="321717" algn="l"/>
                    </a:tabLst>
                  </a:pPr>
                  <a:r>
                    <a:rPr lang="en-US" sz="1067" dirty="0">
                      <a:latin typeface="Arial"/>
                    </a:rPr>
                    <a:t>Manage and secure the proliferation of endpoint devices</a:t>
                  </a:r>
                </a:p>
                <a:p>
                  <a:pPr marL="121914" marR="24553" indent="-121914" defTabSz="609570">
                    <a:spcAft>
                      <a:spcPts val="533"/>
                    </a:spcAft>
                    <a:buFont typeface="Arial" panose="020B0604020202020204" pitchFamily="34" charset="0"/>
                    <a:buChar char="•"/>
                    <a:tabLst>
                      <a:tab pos="320871" algn="l"/>
                      <a:tab pos="321717" algn="l"/>
                    </a:tabLst>
                  </a:pPr>
                  <a:r>
                    <a:rPr lang="en-US" sz="1067" dirty="0">
                      <a:latin typeface="Arial"/>
                    </a:rPr>
                    <a:t>Automate, modernize and optimize data protection in cloud/virtual, physical and hybrid environments</a:t>
                  </a:r>
                </a:p>
                <a:p>
                  <a:pPr marL="121914" marR="24553" indent="-121914" defTabSz="609570">
                    <a:spcAft>
                      <a:spcPts val="533"/>
                    </a:spcAft>
                    <a:buFont typeface="Arial" panose="020B0604020202020204" pitchFamily="34" charset="0"/>
                    <a:buChar char="•"/>
                    <a:tabLst>
                      <a:tab pos="320871" algn="l"/>
                      <a:tab pos="321717" algn="l"/>
                    </a:tabLst>
                  </a:pPr>
                  <a:endParaRPr lang="en-US" sz="1067" dirty="0">
                    <a:latin typeface="Arial"/>
                  </a:endParaRPr>
                </a:p>
              </p:txBody>
            </p:sp>
            <p:sp>
              <p:nvSpPr>
                <p:cNvPr id="67" name="Rectangle 66">
                  <a:extLst>
                    <a:ext uri="{FF2B5EF4-FFF2-40B4-BE49-F238E27FC236}">
                      <a16:creationId xmlns:a16="http://schemas.microsoft.com/office/drawing/2014/main" id="{5EC223C0-7AAF-45F1-A34F-B0B8E938A561}"/>
                    </a:ext>
                  </a:extLst>
                </p:cNvPr>
                <p:cNvSpPr/>
                <p:nvPr/>
              </p:nvSpPr>
              <p:spPr>
                <a:xfrm>
                  <a:off x="782272" y="659330"/>
                  <a:ext cx="6887652" cy="1052721"/>
                </a:xfrm>
                <a:prstGeom prst="rect">
                  <a:avLst/>
                </a:prstGeom>
                <a:noFill/>
                <a:ln w="25400">
                  <a:solidFill>
                    <a:srgbClr val="FB4F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76" name="Rectangle 75">
              <a:extLst>
                <a:ext uri="{FF2B5EF4-FFF2-40B4-BE49-F238E27FC236}">
                  <a16:creationId xmlns:a16="http://schemas.microsoft.com/office/drawing/2014/main" id="{B12CBE49-AB88-4AD7-9362-AC9E68A6A1DD}"/>
                </a:ext>
              </a:extLst>
            </p:cNvPr>
            <p:cNvSpPr/>
            <p:nvPr/>
          </p:nvSpPr>
          <p:spPr>
            <a:xfrm>
              <a:off x="824609" y="972257"/>
              <a:ext cx="1137224" cy="123097"/>
            </a:xfrm>
            <a:prstGeom prst="rect">
              <a:avLst/>
            </a:prstGeom>
            <a:solidFill>
              <a:srgbClr val="FB4F12"/>
            </a:solidFill>
            <a:ln w="25400">
              <a:solidFill>
                <a:srgbClr val="FB4F1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333" b="1" dirty="0">
                  <a:solidFill>
                    <a:schemeClr val="bg1"/>
                  </a:solidFill>
                  <a:latin typeface="Arial" panose="020B0604020202020204" pitchFamily="34" charset="0"/>
                  <a:cs typeface="Arial" panose="020B0604020202020204" pitchFamily="34" charset="0"/>
                </a:rPr>
                <a:t>MANAGE</a:t>
              </a:r>
            </a:p>
          </p:txBody>
        </p:sp>
      </p:grpSp>
      <p:grpSp>
        <p:nvGrpSpPr>
          <p:cNvPr id="17" name="Group 16">
            <a:extLst>
              <a:ext uri="{FF2B5EF4-FFF2-40B4-BE49-F238E27FC236}">
                <a16:creationId xmlns:a16="http://schemas.microsoft.com/office/drawing/2014/main" id="{20FE4065-C41F-4744-99F0-268511B1D15F}"/>
              </a:ext>
            </a:extLst>
          </p:cNvPr>
          <p:cNvGrpSpPr/>
          <p:nvPr/>
        </p:nvGrpSpPr>
        <p:grpSpPr>
          <a:xfrm>
            <a:off x="1021687" y="2852589"/>
            <a:ext cx="7248868" cy="1367717"/>
            <a:chOff x="764479" y="2223551"/>
            <a:chExt cx="5436651" cy="1025788"/>
          </a:xfrm>
        </p:grpSpPr>
        <p:grpSp>
          <p:nvGrpSpPr>
            <p:cNvPr id="7" name="Group 6">
              <a:extLst>
                <a:ext uri="{FF2B5EF4-FFF2-40B4-BE49-F238E27FC236}">
                  <a16:creationId xmlns:a16="http://schemas.microsoft.com/office/drawing/2014/main" id="{6E0D3DB9-C5E5-403B-AFEA-1026CBC42677}"/>
                </a:ext>
              </a:extLst>
            </p:cNvPr>
            <p:cNvGrpSpPr/>
            <p:nvPr/>
          </p:nvGrpSpPr>
          <p:grpSpPr>
            <a:xfrm>
              <a:off x="764479" y="2223551"/>
              <a:ext cx="5436651" cy="1025788"/>
              <a:chOff x="649550" y="2157562"/>
              <a:chExt cx="5436651" cy="1025788"/>
            </a:xfrm>
          </p:grpSpPr>
          <p:sp>
            <p:nvSpPr>
              <p:cNvPr id="53" name="Text Box 3">
                <a:extLst>
                  <a:ext uri="{FF2B5EF4-FFF2-40B4-BE49-F238E27FC236}">
                    <a16:creationId xmlns:a16="http://schemas.microsoft.com/office/drawing/2014/main" id="{2792CCCD-64FA-4D0F-9992-7D3F97FB7CEC}"/>
                  </a:ext>
                </a:extLst>
              </p:cNvPr>
              <p:cNvSpPr txBox="1">
                <a:spLocks/>
              </p:cNvSpPr>
              <p:nvPr/>
            </p:nvSpPr>
            <p:spPr bwMode="auto">
              <a:xfrm>
                <a:off x="649550" y="2758847"/>
                <a:ext cx="1503537" cy="323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9051" rIns="0" bIns="19051"/>
              <a:lstStyle/>
              <a:p>
                <a:pPr algn="ctr" defTabSz="609570">
                  <a:defRPr/>
                </a:pPr>
                <a:r>
                  <a:rPr lang="en-US" altLang="x-none" sz="1467" b="1" kern="0" dirty="0">
                    <a:solidFill>
                      <a:srgbClr val="FB4F12"/>
                    </a:solidFill>
                    <a:latin typeface="Arial"/>
                    <a:ea typeface="Open Sans Semibold" charset="0"/>
                    <a:cs typeface="Open Sans Semibold" charset="0"/>
                    <a:sym typeface="Poppins Medium" charset="0"/>
                  </a:rPr>
                  <a:t>Microsoft Platform</a:t>
                </a:r>
              </a:p>
              <a:p>
                <a:pPr algn="ctr" defTabSz="609570">
                  <a:defRPr/>
                </a:pPr>
                <a:r>
                  <a:rPr lang="en-US" altLang="x-none" sz="1467" b="1" kern="0" dirty="0">
                    <a:solidFill>
                      <a:srgbClr val="FB4F12"/>
                    </a:solidFill>
                    <a:latin typeface="Arial"/>
                    <a:ea typeface="Open Sans Semibold" charset="0"/>
                    <a:cs typeface="Open Sans Semibold" charset="0"/>
                    <a:sym typeface="Poppins Medium" charset="0"/>
                  </a:rPr>
                  <a:t>Management</a:t>
                </a:r>
                <a:endParaRPr lang="x-none" altLang="x-none" sz="1467" b="1" kern="0" dirty="0">
                  <a:solidFill>
                    <a:srgbClr val="FB4F12"/>
                  </a:solidFill>
                  <a:latin typeface="Arial"/>
                  <a:ea typeface="Open Sans Semibold" charset="0"/>
                  <a:cs typeface="Open Sans Semibold" charset="0"/>
                  <a:sym typeface="Poppins Medium" charset="0"/>
                </a:endParaRPr>
              </a:p>
            </p:txBody>
          </p:sp>
          <p:grpSp>
            <p:nvGrpSpPr>
              <p:cNvPr id="55" name="Group 4">
                <a:extLst>
                  <a:ext uri="{FF2B5EF4-FFF2-40B4-BE49-F238E27FC236}">
                    <a16:creationId xmlns:a16="http://schemas.microsoft.com/office/drawing/2014/main" id="{00B61152-A9D9-494A-AC61-DCEDFD0DA8F4}"/>
                  </a:ext>
                </a:extLst>
              </p:cNvPr>
              <p:cNvGrpSpPr>
                <a:grpSpLocks noChangeAspect="1"/>
              </p:cNvGrpSpPr>
              <p:nvPr/>
            </p:nvGrpSpPr>
            <p:grpSpPr bwMode="auto">
              <a:xfrm>
                <a:off x="1242172" y="2397378"/>
                <a:ext cx="236549" cy="261856"/>
                <a:chOff x="4010972" y="5009692"/>
                <a:chExt cx="263525" cy="287978"/>
              </a:xfrm>
              <a:solidFill>
                <a:srgbClr val="FB4F14"/>
              </a:solidFill>
            </p:grpSpPr>
            <p:sp>
              <p:nvSpPr>
                <p:cNvPr id="56" name="Freeform 9">
                  <a:extLst>
                    <a:ext uri="{FF2B5EF4-FFF2-40B4-BE49-F238E27FC236}">
                      <a16:creationId xmlns:a16="http://schemas.microsoft.com/office/drawing/2014/main" id="{6BF2239F-0540-4080-9587-059205E838EC}"/>
                    </a:ext>
                  </a:extLst>
                </p:cNvPr>
                <p:cNvSpPr>
                  <a:spLocks noChangeArrowheads="1"/>
                </p:cNvSpPr>
                <p:nvPr/>
              </p:nvSpPr>
              <p:spPr bwMode="auto">
                <a:xfrm>
                  <a:off x="4010972" y="5009692"/>
                  <a:ext cx="263525" cy="263525"/>
                </a:xfrm>
                <a:custGeom>
                  <a:avLst/>
                  <a:gdLst>
                    <a:gd name="T0" fmla="*/ 243033 w 733"/>
                    <a:gd name="T1" fmla="*/ 0 h 733"/>
                    <a:gd name="T2" fmla="*/ 20492 w 733"/>
                    <a:gd name="T3" fmla="*/ 0 h 733"/>
                    <a:gd name="T4" fmla="*/ 0 w 733"/>
                    <a:gd name="T5" fmla="*/ 20133 h 733"/>
                    <a:gd name="T6" fmla="*/ 0 w 733"/>
                    <a:gd name="T7" fmla="*/ 242673 h 733"/>
                    <a:gd name="T8" fmla="*/ 20492 w 733"/>
                    <a:gd name="T9" fmla="*/ 263165 h 733"/>
                    <a:gd name="T10" fmla="*/ 50692 w 733"/>
                    <a:gd name="T11" fmla="*/ 263165 h 733"/>
                    <a:gd name="T12" fmla="*/ 50692 w 733"/>
                    <a:gd name="T13" fmla="*/ 242673 h 733"/>
                    <a:gd name="T14" fmla="*/ 20492 w 733"/>
                    <a:gd name="T15" fmla="*/ 242673 h 733"/>
                    <a:gd name="T16" fmla="*/ 20492 w 733"/>
                    <a:gd name="T17" fmla="*/ 142009 h 733"/>
                    <a:gd name="T18" fmla="*/ 121876 w 733"/>
                    <a:gd name="T19" fmla="*/ 142009 h 733"/>
                    <a:gd name="T20" fmla="*/ 121876 w 733"/>
                    <a:gd name="T21" fmla="*/ 171848 h 733"/>
                    <a:gd name="T22" fmla="*/ 142009 w 733"/>
                    <a:gd name="T23" fmla="*/ 171848 h 733"/>
                    <a:gd name="T24" fmla="*/ 142009 w 733"/>
                    <a:gd name="T25" fmla="*/ 142009 h 733"/>
                    <a:gd name="T26" fmla="*/ 243033 w 733"/>
                    <a:gd name="T27" fmla="*/ 142009 h 733"/>
                    <a:gd name="T28" fmla="*/ 243033 w 733"/>
                    <a:gd name="T29" fmla="*/ 242673 h 733"/>
                    <a:gd name="T30" fmla="*/ 212474 w 733"/>
                    <a:gd name="T31" fmla="*/ 242673 h 733"/>
                    <a:gd name="T32" fmla="*/ 212474 w 733"/>
                    <a:gd name="T33" fmla="*/ 263165 h 733"/>
                    <a:gd name="T34" fmla="*/ 243033 w 733"/>
                    <a:gd name="T35" fmla="*/ 263165 h 733"/>
                    <a:gd name="T36" fmla="*/ 263165 w 733"/>
                    <a:gd name="T37" fmla="*/ 242673 h 733"/>
                    <a:gd name="T38" fmla="*/ 263165 w 733"/>
                    <a:gd name="T39" fmla="*/ 20133 h 733"/>
                    <a:gd name="T40" fmla="*/ 243033 w 733"/>
                    <a:gd name="T41" fmla="*/ 0 h 733"/>
                    <a:gd name="T42" fmla="*/ 121876 w 733"/>
                    <a:gd name="T43" fmla="*/ 121516 h 733"/>
                    <a:gd name="T44" fmla="*/ 20492 w 733"/>
                    <a:gd name="T45" fmla="*/ 121516 h 733"/>
                    <a:gd name="T46" fmla="*/ 20492 w 733"/>
                    <a:gd name="T47" fmla="*/ 20133 h 733"/>
                    <a:gd name="T48" fmla="*/ 121876 w 733"/>
                    <a:gd name="T49" fmla="*/ 20133 h 733"/>
                    <a:gd name="T50" fmla="*/ 121876 w 733"/>
                    <a:gd name="T51" fmla="*/ 121516 h 733"/>
                    <a:gd name="T52" fmla="*/ 243033 w 733"/>
                    <a:gd name="T53" fmla="*/ 121516 h 733"/>
                    <a:gd name="T54" fmla="*/ 142009 w 733"/>
                    <a:gd name="T55" fmla="*/ 121516 h 733"/>
                    <a:gd name="T56" fmla="*/ 142009 w 733"/>
                    <a:gd name="T57" fmla="*/ 20133 h 733"/>
                    <a:gd name="T58" fmla="*/ 243033 w 733"/>
                    <a:gd name="T59" fmla="*/ 20133 h 733"/>
                    <a:gd name="T60" fmla="*/ 243033 w 733"/>
                    <a:gd name="T61" fmla="*/ 121516 h 73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33" h="733">
                      <a:moveTo>
                        <a:pt x="676" y="0"/>
                      </a:moveTo>
                      <a:lnTo>
                        <a:pt x="57" y="0"/>
                      </a:lnTo>
                      <a:cubicBezTo>
                        <a:pt x="26" y="0"/>
                        <a:pt x="0" y="25"/>
                        <a:pt x="0" y="56"/>
                      </a:cubicBezTo>
                      <a:lnTo>
                        <a:pt x="0" y="675"/>
                      </a:lnTo>
                      <a:cubicBezTo>
                        <a:pt x="0" y="706"/>
                        <a:pt x="26" y="732"/>
                        <a:pt x="57" y="732"/>
                      </a:cubicBezTo>
                      <a:lnTo>
                        <a:pt x="141" y="732"/>
                      </a:lnTo>
                      <a:lnTo>
                        <a:pt x="141" y="675"/>
                      </a:lnTo>
                      <a:lnTo>
                        <a:pt x="57" y="675"/>
                      </a:lnTo>
                      <a:lnTo>
                        <a:pt x="57" y="395"/>
                      </a:lnTo>
                      <a:lnTo>
                        <a:pt x="339" y="395"/>
                      </a:lnTo>
                      <a:lnTo>
                        <a:pt x="339" y="478"/>
                      </a:lnTo>
                      <a:lnTo>
                        <a:pt x="395" y="478"/>
                      </a:lnTo>
                      <a:lnTo>
                        <a:pt x="395" y="395"/>
                      </a:lnTo>
                      <a:lnTo>
                        <a:pt x="676" y="395"/>
                      </a:lnTo>
                      <a:lnTo>
                        <a:pt x="676" y="675"/>
                      </a:lnTo>
                      <a:lnTo>
                        <a:pt x="591" y="675"/>
                      </a:lnTo>
                      <a:lnTo>
                        <a:pt x="591" y="732"/>
                      </a:lnTo>
                      <a:lnTo>
                        <a:pt x="676" y="732"/>
                      </a:lnTo>
                      <a:cubicBezTo>
                        <a:pt x="707" y="732"/>
                        <a:pt x="732" y="706"/>
                        <a:pt x="732" y="675"/>
                      </a:cubicBezTo>
                      <a:lnTo>
                        <a:pt x="732" y="56"/>
                      </a:lnTo>
                      <a:cubicBezTo>
                        <a:pt x="732" y="25"/>
                        <a:pt x="707" y="0"/>
                        <a:pt x="676" y="0"/>
                      </a:cubicBezTo>
                      <a:close/>
                      <a:moveTo>
                        <a:pt x="339" y="338"/>
                      </a:moveTo>
                      <a:lnTo>
                        <a:pt x="57" y="338"/>
                      </a:lnTo>
                      <a:lnTo>
                        <a:pt x="57" y="56"/>
                      </a:lnTo>
                      <a:lnTo>
                        <a:pt x="339" y="56"/>
                      </a:lnTo>
                      <a:lnTo>
                        <a:pt x="339" y="338"/>
                      </a:lnTo>
                      <a:close/>
                      <a:moveTo>
                        <a:pt x="676" y="338"/>
                      </a:moveTo>
                      <a:lnTo>
                        <a:pt x="395" y="338"/>
                      </a:lnTo>
                      <a:lnTo>
                        <a:pt x="395" y="56"/>
                      </a:lnTo>
                      <a:lnTo>
                        <a:pt x="676" y="56"/>
                      </a:lnTo>
                      <a:lnTo>
                        <a:pt x="676" y="33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9170">
                    <a:defRPr/>
                  </a:pPr>
                  <a:endParaRPr lang="en-US" sz="2400" kern="0">
                    <a:solidFill>
                      <a:srgbClr val="444444"/>
                    </a:solidFill>
                    <a:latin typeface="Arial"/>
                  </a:endParaRPr>
                </a:p>
              </p:txBody>
            </p:sp>
            <p:sp>
              <p:nvSpPr>
                <p:cNvPr id="57" name="Freeform 10">
                  <a:extLst>
                    <a:ext uri="{FF2B5EF4-FFF2-40B4-BE49-F238E27FC236}">
                      <a16:creationId xmlns:a16="http://schemas.microsoft.com/office/drawing/2014/main" id="{CE29D69F-C3ED-4CDC-8D70-DFB5BE23A42E}"/>
                    </a:ext>
                  </a:extLst>
                </p:cNvPr>
                <p:cNvSpPr>
                  <a:spLocks noChangeArrowheads="1"/>
                </p:cNvSpPr>
                <p:nvPr/>
              </p:nvSpPr>
              <p:spPr bwMode="auto">
                <a:xfrm>
                  <a:off x="4080825" y="5175433"/>
                  <a:ext cx="122238" cy="122237"/>
                </a:xfrm>
                <a:custGeom>
                  <a:avLst/>
                  <a:gdLst>
                    <a:gd name="T0" fmla="*/ 95476 w 338"/>
                    <a:gd name="T1" fmla="*/ 39303 h 339"/>
                    <a:gd name="T2" fmla="*/ 110665 w 338"/>
                    <a:gd name="T3" fmla="*/ 24159 h 339"/>
                    <a:gd name="T4" fmla="*/ 96199 w 338"/>
                    <a:gd name="T5" fmla="*/ 10096 h 339"/>
                    <a:gd name="T6" fmla="*/ 81010 w 338"/>
                    <a:gd name="T7" fmla="*/ 25241 h 339"/>
                    <a:gd name="T8" fmla="*/ 71245 w 338"/>
                    <a:gd name="T9" fmla="*/ 21274 h 339"/>
                    <a:gd name="T10" fmla="*/ 71245 w 338"/>
                    <a:gd name="T11" fmla="*/ 0 h 339"/>
                    <a:gd name="T12" fmla="*/ 50993 w 338"/>
                    <a:gd name="T13" fmla="*/ 0 h 339"/>
                    <a:gd name="T14" fmla="*/ 50993 w 338"/>
                    <a:gd name="T15" fmla="*/ 21274 h 339"/>
                    <a:gd name="T16" fmla="*/ 40505 w 338"/>
                    <a:gd name="T17" fmla="*/ 25241 h 339"/>
                    <a:gd name="T18" fmla="*/ 24231 w 338"/>
                    <a:gd name="T19" fmla="*/ 10096 h 339"/>
                    <a:gd name="T20" fmla="*/ 10126 w 338"/>
                    <a:gd name="T21" fmla="*/ 24159 h 339"/>
                    <a:gd name="T22" fmla="*/ 26401 w 338"/>
                    <a:gd name="T23" fmla="*/ 40385 h 339"/>
                    <a:gd name="T24" fmla="*/ 22422 w 338"/>
                    <a:gd name="T25" fmla="*/ 50481 h 339"/>
                    <a:gd name="T26" fmla="*/ 0 w 338"/>
                    <a:gd name="T27" fmla="*/ 50481 h 339"/>
                    <a:gd name="T28" fmla="*/ 0 w 338"/>
                    <a:gd name="T29" fmla="*/ 71034 h 339"/>
                    <a:gd name="T30" fmla="*/ 21337 w 338"/>
                    <a:gd name="T31" fmla="*/ 71034 h 339"/>
                    <a:gd name="T32" fmla="*/ 25316 w 338"/>
                    <a:gd name="T33" fmla="*/ 81131 h 339"/>
                    <a:gd name="T34" fmla="*/ 10126 w 338"/>
                    <a:gd name="T35" fmla="*/ 96275 h 339"/>
                    <a:gd name="T36" fmla="*/ 24231 w 338"/>
                    <a:gd name="T37" fmla="*/ 110698 h 339"/>
                    <a:gd name="T38" fmla="*/ 39782 w 338"/>
                    <a:gd name="T39" fmla="*/ 95193 h 339"/>
                    <a:gd name="T40" fmla="*/ 50993 w 338"/>
                    <a:gd name="T41" fmla="*/ 100602 h 339"/>
                    <a:gd name="T42" fmla="*/ 50993 w 338"/>
                    <a:gd name="T43" fmla="*/ 121876 h 339"/>
                    <a:gd name="T44" fmla="*/ 71245 w 338"/>
                    <a:gd name="T45" fmla="*/ 121876 h 339"/>
                    <a:gd name="T46" fmla="*/ 71245 w 338"/>
                    <a:gd name="T47" fmla="*/ 100602 h 339"/>
                    <a:gd name="T48" fmla="*/ 81010 w 338"/>
                    <a:gd name="T49" fmla="*/ 96275 h 339"/>
                    <a:gd name="T50" fmla="*/ 96199 w 338"/>
                    <a:gd name="T51" fmla="*/ 111780 h 339"/>
                    <a:gd name="T52" fmla="*/ 110665 w 338"/>
                    <a:gd name="T53" fmla="*/ 97357 h 339"/>
                    <a:gd name="T54" fmla="*/ 95476 w 338"/>
                    <a:gd name="T55" fmla="*/ 81131 h 339"/>
                    <a:gd name="T56" fmla="*/ 99454 w 338"/>
                    <a:gd name="T57" fmla="*/ 71034 h 339"/>
                    <a:gd name="T58" fmla="*/ 121876 w 338"/>
                    <a:gd name="T59" fmla="*/ 71034 h 339"/>
                    <a:gd name="T60" fmla="*/ 121876 w 338"/>
                    <a:gd name="T61" fmla="*/ 50481 h 339"/>
                    <a:gd name="T62" fmla="*/ 100539 w 338"/>
                    <a:gd name="T63" fmla="*/ 50481 h 339"/>
                    <a:gd name="T64" fmla="*/ 95476 w 338"/>
                    <a:gd name="T65" fmla="*/ 39303 h 339"/>
                    <a:gd name="T66" fmla="*/ 61119 w 338"/>
                    <a:gd name="T67" fmla="*/ 81131 h 339"/>
                    <a:gd name="T68" fmla="*/ 40505 w 338"/>
                    <a:gd name="T69" fmla="*/ 60938 h 339"/>
                    <a:gd name="T70" fmla="*/ 61119 w 338"/>
                    <a:gd name="T71" fmla="*/ 40385 h 339"/>
                    <a:gd name="T72" fmla="*/ 81010 w 338"/>
                    <a:gd name="T73" fmla="*/ 60938 h 339"/>
                    <a:gd name="T74" fmla="*/ 61119 w 338"/>
                    <a:gd name="T75" fmla="*/ 81131 h 3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38" h="339">
                      <a:moveTo>
                        <a:pt x="264" y="109"/>
                      </a:moveTo>
                      <a:lnTo>
                        <a:pt x="306" y="67"/>
                      </a:lnTo>
                      <a:lnTo>
                        <a:pt x="266" y="28"/>
                      </a:lnTo>
                      <a:lnTo>
                        <a:pt x="224" y="70"/>
                      </a:lnTo>
                      <a:cubicBezTo>
                        <a:pt x="216" y="64"/>
                        <a:pt x="207" y="62"/>
                        <a:pt x="197" y="59"/>
                      </a:cubicBezTo>
                      <a:lnTo>
                        <a:pt x="197" y="0"/>
                      </a:lnTo>
                      <a:lnTo>
                        <a:pt x="141" y="0"/>
                      </a:lnTo>
                      <a:lnTo>
                        <a:pt x="141" y="59"/>
                      </a:lnTo>
                      <a:cubicBezTo>
                        <a:pt x="129" y="62"/>
                        <a:pt x="121" y="64"/>
                        <a:pt x="112" y="70"/>
                      </a:cubicBezTo>
                      <a:lnTo>
                        <a:pt x="67" y="28"/>
                      </a:lnTo>
                      <a:lnTo>
                        <a:pt x="28" y="67"/>
                      </a:lnTo>
                      <a:lnTo>
                        <a:pt x="73" y="112"/>
                      </a:lnTo>
                      <a:cubicBezTo>
                        <a:pt x="67" y="121"/>
                        <a:pt x="65" y="132"/>
                        <a:pt x="62" y="140"/>
                      </a:cubicBezTo>
                      <a:lnTo>
                        <a:pt x="0" y="140"/>
                      </a:lnTo>
                      <a:lnTo>
                        <a:pt x="0" y="197"/>
                      </a:lnTo>
                      <a:lnTo>
                        <a:pt x="59" y="197"/>
                      </a:lnTo>
                      <a:cubicBezTo>
                        <a:pt x="62" y="205"/>
                        <a:pt x="65" y="217"/>
                        <a:pt x="70" y="225"/>
                      </a:cubicBezTo>
                      <a:lnTo>
                        <a:pt x="28" y="267"/>
                      </a:lnTo>
                      <a:lnTo>
                        <a:pt x="67" y="307"/>
                      </a:lnTo>
                      <a:lnTo>
                        <a:pt x="110" y="264"/>
                      </a:lnTo>
                      <a:cubicBezTo>
                        <a:pt x="118" y="270"/>
                        <a:pt x="129" y="276"/>
                        <a:pt x="141" y="279"/>
                      </a:cubicBezTo>
                      <a:lnTo>
                        <a:pt x="141" y="338"/>
                      </a:lnTo>
                      <a:lnTo>
                        <a:pt x="197" y="338"/>
                      </a:lnTo>
                      <a:lnTo>
                        <a:pt x="197" y="279"/>
                      </a:lnTo>
                      <a:cubicBezTo>
                        <a:pt x="207" y="276"/>
                        <a:pt x="216" y="273"/>
                        <a:pt x="224" y="267"/>
                      </a:cubicBezTo>
                      <a:lnTo>
                        <a:pt x="266" y="310"/>
                      </a:lnTo>
                      <a:lnTo>
                        <a:pt x="306" y="270"/>
                      </a:lnTo>
                      <a:lnTo>
                        <a:pt x="264" y="225"/>
                      </a:lnTo>
                      <a:cubicBezTo>
                        <a:pt x="269" y="217"/>
                        <a:pt x="272" y="205"/>
                        <a:pt x="275" y="197"/>
                      </a:cubicBezTo>
                      <a:lnTo>
                        <a:pt x="337" y="197"/>
                      </a:lnTo>
                      <a:lnTo>
                        <a:pt x="337" y="140"/>
                      </a:lnTo>
                      <a:lnTo>
                        <a:pt x="278" y="140"/>
                      </a:lnTo>
                      <a:cubicBezTo>
                        <a:pt x="275" y="129"/>
                        <a:pt x="269" y="118"/>
                        <a:pt x="264" y="109"/>
                      </a:cubicBezTo>
                      <a:close/>
                      <a:moveTo>
                        <a:pt x="169" y="225"/>
                      </a:moveTo>
                      <a:cubicBezTo>
                        <a:pt x="138" y="225"/>
                        <a:pt x="112" y="200"/>
                        <a:pt x="112" y="169"/>
                      </a:cubicBezTo>
                      <a:cubicBezTo>
                        <a:pt x="112" y="138"/>
                        <a:pt x="138" y="112"/>
                        <a:pt x="169" y="112"/>
                      </a:cubicBezTo>
                      <a:cubicBezTo>
                        <a:pt x="199" y="112"/>
                        <a:pt x="224" y="138"/>
                        <a:pt x="224" y="169"/>
                      </a:cubicBezTo>
                      <a:cubicBezTo>
                        <a:pt x="224" y="200"/>
                        <a:pt x="199" y="225"/>
                        <a:pt x="169" y="2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1219170">
                    <a:defRPr/>
                  </a:pPr>
                  <a:endParaRPr lang="en-US" sz="2400" kern="0">
                    <a:solidFill>
                      <a:srgbClr val="444444"/>
                    </a:solidFill>
                    <a:latin typeface="Arial"/>
                  </a:endParaRPr>
                </a:p>
              </p:txBody>
            </p:sp>
          </p:grpSp>
          <p:sp>
            <p:nvSpPr>
              <p:cNvPr id="64" name="Rectangle 63">
                <a:extLst>
                  <a:ext uri="{FF2B5EF4-FFF2-40B4-BE49-F238E27FC236}">
                    <a16:creationId xmlns:a16="http://schemas.microsoft.com/office/drawing/2014/main" id="{7CC3347E-5D44-4BEB-8CE2-652D2864B814}"/>
                  </a:ext>
                </a:extLst>
              </p:cNvPr>
              <p:cNvSpPr/>
              <p:nvPr/>
            </p:nvSpPr>
            <p:spPr>
              <a:xfrm>
                <a:off x="2083222" y="2408288"/>
                <a:ext cx="3695611" cy="711920"/>
              </a:xfrm>
              <a:prstGeom prst="rect">
                <a:avLst/>
              </a:prstGeom>
            </p:spPr>
            <p:txBody>
              <a:bodyPr wrap="square" lIns="162552" tIns="81276" rIns="162552" bIns="81276">
                <a:spAutoFit/>
              </a:bodyPr>
              <a:lstStyle/>
              <a:p>
                <a:pPr marL="121914" indent="-121914" defTabSz="609570">
                  <a:spcAft>
                    <a:spcPts val="533"/>
                  </a:spcAft>
                  <a:buFont typeface="Arial" charset="0"/>
                  <a:buChar char="•"/>
                </a:pPr>
                <a:r>
                  <a:rPr lang="en-US" sz="1067" dirty="0">
                    <a:latin typeface="Arial"/>
                  </a:rPr>
                  <a:t>Move to all Microsoft </a:t>
                </a:r>
                <a:r>
                  <a:rPr lang="en-US" sz="1067" dirty="0"/>
                  <a:t>platforms (Exchange, Active Directory, Office 365, SharePoint or OneDrive) </a:t>
                </a:r>
                <a:r>
                  <a:rPr lang="en-US" sz="1067" dirty="0">
                    <a:latin typeface="Arial"/>
                  </a:rPr>
                  <a:t>on premise, in the cloud or hybrid</a:t>
                </a:r>
              </a:p>
              <a:p>
                <a:pPr marL="121914" indent="-121914" defTabSz="609570">
                  <a:spcAft>
                    <a:spcPts val="533"/>
                  </a:spcAft>
                  <a:buFont typeface="Arial" charset="0"/>
                  <a:buChar char="•"/>
                </a:pPr>
                <a:r>
                  <a:rPr lang="en-US" sz="1067" dirty="0">
                    <a:latin typeface="Arial"/>
                  </a:rPr>
                  <a:t>Manage, secure  and audit hybrid AD environments</a:t>
                </a:r>
              </a:p>
              <a:p>
                <a:pPr marL="121914" indent="-121914" defTabSz="609570">
                  <a:spcAft>
                    <a:spcPts val="533"/>
                  </a:spcAft>
                  <a:buFont typeface="Arial" charset="0"/>
                  <a:buChar char="•"/>
                </a:pPr>
                <a:r>
                  <a:rPr lang="en-US" sz="1067" dirty="0">
                    <a:latin typeface="Arial"/>
                  </a:rPr>
                  <a:t>Meet audit and compliance requirements</a:t>
                </a:r>
              </a:p>
            </p:txBody>
          </p:sp>
          <p:sp>
            <p:nvSpPr>
              <p:cNvPr id="65" name="Rectangle 64">
                <a:extLst>
                  <a:ext uri="{FF2B5EF4-FFF2-40B4-BE49-F238E27FC236}">
                    <a16:creationId xmlns:a16="http://schemas.microsoft.com/office/drawing/2014/main" id="{0EC7033E-E64A-4FB2-A62E-CC15EE1FD2B2}"/>
                  </a:ext>
                </a:extLst>
              </p:cNvPr>
              <p:cNvSpPr/>
              <p:nvPr/>
            </p:nvSpPr>
            <p:spPr>
              <a:xfrm>
                <a:off x="696574" y="2157562"/>
                <a:ext cx="5389627" cy="1025788"/>
              </a:xfrm>
              <a:prstGeom prst="rect">
                <a:avLst/>
              </a:prstGeom>
              <a:noFill/>
              <a:ln w="25400">
                <a:solidFill>
                  <a:srgbClr val="FB4F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8" name="Rectangle 77">
              <a:extLst>
                <a:ext uri="{FF2B5EF4-FFF2-40B4-BE49-F238E27FC236}">
                  <a16:creationId xmlns:a16="http://schemas.microsoft.com/office/drawing/2014/main" id="{8DC6710C-D5B1-4022-B0F3-602C8E1765C6}"/>
                </a:ext>
              </a:extLst>
            </p:cNvPr>
            <p:cNvSpPr/>
            <p:nvPr/>
          </p:nvSpPr>
          <p:spPr>
            <a:xfrm>
              <a:off x="811164" y="2237573"/>
              <a:ext cx="1162539" cy="165137"/>
            </a:xfrm>
            <a:prstGeom prst="rect">
              <a:avLst/>
            </a:prstGeom>
            <a:solidFill>
              <a:srgbClr val="FB4F12"/>
            </a:solidFill>
            <a:ln w="25400">
              <a:solidFill>
                <a:srgbClr val="FB4F1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333" b="1" dirty="0">
                  <a:solidFill>
                    <a:schemeClr val="bg1"/>
                  </a:solidFill>
                  <a:latin typeface="Arial" panose="020B0604020202020204" pitchFamily="34" charset="0"/>
                  <a:cs typeface="Arial" panose="020B0604020202020204" pitchFamily="34" charset="0"/>
                </a:rPr>
                <a:t>MODERNIZE</a:t>
              </a:r>
              <a:endParaRPr lang="en-US" sz="1067" b="1" dirty="0">
                <a:solidFill>
                  <a:schemeClr val="bg1"/>
                </a:solidFill>
                <a:latin typeface="Arial" panose="020B0604020202020204" pitchFamily="34" charset="0"/>
                <a:cs typeface="Arial" panose="020B0604020202020204" pitchFamily="34" charset="0"/>
              </a:endParaRPr>
            </a:p>
          </p:txBody>
        </p:sp>
      </p:grpSp>
      <p:sp>
        <p:nvSpPr>
          <p:cNvPr id="79" name="Rectangle 78">
            <a:extLst>
              <a:ext uri="{FF2B5EF4-FFF2-40B4-BE49-F238E27FC236}">
                <a16:creationId xmlns:a16="http://schemas.microsoft.com/office/drawing/2014/main" id="{B147809F-1628-454E-BEC8-AD73C64DB919}"/>
              </a:ext>
            </a:extLst>
          </p:cNvPr>
          <p:cNvSpPr/>
          <p:nvPr/>
        </p:nvSpPr>
        <p:spPr>
          <a:xfrm>
            <a:off x="1124731" y="4382771"/>
            <a:ext cx="1509255" cy="239255"/>
          </a:xfrm>
          <a:prstGeom prst="rect">
            <a:avLst/>
          </a:prstGeom>
          <a:solidFill>
            <a:schemeClr val="tx2">
              <a:lumMod val="40000"/>
              <a:lumOff val="60000"/>
            </a:schemeClr>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333" b="1" dirty="0">
                <a:solidFill>
                  <a:schemeClr val="bg1"/>
                </a:solidFill>
                <a:latin typeface="Arial" panose="020B0604020202020204" pitchFamily="34" charset="0"/>
                <a:cs typeface="Arial" panose="020B0604020202020204" pitchFamily="34" charset="0"/>
              </a:rPr>
              <a:t>SECURE</a:t>
            </a:r>
          </a:p>
        </p:txBody>
      </p:sp>
    </p:spTree>
    <p:extLst>
      <p:ext uri="{BB962C8B-B14F-4D97-AF65-F5344CB8AC3E}">
        <p14:creationId xmlns:p14="http://schemas.microsoft.com/office/powerpoint/2010/main" val="1013750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5B7D54-D0A4-40A8-8ACA-B7E52F312A45}"/>
              </a:ext>
            </a:extLst>
          </p:cNvPr>
          <p:cNvSpPr>
            <a:spLocks noGrp="1"/>
          </p:cNvSpPr>
          <p:nvPr>
            <p:ph type="title"/>
          </p:nvPr>
        </p:nvSpPr>
        <p:spPr>
          <a:xfrm>
            <a:off x="555172" y="365126"/>
            <a:ext cx="10515600" cy="611449"/>
          </a:xfrm>
        </p:spPr>
        <p:txBody>
          <a:bodyPr anchor="t">
            <a:normAutofit fontScale="90000"/>
          </a:bodyPr>
          <a:lstStyle/>
          <a:p>
            <a:r>
              <a:rPr lang="en-GB" dirty="0"/>
              <a:t>One Identity – unified identity security</a:t>
            </a:r>
          </a:p>
        </p:txBody>
      </p:sp>
      <p:pic>
        <p:nvPicPr>
          <p:cNvPr id="4" name="Picture 3">
            <a:extLst>
              <a:ext uri="{FF2B5EF4-FFF2-40B4-BE49-F238E27FC236}">
                <a16:creationId xmlns:a16="http://schemas.microsoft.com/office/drawing/2014/main" id="{6071C262-6323-46F8-9A32-8EED29A31BE2}"/>
              </a:ext>
            </a:extLst>
          </p:cNvPr>
          <p:cNvPicPr>
            <a:picLocks noChangeAspect="1"/>
          </p:cNvPicPr>
          <p:nvPr/>
        </p:nvPicPr>
        <p:blipFill>
          <a:blip r:embed="rId3"/>
          <a:stretch>
            <a:fillRect/>
          </a:stretch>
        </p:blipFill>
        <p:spPr>
          <a:xfrm>
            <a:off x="2144743" y="1027907"/>
            <a:ext cx="7336460" cy="5628069"/>
          </a:xfrm>
          <a:prstGeom prst="rect">
            <a:avLst/>
          </a:prstGeom>
        </p:spPr>
      </p:pic>
    </p:spTree>
    <p:extLst>
      <p:ext uri="{BB962C8B-B14F-4D97-AF65-F5344CB8AC3E}">
        <p14:creationId xmlns:p14="http://schemas.microsoft.com/office/powerpoint/2010/main" val="369591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Rounded Corners 92">
            <a:extLst>
              <a:ext uri="{FF2B5EF4-FFF2-40B4-BE49-F238E27FC236}">
                <a16:creationId xmlns:a16="http://schemas.microsoft.com/office/drawing/2014/main" id="{CC5E50DC-8047-4F1E-8A0A-0645F9C2E9F1}"/>
              </a:ext>
            </a:extLst>
          </p:cNvPr>
          <p:cNvSpPr/>
          <p:nvPr/>
        </p:nvSpPr>
        <p:spPr>
          <a:xfrm>
            <a:off x="9140576" y="2034355"/>
            <a:ext cx="2540136" cy="2625916"/>
          </a:xfrm>
          <a:prstGeom prst="roundRect">
            <a:avLst>
              <a:gd name="adj" fmla="val 10501"/>
            </a:avLst>
          </a:prstGeom>
          <a:solidFill>
            <a:schemeClr val="bg1"/>
          </a:solidFill>
          <a:ln>
            <a:noFill/>
          </a:ln>
          <a:effectLst>
            <a:outerShdw blurRad="76200" dist="50800" dir="144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CC45BE4-2F89-43AC-9796-C71017177AE6}"/>
              </a:ext>
            </a:extLst>
          </p:cNvPr>
          <p:cNvSpPr>
            <a:spLocks noGrp="1"/>
          </p:cNvSpPr>
          <p:nvPr>
            <p:ph type="title"/>
          </p:nvPr>
        </p:nvSpPr>
        <p:spPr>
          <a:xfrm>
            <a:off x="426649" y="394422"/>
            <a:ext cx="10910896" cy="681212"/>
          </a:xfrm>
        </p:spPr>
        <p:txBody>
          <a:bodyPr/>
          <a:lstStyle/>
          <a:p>
            <a:r>
              <a:rPr lang="en-US" dirty="0"/>
              <a:t>Trusted and proven</a:t>
            </a:r>
          </a:p>
        </p:txBody>
      </p:sp>
      <p:grpSp>
        <p:nvGrpSpPr>
          <p:cNvPr id="6" name="Group 5">
            <a:extLst>
              <a:ext uri="{FF2B5EF4-FFF2-40B4-BE49-F238E27FC236}">
                <a16:creationId xmlns:a16="http://schemas.microsoft.com/office/drawing/2014/main" id="{47050E65-697E-443C-8D2F-59CC720635D3}"/>
              </a:ext>
            </a:extLst>
          </p:cNvPr>
          <p:cNvGrpSpPr/>
          <p:nvPr/>
        </p:nvGrpSpPr>
        <p:grpSpPr>
          <a:xfrm>
            <a:off x="507574" y="3440171"/>
            <a:ext cx="2157737" cy="969496"/>
            <a:chOff x="1071643" y="4907495"/>
            <a:chExt cx="2157737" cy="969496"/>
          </a:xfrm>
        </p:grpSpPr>
        <p:sp>
          <p:nvSpPr>
            <p:cNvPr id="13" name="TextBox 12">
              <a:extLst>
                <a:ext uri="{FF2B5EF4-FFF2-40B4-BE49-F238E27FC236}">
                  <a16:creationId xmlns:a16="http://schemas.microsoft.com/office/drawing/2014/main" id="{F012FCE8-85E9-4973-A71D-15A5CC0D9D54}"/>
                </a:ext>
              </a:extLst>
            </p:cNvPr>
            <p:cNvSpPr txBox="1"/>
            <p:nvPr/>
          </p:nvSpPr>
          <p:spPr>
            <a:xfrm>
              <a:off x="1071643" y="4907495"/>
              <a:ext cx="1795917" cy="969496"/>
            </a:xfrm>
            <a:prstGeom prst="rect">
              <a:avLst/>
            </a:prstGeom>
            <a:noFill/>
          </p:spPr>
          <p:txBody>
            <a:bodyPr wrap="square" rtlCol="0">
              <a:spAutoFit/>
            </a:bodyPr>
            <a:lstStyle/>
            <a:p>
              <a:r>
                <a:rPr lang="en-US" sz="2700" b="1">
                  <a:solidFill>
                    <a:srgbClr val="3F2C69"/>
                  </a:solidFill>
                </a:rPr>
                <a:t>500M+</a:t>
              </a:r>
              <a:r>
                <a:rPr lang="en-US" sz="2700">
                  <a:solidFill>
                    <a:srgbClr val="3F2C69"/>
                  </a:solidFill>
                </a:rPr>
                <a:t> </a:t>
              </a:r>
              <a:r>
                <a:rPr lang="en-US" sz="2000">
                  <a:solidFill>
                    <a:srgbClr val="3F2C69"/>
                  </a:solidFill>
                </a:rPr>
                <a:t>identities</a:t>
              </a:r>
              <a:r>
                <a:rPr lang="en-US">
                  <a:solidFill>
                    <a:srgbClr val="3F2C69"/>
                  </a:solidFill>
                </a:rPr>
                <a:t> </a:t>
              </a:r>
            </a:p>
            <a:p>
              <a:r>
                <a:rPr lang="en-US" sz="1000">
                  <a:solidFill>
                    <a:srgbClr val="3F2C69"/>
                  </a:solidFill>
                </a:rPr>
                <a:t>actively managed</a:t>
              </a:r>
            </a:p>
          </p:txBody>
        </p:sp>
        <p:sp>
          <p:nvSpPr>
            <p:cNvPr id="24" name="Freeform 167">
              <a:extLst>
                <a:ext uri="{FF2B5EF4-FFF2-40B4-BE49-F238E27FC236}">
                  <a16:creationId xmlns:a16="http://schemas.microsoft.com/office/drawing/2014/main" id="{18BE091D-A71A-46D0-A8DE-FFFE83C754B3}"/>
                </a:ext>
              </a:extLst>
            </p:cNvPr>
            <p:cNvSpPr>
              <a:spLocks noEditPoints="1"/>
            </p:cNvSpPr>
            <p:nvPr/>
          </p:nvSpPr>
          <p:spPr bwMode="auto">
            <a:xfrm>
              <a:off x="2477165" y="5091859"/>
              <a:ext cx="752215" cy="755647"/>
            </a:xfrm>
            <a:custGeom>
              <a:avLst/>
              <a:gdLst>
                <a:gd name="T0" fmla="*/ 92 w 128"/>
                <a:gd name="T1" fmla="*/ 56 h 128"/>
                <a:gd name="T2" fmla="*/ 56 w 128"/>
                <a:gd name="T3" fmla="*/ 92 h 128"/>
                <a:gd name="T4" fmla="*/ 92 w 128"/>
                <a:gd name="T5" fmla="*/ 128 h 128"/>
                <a:gd name="T6" fmla="*/ 128 w 128"/>
                <a:gd name="T7" fmla="*/ 92 h 128"/>
                <a:gd name="T8" fmla="*/ 92 w 128"/>
                <a:gd name="T9" fmla="*/ 56 h 128"/>
                <a:gd name="T10" fmla="*/ 92 w 128"/>
                <a:gd name="T11" fmla="*/ 120 h 128"/>
                <a:gd name="T12" fmla="*/ 64 w 128"/>
                <a:gd name="T13" fmla="*/ 92 h 128"/>
                <a:gd name="T14" fmla="*/ 92 w 128"/>
                <a:gd name="T15" fmla="*/ 64 h 128"/>
                <a:gd name="T16" fmla="*/ 120 w 128"/>
                <a:gd name="T17" fmla="*/ 92 h 128"/>
                <a:gd name="T18" fmla="*/ 92 w 128"/>
                <a:gd name="T19" fmla="*/ 120 h 128"/>
                <a:gd name="T20" fmla="*/ 77 w 128"/>
                <a:gd name="T21" fmla="*/ 50 h 128"/>
                <a:gd name="T22" fmla="*/ 66 w 128"/>
                <a:gd name="T23" fmla="*/ 45 h 128"/>
                <a:gd name="T24" fmla="*/ 59 w 128"/>
                <a:gd name="T25" fmla="*/ 42 h 128"/>
                <a:gd name="T26" fmla="*/ 64 w 128"/>
                <a:gd name="T27" fmla="*/ 28 h 128"/>
                <a:gd name="T28" fmla="*/ 64 w 128"/>
                <a:gd name="T29" fmla="*/ 20 h 128"/>
                <a:gd name="T30" fmla="*/ 46 w 128"/>
                <a:gd name="T31" fmla="*/ 0 h 128"/>
                <a:gd name="T32" fmla="*/ 44 w 128"/>
                <a:gd name="T33" fmla="*/ 0 h 128"/>
                <a:gd name="T34" fmla="*/ 24 w 128"/>
                <a:gd name="T35" fmla="*/ 19 h 128"/>
                <a:gd name="T36" fmla="*/ 24 w 128"/>
                <a:gd name="T37" fmla="*/ 20 h 128"/>
                <a:gd name="T38" fmla="*/ 24 w 128"/>
                <a:gd name="T39" fmla="*/ 28 h 128"/>
                <a:gd name="T40" fmla="*/ 29 w 128"/>
                <a:gd name="T41" fmla="*/ 42 h 128"/>
                <a:gd name="T42" fmla="*/ 22 w 128"/>
                <a:gd name="T43" fmla="*/ 45 h 128"/>
                <a:gd name="T44" fmla="*/ 11 w 128"/>
                <a:gd name="T45" fmla="*/ 50 h 128"/>
                <a:gd name="T46" fmla="*/ 0 w 128"/>
                <a:gd name="T47" fmla="*/ 68 h 128"/>
                <a:gd name="T48" fmla="*/ 0 w 128"/>
                <a:gd name="T49" fmla="*/ 80 h 128"/>
                <a:gd name="T50" fmla="*/ 8 w 128"/>
                <a:gd name="T51" fmla="*/ 88 h 128"/>
                <a:gd name="T52" fmla="*/ 48 w 128"/>
                <a:gd name="T53" fmla="*/ 88 h 128"/>
                <a:gd name="T54" fmla="*/ 49 w 128"/>
                <a:gd name="T55" fmla="*/ 80 h 128"/>
                <a:gd name="T56" fmla="*/ 8 w 128"/>
                <a:gd name="T57" fmla="*/ 80 h 128"/>
                <a:gd name="T58" fmla="*/ 8 w 128"/>
                <a:gd name="T59" fmla="*/ 68 h 128"/>
                <a:gd name="T60" fmla="*/ 14 w 128"/>
                <a:gd name="T61" fmla="*/ 58 h 128"/>
                <a:gd name="T62" fmla="*/ 26 w 128"/>
                <a:gd name="T63" fmla="*/ 52 h 128"/>
                <a:gd name="T64" fmla="*/ 62 w 128"/>
                <a:gd name="T65" fmla="*/ 52 h 128"/>
                <a:gd name="T66" fmla="*/ 69 w 128"/>
                <a:gd name="T67" fmla="*/ 55 h 128"/>
                <a:gd name="T68" fmla="*/ 78 w 128"/>
                <a:gd name="T69" fmla="*/ 51 h 128"/>
                <a:gd name="T70" fmla="*/ 77 w 128"/>
                <a:gd name="T71" fmla="*/ 50 h 128"/>
                <a:gd name="T72" fmla="*/ 56 w 128"/>
                <a:gd name="T73" fmla="*/ 28 h 128"/>
                <a:gd name="T74" fmla="*/ 46 w 128"/>
                <a:gd name="T75" fmla="*/ 40 h 128"/>
                <a:gd name="T76" fmla="*/ 44 w 128"/>
                <a:gd name="T77" fmla="*/ 40 h 128"/>
                <a:gd name="T78" fmla="*/ 32 w 128"/>
                <a:gd name="T79" fmla="*/ 30 h 128"/>
                <a:gd name="T80" fmla="*/ 32 w 128"/>
                <a:gd name="T81" fmla="*/ 28 h 128"/>
                <a:gd name="T82" fmla="*/ 32 w 128"/>
                <a:gd name="T83" fmla="*/ 20 h 128"/>
                <a:gd name="T84" fmla="*/ 42 w 128"/>
                <a:gd name="T85" fmla="*/ 8 h 128"/>
                <a:gd name="T86" fmla="*/ 44 w 128"/>
                <a:gd name="T87" fmla="*/ 8 h 128"/>
                <a:gd name="T88" fmla="*/ 56 w 128"/>
                <a:gd name="T89" fmla="*/ 19 h 128"/>
                <a:gd name="T90" fmla="*/ 56 w 128"/>
                <a:gd name="T91" fmla="*/ 20 h 128"/>
                <a:gd name="T92" fmla="*/ 56 w 128"/>
                <a:gd name="T93" fmla="*/ 28 h 128"/>
                <a:gd name="T94" fmla="*/ 106 w 128"/>
                <a:gd name="T95" fmla="*/ 81 h 128"/>
                <a:gd name="T96" fmla="*/ 89 w 128"/>
                <a:gd name="T97" fmla="*/ 98 h 128"/>
                <a:gd name="T98" fmla="*/ 77 w 128"/>
                <a:gd name="T99" fmla="*/ 87 h 128"/>
                <a:gd name="T100" fmla="*/ 71 w 128"/>
                <a:gd name="T101" fmla="*/ 93 h 128"/>
                <a:gd name="T102" fmla="*/ 89 w 128"/>
                <a:gd name="T103" fmla="*/ 111 h 128"/>
                <a:gd name="T104" fmla="*/ 112 w 128"/>
                <a:gd name="T105" fmla="*/ 87 h 128"/>
                <a:gd name="T106" fmla="*/ 106 w 128"/>
                <a:gd name="T107" fmla="*/ 8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28">
                  <a:moveTo>
                    <a:pt x="92" y="56"/>
                  </a:moveTo>
                  <a:cubicBezTo>
                    <a:pt x="72" y="56"/>
                    <a:pt x="56" y="72"/>
                    <a:pt x="56" y="92"/>
                  </a:cubicBezTo>
                  <a:cubicBezTo>
                    <a:pt x="56" y="112"/>
                    <a:pt x="72" y="128"/>
                    <a:pt x="92" y="128"/>
                  </a:cubicBezTo>
                  <a:cubicBezTo>
                    <a:pt x="112" y="128"/>
                    <a:pt x="128" y="112"/>
                    <a:pt x="128" y="92"/>
                  </a:cubicBezTo>
                  <a:cubicBezTo>
                    <a:pt x="128" y="72"/>
                    <a:pt x="112" y="56"/>
                    <a:pt x="92" y="56"/>
                  </a:cubicBezTo>
                  <a:close/>
                  <a:moveTo>
                    <a:pt x="92" y="120"/>
                  </a:moveTo>
                  <a:cubicBezTo>
                    <a:pt x="77" y="120"/>
                    <a:pt x="64" y="108"/>
                    <a:pt x="64" y="92"/>
                  </a:cubicBezTo>
                  <a:cubicBezTo>
                    <a:pt x="64" y="77"/>
                    <a:pt x="77" y="64"/>
                    <a:pt x="92" y="64"/>
                  </a:cubicBezTo>
                  <a:cubicBezTo>
                    <a:pt x="107" y="64"/>
                    <a:pt x="120" y="77"/>
                    <a:pt x="120" y="92"/>
                  </a:cubicBezTo>
                  <a:cubicBezTo>
                    <a:pt x="120" y="108"/>
                    <a:pt x="107" y="120"/>
                    <a:pt x="92" y="120"/>
                  </a:cubicBezTo>
                  <a:close/>
                  <a:moveTo>
                    <a:pt x="77" y="50"/>
                  </a:moveTo>
                  <a:cubicBezTo>
                    <a:pt x="66" y="45"/>
                    <a:pt x="66" y="45"/>
                    <a:pt x="66" y="45"/>
                  </a:cubicBezTo>
                  <a:cubicBezTo>
                    <a:pt x="63" y="44"/>
                    <a:pt x="61" y="43"/>
                    <a:pt x="59" y="42"/>
                  </a:cubicBezTo>
                  <a:cubicBezTo>
                    <a:pt x="62" y="39"/>
                    <a:pt x="64" y="34"/>
                    <a:pt x="64" y="28"/>
                  </a:cubicBezTo>
                  <a:cubicBezTo>
                    <a:pt x="64" y="20"/>
                    <a:pt x="64" y="20"/>
                    <a:pt x="64" y="20"/>
                  </a:cubicBezTo>
                  <a:cubicBezTo>
                    <a:pt x="65" y="10"/>
                    <a:pt x="56" y="1"/>
                    <a:pt x="46" y="0"/>
                  </a:cubicBezTo>
                  <a:cubicBezTo>
                    <a:pt x="45" y="0"/>
                    <a:pt x="45" y="0"/>
                    <a:pt x="44" y="0"/>
                  </a:cubicBezTo>
                  <a:cubicBezTo>
                    <a:pt x="33" y="0"/>
                    <a:pt x="25" y="8"/>
                    <a:pt x="24" y="19"/>
                  </a:cubicBezTo>
                  <a:cubicBezTo>
                    <a:pt x="24" y="19"/>
                    <a:pt x="24" y="20"/>
                    <a:pt x="24" y="20"/>
                  </a:cubicBezTo>
                  <a:cubicBezTo>
                    <a:pt x="24" y="28"/>
                    <a:pt x="24" y="28"/>
                    <a:pt x="24" y="28"/>
                  </a:cubicBezTo>
                  <a:cubicBezTo>
                    <a:pt x="24" y="33"/>
                    <a:pt x="26" y="38"/>
                    <a:pt x="29" y="42"/>
                  </a:cubicBezTo>
                  <a:cubicBezTo>
                    <a:pt x="27" y="43"/>
                    <a:pt x="24" y="44"/>
                    <a:pt x="22" y="45"/>
                  </a:cubicBezTo>
                  <a:cubicBezTo>
                    <a:pt x="11" y="50"/>
                    <a:pt x="11" y="50"/>
                    <a:pt x="11" y="50"/>
                  </a:cubicBezTo>
                  <a:cubicBezTo>
                    <a:pt x="5" y="54"/>
                    <a:pt x="0" y="60"/>
                    <a:pt x="0" y="68"/>
                  </a:cubicBezTo>
                  <a:cubicBezTo>
                    <a:pt x="0" y="80"/>
                    <a:pt x="0" y="80"/>
                    <a:pt x="0" y="80"/>
                  </a:cubicBezTo>
                  <a:cubicBezTo>
                    <a:pt x="0" y="85"/>
                    <a:pt x="4" y="88"/>
                    <a:pt x="8" y="88"/>
                  </a:cubicBezTo>
                  <a:cubicBezTo>
                    <a:pt x="48" y="88"/>
                    <a:pt x="48" y="88"/>
                    <a:pt x="48" y="88"/>
                  </a:cubicBezTo>
                  <a:cubicBezTo>
                    <a:pt x="48" y="86"/>
                    <a:pt x="49" y="83"/>
                    <a:pt x="49" y="80"/>
                  </a:cubicBezTo>
                  <a:cubicBezTo>
                    <a:pt x="8" y="80"/>
                    <a:pt x="8" y="80"/>
                    <a:pt x="8" y="80"/>
                  </a:cubicBezTo>
                  <a:cubicBezTo>
                    <a:pt x="8" y="68"/>
                    <a:pt x="8" y="68"/>
                    <a:pt x="8" y="68"/>
                  </a:cubicBezTo>
                  <a:cubicBezTo>
                    <a:pt x="8" y="63"/>
                    <a:pt x="11" y="60"/>
                    <a:pt x="14" y="58"/>
                  </a:cubicBezTo>
                  <a:cubicBezTo>
                    <a:pt x="26" y="52"/>
                    <a:pt x="26" y="52"/>
                    <a:pt x="26" y="52"/>
                  </a:cubicBezTo>
                  <a:cubicBezTo>
                    <a:pt x="38" y="47"/>
                    <a:pt x="51" y="47"/>
                    <a:pt x="62" y="52"/>
                  </a:cubicBezTo>
                  <a:cubicBezTo>
                    <a:pt x="69" y="55"/>
                    <a:pt x="69" y="55"/>
                    <a:pt x="69" y="55"/>
                  </a:cubicBezTo>
                  <a:cubicBezTo>
                    <a:pt x="72" y="53"/>
                    <a:pt x="75" y="52"/>
                    <a:pt x="78" y="51"/>
                  </a:cubicBezTo>
                  <a:cubicBezTo>
                    <a:pt x="78" y="50"/>
                    <a:pt x="78" y="50"/>
                    <a:pt x="77" y="50"/>
                  </a:cubicBezTo>
                  <a:close/>
                  <a:moveTo>
                    <a:pt x="56" y="28"/>
                  </a:moveTo>
                  <a:cubicBezTo>
                    <a:pt x="57" y="34"/>
                    <a:pt x="52" y="40"/>
                    <a:pt x="46" y="40"/>
                  </a:cubicBezTo>
                  <a:cubicBezTo>
                    <a:pt x="45" y="40"/>
                    <a:pt x="45" y="40"/>
                    <a:pt x="44" y="40"/>
                  </a:cubicBezTo>
                  <a:cubicBezTo>
                    <a:pt x="38" y="41"/>
                    <a:pt x="33" y="36"/>
                    <a:pt x="32" y="30"/>
                  </a:cubicBezTo>
                  <a:cubicBezTo>
                    <a:pt x="32" y="30"/>
                    <a:pt x="32" y="29"/>
                    <a:pt x="32" y="28"/>
                  </a:cubicBezTo>
                  <a:cubicBezTo>
                    <a:pt x="32" y="20"/>
                    <a:pt x="32" y="20"/>
                    <a:pt x="32" y="20"/>
                  </a:cubicBezTo>
                  <a:cubicBezTo>
                    <a:pt x="32" y="14"/>
                    <a:pt x="36" y="9"/>
                    <a:pt x="42" y="8"/>
                  </a:cubicBezTo>
                  <a:cubicBezTo>
                    <a:pt x="43" y="8"/>
                    <a:pt x="43" y="8"/>
                    <a:pt x="44" y="8"/>
                  </a:cubicBezTo>
                  <a:cubicBezTo>
                    <a:pt x="50" y="8"/>
                    <a:pt x="56" y="12"/>
                    <a:pt x="56" y="19"/>
                  </a:cubicBezTo>
                  <a:cubicBezTo>
                    <a:pt x="56" y="19"/>
                    <a:pt x="56" y="20"/>
                    <a:pt x="56" y="20"/>
                  </a:cubicBezTo>
                  <a:lnTo>
                    <a:pt x="56" y="28"/>
                  </a:lnTo>
                  <a:close/>
                  <a:moveTo>
                    <a:pt x="106" y="81"/>
                  </a:moveTo>
                  <a:cubicBezTo>
                    <a:pt x="89" y="98"/>
                    <a:pt x="89" y="98"/>
                    <a:pt x="89" y="98"/>
                  </a:cubicBezTo>
                  <a:cubicBezTo>
                    <a:pt x="77" y="87"/>
                    <a:pt x="77" y="87"/>
                    <a:pt x="77" y="87"/>
                  </a:cubicBezTo>
                  <a:cubicBezTo>
                    <a:pt x="71" y="93"/>
                    <a:pt x="71" y="93"/>
                    <a:pt x="71" y="93"/>
                  </a:cubicBezTo>
                  <a:cubicBezTo>
                    <a:pt x="89" y="111"/>
                    <a:pt x="89" y="111"/>
                    <a:pt x="89" y="111"/>
                  </a:cubicBezTo>
                  <a:cubicBezTo>
                    <a:pt x="112" y="87"/>
                    <a:pt x="112" y="87"/>
                    <a:pt x="112" y="87"/>
                  </a:cubicBezTo>
                  <a:lnTo>
                    <a:pt x="106" y="81"/>
                  </a:lnTo>
                  <a:close/>
                </a:path>
              </a:pathLst>
            </a:custGeom>
            <a:solidFill>
              <a:srgbClr val="3F2C69"/>
            </a:solidFill>
            <a:ln>
              <a:noFill/>
            </a:ln>
          </p:spPr>
          <p:txBody>
            <a:bodyPr vert="horz" wrap="square" lIns="82296" tIns="41148" rIns="82296" bIns="41148" numCol="1" anchor="t" anchorCtr="0" compatLnSpc="1">
              <a:prstTxWarp prst="textNoShape">
                <a:avLst/>
              </a:prstTxWarp>
            </a:bodyPr>
            <a:lstStyle/>
            <a:p>
              <a:pPr marL="0" marR="0" lvl="0" indent="0" algn="l" defTabSz="411480" rtl="0" eaLnBrk="1" fontAlgn="auto" latinLnBrk="0" hangingPunct="1">
                <a:lnSpc>
                  <a:spcPct val="100000"/>
                </a:lnSpc>
                <a:spcBef>
                  <a:spcPts val="0"/>
                </a:spcBef>
                <a:spcAft>
                  <a:spcPts val="0"/>
                </a:spcAft>
                <a:buClrTx/>
                <a:buSzTx/>
                <a:buFontTx/>
                <a:buNone/>
                <a:tabLst/>
                <a:defRPr/>
              </a:pPr>
              <a:endParaRPr kumimoji="0" lang="bg-BG" sz="1620" b="0" i="0" u="none" strike="noStrike" kern="1200" cap="none" spc="0" normalizeH="0" baseline="0" noProof="0">
                <a:ln>
                  <a:noFill/>
                </a:ln>
                <a:solidFill>
                  <a:srgbClr val="464646"/>
                </a:solidFill>
                <a:effectLst/>
                <a:uLnTx/>
                <a:uFillTx/>
                <a:ea typeface="+mn-ea"/>
                <a:cs typeface="+mn-cs"/>
              </a:endParaRPr>
            </a:p>
          </p:txBody>
        </p:sp>
      </p:grpSp>
      <p:grpSp>
        <p:nvGrpSpPr>
          <p:cNvPr id="8" name="Group 7">
            <a:extLst>
              <a:ext uri="{FF2B5EF4-FFF2-40B4-BE49-F238E27FC236}">
                <a16:creationId xmlns:a16="http://schemas.microsoft.com/office/drawing/2014/main" id="{1E3E72AF-5EED-48E6-BC7D-57767F98CDCF}"/>
              </a:ext>
            </a:extLst>
          </p:cNvPr>
          <p:cNvGrpSpPr/>
          <p:nvPr/>
        </p:nvGrpSpPr>
        <p:grpSpPr>
          <a:xfrm>
            <a:off x="472038" y="1936714"/>
            <a:ext cx="2284000" cy="935649"/>
            <a:chOff x="962158" y="1418286"/>
            <a:chExt cx="2284000" cy="935649"/>
          </a:xfrm>
        </p:grpSpPr>
        <p:sp>
          <p:nvSpPr>
            <p:cNvPr id="34" name="TextBox 33">
              <a:extLst>
                <a:ext uri="{FF2B5EF4-FFF2-40B4-BE49-F238E27FC236}">
                  <a16:creationId xmlns:a16="http://schemas.microsoft.com/office/drawing/2014/main" id="{3C617E84-929E-4EC0-A7B6-465777BE2783}"/>
                </a:ext>
              </a:extLst>
            </p:cNvPr>
            <p:cNvSpPr txBox="1"/>
            <p:nvPr/>
          </p:nvSpPr>
          <p:spPr>
            <a:xfrm>
              <a:off x="2371939" y="1498490"/>
              <a:ext cx="857441" cy="461665"/>
            </a:xfrm>
            <a:prstGeom prst="rect">
              <a:avLst/>
            </a:prstGeom>
            <a:noFill/>
          </p:spPr>
          <p:txBody>
            <a:bodyPr wrap="square" rtlCol="0">
              <a:spAutoFit/>
            </a:bodyPr>
            <a:lstStyle/>
            <a:p>
              <a:r>
                <a:rPr lang="en-GB" sz="2400" b="1">
                  <a:solidFill>
                    <a:srgbClr val="40535D"/>
                  </a:solidFill>
                </a:rPr>
                <a:t>100</a:t>
              </a:r>
              <a:endParaRPr lang="en-GB" sz="2400">
                <a:solidFill>
                  <a:srgbClr val="40535D"/>
                </a:solidFill>
              </a:endParaRPr>
            </a:p>
          </p:txBody>
        </p:sp>
        <p:sp>
          <p:nvSpPr>
            <p:cNvPr id="35" name="TextBox 34">
              <a:extLst>
                <a:ext uri="{FF2B5EF4-FFF2-40B4-BE49-F238E27FC236}">
                  <a16:creationId xmlns:a16="http://schemas.microsoft.com/office/drawing/2014/main" id="{2A933AD5-47A9-4473-A09A-257EE6F75636}"/>
                </a:ext>
              </a:extLst>
            </p:cNvPr>
            <p:cNvSpPr txBox="1"/>
            <p:nvPr/>
          </p:nvSpPr>
          <p:spPr>
            <a:xfrm>
              <a:off x="1827377" y="1845666"/>
              <a:ext cx="1418781" cy="307777"/>
            </a:xfrm>
            <a:prstGeom prst="rect">
              <a:avLst/>
            </a:prstGeom>
            <a:noFill/>
          </p:spPr>
          <p:txBody>
            <a:bodyPr wrap="square" rtlCol="0">
              <a:spAutoFit/>
            </a:bodyPr>
            <a:lstStyle/>
            <a:p>
              <a:r>
                <a:rPr lang="en-GB" sz="1400">
                  <a:solidFill>
                    <a:srgbClr val="40535D"/>
                  </a:solidFill>
                </a:rPr>
                <a:t>as customers</a:t>
              </a:r>
            </a:p>
          </p:txBody>
        </p:sp>
        <p:sp>
          <p:nvSpPr>
            <p:cNvPr id="36" name="TextBox 35">
              <a:extLst>
                <a:ext uri="{FF2B5EF4-FFF2-40B4-BE49-F238E27FC236}">
                  <a16:creationId xmlns:a16="http://schemas.microsoft.com/office/drawing/2014/main" id="{25BB2948-E961-4442-AA7A-BAAE32501B07}"/>
                </a:ext>
              </a:extLst>
            </p:cNvPr>
            <p:cNvSpPr txBox="1"/>
            <p:nvPr/>
          </p:nvSpPr>
          <p:spPr>
            <a:xfrm>
              <a:off x="1839711" y="1566550"/>
              <a:ext cx="952000" cy="338554"/>
            </a:xfrm>
            <a:prstGeom prst="rect">
              <a:avLst/>
            </a:prstGeom>
            <a:noFill/>
          </p:spPr>
          <p:txBody>
            <a:bodyPr wrap="square" rtlCol="0">
              <a:spAutoFit/>
            </a:bodyPr>
            <a:lstStyle/>
            <a:p>
              <a:r>
                <a:rPr lang="en-GB" sz="800">
                  <a:solidFill>
                    <a:srgbClr val="40535D"/>
                  </a:solidFill>
                </a:rPr>
                <a:t>out of the</a:t>
              </a:r>
            </a:p>
            <a:p>
              <a:r>
                <a:rPr lang="en-GB" sz="800" b="1">
                  <a:solidFill>
                    <a:srgbClr val="40535D"/>
                  </a:solidFill>
                </a:rPr>
                <a:t>Fortune</a:t>
              </a:r>
            </a:p>
          </p:txBody>
        </p:sp>
        <p:sp>
          <p:nvSpPr>
            <p:cNvPr id="32" name="TextBox 31">
              <a:extLst>
                <a:ext uri="{FF2B5EF4-FFF2-40B4-BE49-F238E27FC236}">
                  <a16:creationId xmlns:a16="http://schemas.microsoft.com/office/drawing/2014/main" id="{D598A6DF-FDB7-43E7-9029-90B3E89ECBA4}"/>
                </a:ext>
              </a:extLst>
            </p:cNvPr>
            <p:cNvSpPr txBox="1"/>
            <p:nvPr/>
          </p:nvSpPr>
          <p:spPr>
            <a:xfrm>
              <a:off x="962158" y="1418286"/>
              <a:ext cx="1055246" cy="830997"/>
            </a:xfrm>
            <a:prstGeom prst="rect">
              <a:avLst/>
            </a:prstGeom>
            <a:noFill/>
          </p:spPr>
          <p:txBody>
            <a:bodyPr wrap="square" rtlCol="0">
              <a:spAutoFit/>
            </a:bodyPr>
            <a:lstStyle/>
            <a:p>
              <a:r>
                <a:rPr lang="en-GB" sz="4800" b="1" spc="-300">
                  <a:solidFill>
                    <a:srgbClr val="40535D"/>
                  </a:solidFill>
                </a:rPr>
                <a:t>80</a:t>
              </a:r>
              <a:endParaRPr lang="en-GB" sz="4800" spc="-300">
                <a:solidFill>
                  <a:srgbClr val="40535D"/>
                </a:solidFill>
              </a:endParaRPr>
            </a:p>
          </p:txBody>
        </p:sp>
        <p:grpSp>
          <p:nvGrpSpPr>
            <p:cNvPr id="48" name="Group 47">
              <a:extLst>
                <a:ext uri="{FF2B5EF4-FFF2-40B4-BE49-F238E27FC236}">
                  <a16:creationId xmlns:a16="http://schemas.microsoft.com/office/drawing/2014/main" id="{DDB8A35B-172A-46EB-8706-020ED884C7A6}"/>
                </a:ext>
              </a:extLst>
            </p:cNvPr>
            <p:cNvGrpSpPr/>
            <p:nvPr/>
          </p:nvGrpSpPr>
          <p:grpSpPr>
            <a:xfrm>
              <a:off x="1072187" y="2200283"/>
              <a:ext cx="2036535" cy="153652"/>
              <a:chOff x="1108692" y="3449830"/>
              <a:chExt cx="2776587" cy="209489"/>
            </a:xfrm>
          </p:grpSpPr>
          <p:grpSp>
            <p:nvGrpSpPr>
              <p:cNvPr id="41" name="Group 40">
                <a:extLst>
                  <a:ext uri="{FF2B5EF4-FFF2-40B4-BE49-F238E27FC236}">
                    <a16:creationId xmlns:a16="http://schemas.microsoft.com/office/drawing/2014/main" id="{D7D4031E-D3AA-4CE6-808B-54CF58090C2F}"/>
                  </a:ext>
                </a:extLst>
              </p:cNvPr>
              <p:cNvGrpSpPr/>
              <p:nvPr/>
            </p:nvGrpSpPr>
            <p:grpSpPr>
              <a:xfrm>
                <a:off x="1108692" y="3449830"/>
                <a:ext cx="1353234" cy="209489"/>
                <a:chOff x="1108692" y="3449830"/>
                <a:chExt cx="1353234" cy="209489"/>
              </a:xfrm>
            </p:grpSpPr>
            <p:sp>
              <p:nvSpPr>
                <p:cNvPr id="22" name="Freeform 166">
                  <a:extLst>
                    <a:ext uri="{FF2B5EF4-FFF2-40B4-BE49-F238E27FC236}">
                      <a16:creationId xmlns:a16="http://schemas.microsoft.com/office/drawing/2014/main" id="{818FE0E2-5AEF-4496-ADC5-50D262AF697B}"/>
                    </a:ext>
                  </a:extLst>
                </p:cNvPr>
                <p:cNvSpPr>
                  <a:spLocks noEditPoints="1"/>
                </p:cNvSpPr>
                <p:nvPr/>
              </p:nvSpPr>
              <p:spPr bwMode="auto">
                <a:xfrm>
                  <a:off x="1108692" y="3449830"/>
                  <a:ext cx="214549" cy="209443"/>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8 h 128"/>
                    <a:gd name="T12" fmla="*/ 119 w 128"/>
                    <a:gd name="T13" fmla="*/ 64 h 128"/>
                    <a:gd name="T14" fmla="*/ 111 w 128"/>
                    <a:gd name="T15" fmla="*/ 95 h 128"/>
                    <a:gd name="T16" fmla="*/ 100 w 128"/>
                    <a:gd name="T17" fmla="*/ 83 h 128"/>
                    <a:gd name="T18" fmla="*/ 86 w 128"/>
                    <a:gd name="T19" fmla="*/ 76 h 128"/>
                    <a:gd name="T20" fmla="*/ 80 w 128"/>
                    <a:gd name="T21" fmla="*/ 74 h 128"/>
                    <a:gd name="T22" fmla="*/ 88 w 128"/>
                    <a:gd name="T23" fmla="*/ 58 h 128"/>
                    <a:gd name="T24" fmla="*/ 88 w 128"/>
                    <a:gd name="T25" fmla="*/ 47 h 128"/>
                    <a:gd name="T26" fmla="*/ 64 w 128"/>
                    <a:gd name="T27" fmla="*/ 24 h 128"/>
                    <a:gd name="T28" fmla="*/ 40 w 128"/>
                    <a:gd name="T29" fmla="*/ 47 h 128"/>
                    <a:gd name="T30" fmla="*/ 40 w 128"/>
                    <a:gd name="T31" fmla="*/ 58 h 128"/>
                    <a:gd name="T32" fmla="*/ 47 w 128"/>
                    <a:gd name="T33" fmla="*/ 74 h 128"/>
                    <a:gd name="T34" fmla="*/ 42 w 128"/>
                    <a:gd name="T35" fmla="*/ 76 h 128"/>
                    <a:gd name="T36" fmla="*/ 26 w 128"/>
                    <a:gd name="T37" fmla="*/ 83 h 128"/>
                    <a:gd name="T38" fmla="*/ 16 w 128"/>
                    <a:gd name="T39" fmla="*/ 95 h 128"/>
                    <a:gd name="T40" fmla="*/ 33 w 128"/>
                    <a:gd name="T41" fmla="*/ 17 h 128"/>
                    <a:gd name="T42" fmla="*/ 64 w 128"/>
                    <a:gd name="T43" fmla="*/ 8 h 128"/>
                    <a:gd name="T44" fmla="*/ 80 w 128"/>
                    <a:gd name="T45" fmla="*/ 47 h 128"/>
                    <a:gd name="T46" fmla="*/ 80 w 128"/>
                    <a:gd name="T47" fmla="*/ 58 h 128"/>
                    <a:gd name="T48" fmla="*/ 64 w 128"/>
                    <a:gd name="T49" fmla="*/ 72 h 128"/>
                    <a:gd name="T50" fmla="*/ 48 w 128"/>
                    <a:gd name="T51" fmla="*/ 58 h 128"/>
                    <a:gd name="T52" fmla="*/ 48 w 128"/>
                    <a:gd name="T53" fmla="*/ 47 h 128"/>
                    <a:gd name="T54" fmla="*/ 64 w 128"/>
                    <a:gd name="T55" fmla="*/ 32 h 128"/>
                    <a:gd name="T56" fmla="*/ 80 w 128"/>
                    <a:gd name="T57" fmla="*/ 47 h 128"/>
                    <a:gd name="T58" fmla="*/ 64 w 128"/>
                    <a:gd name="T59" fmla="*/ 120 h 128"/>
                    <a:gd name="T60" fmla="*/ 24 w 128"/>
                    <a:gd name="T61" fmla="*/ 103 h 128"/>
                    <a:gd name="T62" fmla="*/ 24 w 128"/>
                    <a:gd name="T63" fmla="*/ 100 h 128"/>
                    <a:gd name="T64" fmla="*/ 29 w 128"/>
                    <a:gd name="T65" fmla="*/ 91 h 128"/>
                    <a:gd name="T66" fmla="*/ 98 w 128"/>
                    <a:gd name="T67" fmla="*/ 91 h 128"/>
                    <a:gd name="T68" fmla="*/ 104 w 128"/>
                    <a:gd name="T69" fmla="*/ 100 h 128"/>
                    <a:gd name="T70" fmla="*/ 104 w 128"/>
                    <a:gd name="T71" fmla="*/ 104 h 128"/>
                    <a:gd name="T72" fmla="*/ 64 w 128"/>
                    <a:gd name="T73"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cubicBezTo>
                        <a:pt x="28" y="0"/>
                        <a:pt x="0" y="29"/>
                        <a:pt x="0" y="64"/>
                      </a:cubicBezTo>
                      <a:cubicBezTo>
                        <a:pt x="0" y="100"/>
                        <a:pt x="28" y="128"/>
                        <a:pt x="64" y="128"/>
                      </a:cubicBezTo>
                      <a:cubicBezTo>
                        <a:pt x="99" y="128"/>
                        <a:pt x="128" y="100"/>
                        <a:pt x="128" y="64"/>
                      </a:cubicBezTo>
                      <a:cubicBezTo>
                        <a:pt x="128" y="29"/>
                        <a:pt x="99" y="0"/>
                        <a:pt x="64" y="0"/>
                      </a:cubicBezTo>
                      <a:close/>
                      <a:moveTo>
                        <a:pt x="64" y="8"/>
                      </a:moveTo>
                      <a:cubicBezTo>
                        <a:pt x="94" y="8"/>
                        <a:pt x="120" y="33"/>
                        <a:pt x="119" y="64"/>
                      </a:cubicBezTo>
                      <a:cubicBezTo>
                        <a:pt x="119" y="75"/>
                        <a:pt x="116" y="86"/>
                        <a:pt x="111" y="95"/>
                      </a:cubicBezTo>
                      <a:cubicBezTo>
                        <a:pt x="109" y="89"/>
                        <a:pt x="105" y="85"/>
                        <a:pt x="100" y="83"/>
                      </a:cubicBezTo>
                      <a:cubicBezTo>
                        <a:pt x="86" y="76"/>
                        <a:pt x="86" y="76"/>
                        <a:pt x="86" y="76"/>
                      </a:cubicBezTo>
                      <a:cubicBezTo>
                        <a:pt x="84" y="75"/>
                        <a:pt x="82" y="75"/>
                        <a:pt x="80" y="74"/>
                      </a:cubicBezTo>
                      <a:cubicBezTo>
                        <a:pt x="85" y="70"/>
                        <a:pt x="88" y="64"/>
                        <a:pt x="88" y="58"/>
                      </a:cubicBezTo>
                      <a:cubicBezTo>
                        <a:pt x="88" y="47"/>
                        <a:pt x="88" y="47"/>
                        <a:pt x="88" y="47"/>
                      </a:cubicBezTo>
                      <a:cubicBezTo>
                        <a:pt x="87" y="34"/>
                        <a:pt x="76" y="24"/>
                        <a:pt x="64" y="24"/>
                      </a:cubicBezTo>
                      <a:cubicBezTo>
                        <a:pt x="51" y="24"/>
                        <a:pt x="40" y="34"/>
                        <a:pt x="40" y="47"/>
                      </a:cubicBezTo>
                      <a:cubicBezTo>
                        <a:pt x="40" y="58"/>
                        <a:pt x="40" y="58"/>
                        <a:pt x="40" y="58"/>
                      </a:cubicBezTo>
                      <a:cubicBezTo>
                        <a:pt x="40" y="64"/>
                        <a:pt x="42" y="70"/>
                        <a:pt x="47" y="74"/>
                      </a:cubicBezTo>
                      <a:cubicBezTo>
                        <a:pt x="45" y="75"/>
                        <a:pt x="43" y="75"/>
                        <a:pt x="42" y="76"/>
                      </a:cubicBezTo>
                      <a:cubicBezTo>
                        <a:pt x="26" y="83"/>
                        <a:pt x="26" y="83"/>
                        <a:pt x="26" y="83"/>
                      </a:cubicBezTo>
                      <a:cubicBezTo>
                        <a:pt x="22" y="85"/>
                        <a:pt x="18" y="90"/>
                        <a:pt x="16" y="95"/>
                      </a:cubicBezTo>
                      <a:cubicBezTo>
                        <a:pt x="0" y="69"/>
                        <a:pt x="7" y="34"/>
                        <a:pt x="33" y="17"/>
                      </a:cubicBezTo>
                      <a:cubicBezTo>
                        <a:pt x="42" y="11"/>
                        <a:pt x="53" y="8"/>
                        <a:pt x="64" y="8"/>
                      </a:cubicBezTo>
                      <a:close/>
                      <a:moveTo>
                        <a:pt x="80" y="47"/>
                      </a:moveTo>
                      <a:cubicBezTo>
                        <a:pt x="80" y="58"/>
                        <a:pt x="80" y="58"/>
                        <a:pt x="80" y="58"/>
                      </a:cubicBezTo>
                      <a:cubicBezTo>
                        <a:pt x="79" y="66"/>
                        <a:pt x="72" y="73"/>
                        <a:pt x="64" y="72"/>
                      </a:cubicBezTo>
                      <a:cubicBezTo>
                        <a:pt x="55" y="73"/>
                        <a:pt x="48" y="66"/>
                        <a:pt x="48" y="58"/>
                      </a:cubicBezTo>
                      <a:cubicBezTo>
                        <a:pt x="48" y="47"/>
                        <a:pt x="48" y="47"/>
                        <a:pt x="48" y="47"/>
                      </a:cubicBezTo>
                      <a:cubicBezTo>
                        <a:pt x="48" y="38"/>
                        <a:pt x="55" y="32"/>
                        <a:pt x="64" y="32"/>
                      </a:cubicBezTo>
                      <a:cubicBezTo>
                        <a:pt x="72" y="32"/>
                        <a:pt x="79" y="38"/>
                        <a:pt x="80" y="47"/>
                      </a:cubicBezTo>
                      <a:close/>
                      <a:moveTo>
                        <a:pt x="64" y="120"/>
                      </a:moveTo>
                      <a:cubicBezTo>
                        <a:pt x="49" y="120"/>
                        <a:pt x="34" y="114"/>
                        <a:pt x="24" y="103"/>
                      </a:cubicBezTo>
                      <a:cubicBezTo>
                        <a:pt x="24" y="100"/>
                        <a:pt x="24" y="100"/>
                        <a:pt x="24" y="100"/>
                      </a:cubicBezTo>
                      <a:cubicBezTo>
                        <a:pt x="24" y="96"/>
                        <a:pt x="26" y="93"/>
                        <a:pt x="29" y="91"/>
                      </a:cubicBezTo>
                      <a:cubicBezTo>
                        <a:pt x="50" y="77"/>
                        <a:pt x="77" y="77"/>
                        <a:pt x="98" y="91"/>
                      </a:cubicBezTo>
                      <a:cubicBezTo>
                        <a:pt x="101" y="93"/>
                        <a:pt x="103" y="96"/>
                        <a:pt x="104" y="100"/>
                      </a:cubicBezTo>
                      <a:cubicBezTo>
                        <a:pt x="104" y="104"/>
                        <a:pt x="104" y="104"/>
                        <a:pt x="104" y="104"/>
                      </a:cubicBezTo>
                      <a:cubicBezTo>
                        <a:pt x="93" y="115"/>
                        <a:pt x="79" y="120"/>
                        <a:pt x="64" y="120"/>
                      </a:cubicBezTo>
                      <a:close/>
                    </a:path>
                  </a:pathLst>
                </a:custGeom>
                <a:solidFill>
                  <a:srgbClr val="40535D"/>
                </a:solidFill>
                <a:ln>
                  <a:noFill/>
                </a:ln>
              </p:spPr>
              <p:txBody>
                <a:bodyPr vert="horz" wrap="square" lIns="82296" tIns="41148" rIns="82296" bIns="41148" numCol="1" anchor="t" anchorCtr="0" compatLnSpc="1">
                  <a:prstTxWarp prst="textNoShape">
                    <a:avLst/>
                  </a:prstTxWarp>
                </a:bodyPr>
                <a:lstStyle/>
                <a:p>
                  <a:pPr marL="0" marR="0" lvl="0" indent="0" algn="l" defTabSz="411480" rtl="0" eaLnBrk="1" fontAlgn="auto" latinLnBrk="0" hangingPunct="1">
                    <a:lnSpc>
                      <a:spcPct val="100000"/>
                    </a:lnSpc>
                    <a:spcBef>
                      <a:spcPts val="0"/>
                    </a:spcBef>
                    <a:spcAft>
                      <a:spcPts val="0"/>
                    </a:spcAft>
                    <a:buClrTx/>
                    <a:buSzTx/>
                    <a:buFontTx/>
                    <a:buNone/>
                    <a:tabLst/>
                    <a:defRPr/>
                  </a:pPr>
                  <a:endParaRPr kumimoji="0" lang="bg-BG" sz="1620" b="0" i="0" u="none" strike="noStrike" kern="1200" cap="none" spc="0" normalizeH="0" baseline="0" noProof="0">
                    <a:ln>
                      <a:noFill/>
                    </a:ln>
                    <a:solidFill>
                      <a:srgbClr val="464646"/>
                    </a:solidFill>
                    <a:effectLst/>
                    <a:uLnTx/>
                    <a:uFillTx/>
                    <a:ea typeface="+mn-ea"/>
                    <a:cs typeface="+mn-cs"/>
                  </a:endParaRPr>
                </a:p>
              </p:txBody>
            </p:sp>
            <p:sp>
              <p:nvSpPr>
                <p:cNvPr id="37" name="Freeform 166">
                  <a:extLst>
                    <a:ext uri="{FF2B5EF4-FFF2-40B4-BE49-F238E27FC236}">
                      <a16:creationId xmlns:a16="http://schemas.microsoft.com/office/drawing/2014/main" id="{63CAF443-AB5D-4A38-A979-D7DBE7FBFBC5}"/>
                    </a:ext>
                  </a:extLst>
                </p:cNvPr>
                <p:cNvSpPr>
                  <a:spLocks noEditPoints="1"/>
                </p:cNvSpPr>
                <p:nvPr/>
              </p:nvSpPr>
              <p:spPr bwMode="auto">
                <a:xfrm>
                  <a:off x="1393363" y="3449875"/>
                  <a:ext cx="214549" cy="209444"/>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8 h 128"/>
                    <a:gd name="T12" fmla="*/ 119 w 128"/>
                    <a:gd name="T13" fmla="*/ 64 h 128"/>
                    <a:gd name="T14" fmla="*/ 111 w 128"/>
                    <a:gd name="T15" fmla="*/ 95 h 128"/>
                    <a:gd name="T16" fmla="*/ 100 w 128"/>
                    <a:gd name="T17" fmla="*/ 83 h 128"/>
                    <a:gd name="T18" fmla="*/ 86 w 128"/>
                    <a:gd name="T19" fmla="*/ 76 h 128"/>
                    <a:gd name="T20" fmla="*/ 80 w 128"/>
                    <a:gd name="T21" fmla="*/ 74 h 128"/>
                    <a:gd name="T22" fmla="*/ 88 w 128"/>
                    <a:gd name="T23" fmla="*/ 58 h 128"/>
                    <a:gd name="T24" fmla="*/ 88 w 128"/>
                    <a:gd name="T25" fmla="*/ 47 h 128"/>
                    <a:gd name="T26" fmla="*/ 64 w 128"/>
                    <a:gd name="T27" fmla="*/ 24 h 128"/>
                    <a:gd name="T28" fmla="*/ 40 w 128"/>
                    <a:gd name="T29" fmla="*/ 47 h 128"/>
                    <a:gd name="T30" fmla="*/ 40 w 128"/>
                    <a:gd name="T31" fmla="*/ 58 h 128"/>
                    <a:gd name="T32" fmla="*/ 47 w 128"/>
                    <a:gd name="T33" fmla="*/ 74 h 128"/>
                    <a:gd name="T34" fmla="*/ 42 w 128"/>
                    <a:gd name="T35" fmla="*/ 76 h 128"/>
                    <a:gd name="T36" fmla="*/ 26 w 128"/>
                    <a:gd name="T37" fmla="*/ 83 h 128"/>
                    <a:gd name="T38" fmla="*/ 16 w 128"/>
                    <a:gd name="T39" fmla="*/ 95 h 128"/>
                    <a:gd name="T40" fmla="*/ 33 w 128"/>
                    <a:gd name="T41" fmla="*/ 17 h 128"/>
                    <a:gd name="T42" fmla="*/ 64 w 128"/>
                    <a:gd name="T43" fmla="*/ 8 h 128"/>
                    <a:gd name="T44" fmla="*/ 80 w 128"/>
                    <a:gd name="T45" fmla="*/ 47 h 128"/>
                    <a:gd name="T46" fmla="*/ 80 w 128"/>
                    <a:gd name="T47" fmla="*/ 58 h 128"/>
                    <a:gd name="T48" fmla="*/ 64 w 128"/>
                    <a:gd name="T49" fmla="*/ 72 h 128"/>
                    <a:gd name="T50" fmla="*/ 48 w 128"/>
                    <a:gd name="T51" fmla="*/ 58 h 128"/>
                    <a:gd name="T52" fmla="*/ 48 w 128"/>
                    <a:gd name="T53" fmla="*/ 47 h 128"/>
                    <a:gd name="T54" fmla="*/ 64 w 128"/>
                    <a:gd name="T55" fmla="*/ 32 h 128"/>
                    <a:gd name="T56" fmla="*/ 80 w 128"/>
                    <a:gd name="T57" fmla="*/ 47 h 128"/>
                    <a:gd name="T58" fmla="*/ 64 w 128"/>
                    <a:gd name="T59" fmla="*/ 120 h 128"/>
                    <a:gd name="T60" fmla="*/ 24 w 128"/>
                    <a:gd name="T61" fmla="*/ 103 h 128"/>
                    <a:gd name="T62" fmla="*/ 24 w 128"/>
                    <a:gd name="T63" fmla="*/ 100 h 128"/>
                    <a:gd name="T64" fmla="*/ 29 w 128"/>
                    <a:gd name="T65" fmla="*/ 91 h 128"/>
                    <a:gd name="T66" fmla="*/ 98 w 128"/>
                    <a:gd name="T67" fmla="*/ 91 h 128"/>
                    <a:gd name="T68" fmla="*/ 104 w 128"/>
                    <a:gd name="T69" fmla="*/ 100 h 128"/>
                    <a:gd name="T70" fmla="*/ 104 w 128"/>
                    <a:gd name="T71" fmla="*/ 104 h 128"/>
                    <a:gd name="T72" fmla="*/ 64 w 128"/>
                    <a:gd name="T73"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cubicBezTo>
                        <a:pt x="28" y="0"/>
                        <a:pt x="0" y="29"/>
                        <a:pt x="0" y="64"/>
                      </a:cubicBezTo>
                      <a:cubicBezTo>
                        <a:pt x="0" y="100"/>
                        <a:pt x="28" y="128"/>
                        <a:pt x="64" y="128"/>
                      </a:cubicBezTo>
                      <a:cubicBezTo>
                        <a:pt x="99" y="128"/>
                        <a:pt x="128" y="100"/>
                        <a:pt x="128" y="64"/>
                      </a:cubicBezTo>
                      <a:cubicBezTo>
                        <a:pt x="128" y="29"/>
                        <a:pt x="99" y="0"/>
                        <a:pt x="64" y="0"/>
                      </a:cubicBezTo>
                      <a:close/>
                      <a:moveTo>
                        <a:pt x="64" y="8"/>
                      </a:moveTo>
                      <a:cubicBezTo>
                        <a:pt x="94" y="8"/>
                        <a:pt x="120" y="33"/>
                        <a:pt x="119" y="64"/>
                      </a:cubicBezTo>
                      <a:cubicBezTo>
                        <a:pt x="119" y="75"/>
                        <a:pt x="116" y="86"/>
                        <a:pt x="111" y="95"/>
                      </a:cubicBezTo>
                      <a:cubicBezTo>
                        <a:pt x="109" y="89"/>
                        <a:pt x="105" y="85"/>
                        <a:pt x="100" y="83"/>
                      </a:cubicBezTo>
                      <a:cubicBezTo>
                        <a:pt x="86" y="76"/>
                        <a:pt x="86" y="76"/>
                        <a:pt x="86" y="76"/>
                      </a:cubicBezTo>
                      <a:cubicBezTo>
                        <a:pt x="84" y="75"/>
                        <a:pt x="82" y="75"/>
                        <a:pt x="80" y="74"/>
                      </a:cubicBezTo>
                      <a:cubicBezTo>
                        <a:pt x="85" y="70"/>
                        <a:pt x="88" y="64"/>
                        <a:pt x="88" y="58"/>
                      </a:cubicBezTo>
                      <a:cubicBezTo>
                        <a:pt x="88" y="47"/>
                        <a:pt x="88" y="47"/>
                        <a:pt x="88" y="47"/>
                      </a:cubicBezTo>
                      <a:cubicBezTo>
                        <a:pt x="87" y="34"/>
                        <a:pt x="76" y="24"/>
                        <a:pt x="64" y="24"/>
                      </a:cubicBezTo>
                      <a:cubicBezTo>
                        <a:pt x="51" y="24"/>
                        <a:pt x="40" y="34"/>
                        <a:pt x="40" y="47"/>
                      </a:cubicBezTo>
                      <a:cubicBezTo>
                        <a:pt x="40" y="58"/>
                        <a:pt x="40" y="58"/>
                        <a:pt x="40" y="58"/>
                      </a:cubicBezTo>
                      <a:cubicBezTo>
                        <a:pt x="40" y="64"/>
                        <a:pt x="42" y="70"/>
                        <a:pt x="47" y="74"/>
                      </a:cubicBezTo>
                      <a:cubicBezTo>
                        <a:pt x="45" y="75"/>
                        <a:pt x="43" y="75"/>
                        <a:pt x="42" y="76"/>
                      </a:cubicBezTo>
                      <a:cubicBezTo>
                        <a:pt x="26" y="83"/>
                        <a:pt x="26" y="83"/>
                        <a:pt x="26" y="83"/>
                      </a:cubicBezTo>
                      <a:cubicBezTo>
                        <a:pt x="22" y="85"/>
                        <a:pt x="18" y="90"/>
                        <a:pt x="16" y="95"/>
                      </a:cubicBezTo>
                      <a:cubicBezTo>
                        <a:pt x="0" y="69"/>
                        <a:pt x="7" y="34"/>
                        <a:pt x="33" y="17"/>
                      </a:cubicBezTo>
                      <a:cubicBezTo>
                        <a:pt x="42" y="11"/>
                        <a:pt x="53" y="8"/>
                        <a:pt x="64" y="8"/>
                      </a:cubicBezTo>
                      <a:close/>
                      <a:moveTo>
                        <a:pt x="80" y="47"/>
                      </a:moveTo>
                      <a:cubicBezTo>
                        <a:pt x="80" y="58"/>
                        <a:pt x="80" y="58"/>
                        <a:pt x="80" y="58"/>
                      </a:cubicBezTo>
                      <a:cubicBezTo>
                        <a:pt x="79" y="66"/>
                        <a:pt x="72" y="73"/>
                        <a:pt x="64" y="72"/>
                      </a:cubicBezTo>
                      <a:cubicBezTo>
                        <a:pt x="55" y="73"/>
                        <a:pt x="48" y="66"/>
                        <a:pt x="48" y="58"/>
                      </a:cubicBezTo>
                      <a:cubicBezTo>
                        <a:pt x="48" y="47"/>
                        <a:pt x="48" y="47"/>
                        <a:pt x="48" y="47"/>
                      </a:cubicBezTo>
                      <a:cubicBezTo>
                        <a:pt x="48" y="38"/>
                        <a:pt x="55" y="32"/>
                        <a:pt x="64" y="32"/>
                      </a:cubicBezTo>
                      <a:cubicBezTo>
                        <a:pt x="72" y="32"/>
                        <a:pt x="79" y="38"/>
                        <a:pt x="80" y="47"/>
                      </a:cubicBezTo>
                      <a:close/>
                      <a:moveTo>
                        <a:pt x="64" y="120"/>
                      </a:moveTo>
                      <a:cubicBezTo>
                        <a:pt x="49" y="120"/>
                        <a:pt x="34" y="114"/>
                        <a:pt x="24" y="103"/>
                      </a:cubicBezTo>
                      <a:cubicBezTo>
                        <a:pt x="24" y="100"/>
                        <a:pt x="24" y="100"/>
                        <a:pt x="24" y="100"/>
                      </a:cubicBezTo>
                      <a:cubicBezTo>
                        <a:pt x="24" y="96"/>
                        <a:pt x="26" y="93"/>
                        <a:pt x="29" y="91"/>
                      </a:cubicBezTo>
                      <a:cubicBezTo>
                        <a:pt x="50" y="77"/>
                        <a:pt x="77" y="77"/>
                        <a:pt x="98" y="91"/>
                      </a:cubicBezTo>
                      <a:cubicBezTo>
                        <a:pt x="101" y="93"/>
                        <a:pt x="103" y="96"/>
                        <a:pt x="104" y="100"/>
                      </a:cubicBezTo>
                      <a:cubicBezTo>
                        <a:pt x="104" y="104"/>
                        <a:pt x="104" y="104"/>
                        <a:pt x="104" y="104"/>
                      </a:cubicBezTo>
                      <a:cubicBezTo>
                        <a:pt x="93" y="115"/>
                        <a:pt x="79" y="120"/>
                        <a:pt x="64" y="120"/>
                      </a:cubicBezTo>
                      <a:close/>
                    </a:path>
                  </a:pathLst>
                </a:custGeom>
                <a:solidFill>
                  <a:srgbClr val="40535D"/>
                </a:solidFill>
                <a:ln>
                  <a:noFill/>
                </a:ln>
              </p:spPr>
              <p:txBody>
                <a:bodyPr vert="horz" wrap="square" lIns="82296" tIns="41148" rIns="82296" bIns="41148" numCol="1" anchor="t" anchorCtr="0" compatLnSpc="1">
                  <a:prstTxWarp prst="textNoShape">
                    <a:avLst/>
                  </a:prstTxWarp>
                </a:bodyPr>
                <a:lstStyle/>
                <a:p>
                  <a:pPr marL="0" marR="0" lvl="0" indent="0" algn="l" defTabSz="411480" rtl="0" eaLnBrk="1" fontAlgn="auto" latinLnBrk="0" hangingPunct="1">
                    <a:lnSpc>
                      <a:spcPct val="100000"/>
                    </a:lnSpc>
                    <a:spcBef>
                      <a:spcPts val="0"/>
                    </a:spcBef>
                    <a:spcAft>
                      <a:spcPts val="0"/>
                    </a:spcAft>
                    <a:buClrTx/>
                    <a:buSzTx/>
                    <a:buFontTx/>
                    <a:buNone/>
                    <a:tabLst/>
                    <a:defRPr/>
                  </a:pPr>
                  <a:endParaRPr kumimoji="0" lang="bg-BG" sz="1620" b="0" i="0" u="none" strike="noStrike" kern="1200" cap="none" spc="0" normalizeH="0" baseline="0" noProof="0">
                    <a:ln>
                      <a:noFill/>
                    </a:ln>
                    <a:solidFill>
                      <a:srgbClr val="464646"/>
                    </a:solidFill>
                    <a:effectLst/>
                    <a:uLnTx/>
                    <a:uFillTx/>
                    <a:ea typeface="+mn-ea"/>
                    <a:cs typeface="+mn-cs"/>
                  </a:endParaRPr>
                </a:p>
              </p:txBody>
            </p:sp>
            <p:sp>
              <p:nvSpPr>
                <p:cNvPr id="38" name="Freeform 166">
                  <a:extLst>
                    <a:ext uri="{FF2B5EF4-FFF2-40B4-BE49-F238E27FC236}">
                      <a16:creationId xmlns:a16="http://schemas.microsoft.com/office/drawing/2014/main" id="{69089D84-A278-4C79-B7EB-4BE1A5D59CCF}"/>
                    </a:ext>
                  </a:extLst>
                </p:cNvPr>
                <p:cNvSpPr>
                  <a:spLocks noEditPoints="1"/>
                </p:cNvSpPr>
                <p:nvPr/>
              </p:nvSpPr>
              <p:spPr bwMode="auto">
                <a:xfrm>
                  <a:off x="1678034" y="3449867"/>
                  <a:ext cx="214549" cy="209444"/>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8 h 128"/>
                    <a:gd name="T12" fmla="*/ 119 w 128"/>
                    <a:gd name="T13" fmla="*/ 64 h 128"/>
                    <a:gd name="T14" fmla="*/ 111 w 128"/>
                    <a:gd name="T15" fmla="*/ 95 h 128"/>
                    <a:gd name="T16" fmla="*/ 100 w 128"/>
                    <a:gd name="T17" fmla="*/ 83 h 128"/>
                    <a:gd name="T18" fmla="*/ 86 w 128"/>
                    <a:gd name="T19" fmla="*/ 76 h 128"/>
                    <a:gd name="T20" fmla="*/ 80 w 128"/>
                    <a:gd name="T21" fmla="*/ 74 h 128"/>
                    <a:gd name="T22" fmla="*/ 88 w 128"/>
                    <a:gd name="T23" fmla="*/ 58 h 128"/>
                    <a:gd name="T24" fmla="*/ 88 w 128"/>
                    <a:gd name="T25" fmla="*/ 47 h 128"/>
                    <a:gd name="T26" fmla="*/ 64 w 128"/>
                    <a:gd name="T27" fmla="*/ 24 h 128"/>
                    <a:gd name="T28" fmla="*/ 40 w 128"/>
                    <a:gd name="T29" fmla="*/ 47 h 128"/>
                    <a:gd name="T30" fmla="*/ 40 w 128"/>
                    <a:gd name="T31" fmla="*/ 58 h 128"/>
                    <a:gd name="T32" fmla="*/ 47 w 128"/>
                    <a:gd name="T33" fmla="*/ 74 h 128"/>
                    <a:gd name="T34" fmla="*/ 42 w 128"/>
                    <a:gd name="T35" fmla="*/ 76 h 128"/>
                    <a:gd name="T36" fmla="*/ 26 w 128"/>
                    <a:gd name="T37" fmla="*/ 83 h 128"/>
                    <a:gd name="T38" fmla="*/ 16 w 128"/>
                    <a:gd name="T39" fmla="*/ 95 h 128"/>
                    <a:gd name="T40" fmla="*/ 33 w 128"/>
                    <a:gd name="T41" fmla="*/ 17 h 128"/>
                    <a:gd name="T42" fmla="*/ 64 w 128"/>
                    <a:gd name="T43" fmla="*/ 8 h 128"/>
                    <a:gd name="T44" fmla="*/ 80 w 128"/>
                    <a:gd name="T45" fmla="*/ 47 h 128"/>
                    <a:gd name="T46" fmla="*/ 80 w 128"/>
                    <a:gd name="T47" fmla="*/ 58 h 128"/>
                    <a:gd name="T48" fmla="*/ 64 w 128"/>
                    <a:gd name="T49" fmla="*/ 72 h 128"/>
                    <a:gd name="T50" fmla="*/ 48 w 128"/>
                    <a:gd name="T51" fmla="*/ 58 h 128"/>
                    <a:gd name="T52" fmla="*/ 48 w 128"/>
                    <a:gd name="T53" fmla="*/ 47 h 128"/>
                    <a:gd name="T54" fmla="*/ 64 w 128"/>
                    <a:gd name="T55" fmla="*/ 32 h 128"/>
                    <a:gd name="T56" fmla="*/ 80 w 128"/>
                    <a:gd name="T57" fmla="*/ 47 h 128"/>
                    <a:gd name="T58" fmla="*/ 64 w 128"/>
                    <a:gd name="T59" fmla="*/ 120 h 128"/>
                    <a:gd name="T60" fmla="*/ 24 w 128"/>
                    <a:gd name="T61" fmla="*/ 103 h 128"/>
                    <a:gd name="T62" fmla="*/ 24 w 128"/>
                    <a:gd name="T63" fmla="*/ 100 h 128"/>
                    <a:gd name="T64" fmla="*/ 29 w 128"/>
                    <a:gd name="T65" fmla="*/ 91 h 128"/>
                    <a:gd name="T66" fmla="*/ 98 w 128"/>
                    <a:gd name="T67" fmla="*/ 91 h 128"/>
                    <a:gd name="T68" fmla="*/ 104 w 128"/>
                    <a:gd name="T69" fmla="*/ 100 h 128"/>
                    <a:gd name="T70" fmla="*/ 104 w 128"/>
                    <a:gd name="T71" fmla="*/ 104 h 128"/>
                    <a:gd name="T72" fmla="*/ 64 w 128"/>
                    <a:gd name="T73"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cubicBezTo>
                        <a:pt x="28" y="0"/>
                        <a:pt x="0" y="29"/>
                        <a:pt x="0" y="64"/>
                      </a:cubicBezTo>
                      <a:cubicBezTo>
                        <a:pt x="0" y="100"/>
                        <a:pt x="28" y="128"/>
                        <a:pt x="64" y="128"/>
                      </a:cubicBezTo>
                      <a:cubicBezTo>
                        <a:pt x="99" y="128"/>
                        <a:pt x="128" y="100"/>
                        <a:pt x="128" y="64"/>
                      </a:cubicBezTo>
                      <a:cubicBezTo>
                        <a:pt x="128" y="29"/>
                        <a:pt x="99" y="0"/>
                        <a:pt x="64" y="0"/>
                      </a:cubicBezTo>
                      <a:close/>
                      <a:moveTo>
                        <a:pt x="64" y="8"/>
                      </a:moveTo>
                      <a:cubicBezTo>
                        <a:pt x="94" y="8"/>
                        <a:pt x="120" y="33"/>
                        <a:pt x="119" y="64"/>
                      </a:cubicBezTo>
                      <a:cubicBezTo>
                        <a:pt x="119" y="75"/>
                        <a:pt x="116" y="86"/>
                        <a:pt x="111" y="95"/>
                      </a:cubicBezTo>
                      <a:cubicBezTo>
                        <a:pt x="109" y="89"/>
                        <a:pt x="105" y="85"/>
                        <a:pt x="100" y="83"/>
                      </a:cubicBezTo>
                      <a:cubicBezTo>
                        <a:pt x="86" y="76"/>
                        <a:pt x="86" y="76"/>
                        <a:pt x="86" y="76"/>
                      </a:cubicBezTo>
                      <a:cubicBezTo>
                        <a:pt x="84" y="75"/>
                        <a:pt x="82" y="75"/>
                        <a:pt x="80" y="74"/>
                      </a:cubicBezTo>
                      <a:cubicBezTo>
                        <a:pt x="85" y="70"/>
                        <a:pt x="88" y="64"/>
                        <a:pt x="88" y="58"/>
                      </a:cubicBezTo>
                      <a:cubicBezTo>
                        <a:pt x="88" y="47"/>
                        <a:pt x="88" y="47"/>
                        <a:pt x="88" y="47"/>
                      </a:cubicBezTo>
                      <a:cubicBezTo>
                        <a:pt x="87" y="34"/>
                        <a:pt x="76" y="24"/>
                        <a:pt x="64" y="24"/>
                      </a:cubicBezTo>
                      <a:cubicBezTo>
                        <a:pt x="51" y="24"/>
                        <a:pt x="40" y="34"/>
                        <a:pt x="40" y="47"/>
                      </a:cubicBezTo>
                      <a:cubicBezTo>
                        <a:pt x="40" y="58"/>
                        <a:pt x="40" y="58"/>
                        <a:pt x="40" y="58"/>
                      </a:cubicBezTo>
                      <a:cubicBezTo>
                        <a:pt x="40" y="64"/>
                        <a:pt x="42" y="70"/>
                        <a:pt x="47" y="74"/>
                      </a:cubicBezTo>
                      <a:cubicBezTo>
                        <a:pt x="45" y="75"/>
                        <a:pt x="43" y="75"/>
                        <a:pt x="42" y="76"/>
                      </a:cubicBezTo>
                      <a:cubicBezTo>
                        <a:pt x="26" y="83"/>
                        <a:pt x="26" y="83"/>
                        <a:pt x="26" y="83"/>
                      </a:cubicBezTo>
                      <a:cubicBezTo>
                        <a:pt x="22" y="85"/>
                        <a:pt x="18" y="90"/>
                        <a:pt x="16" y="95"/>
                      </a:cubicBezTo>
                      <a:cubicBezTo>
                        <a:pt x="0" y="69"/>
                        <a:pt x="7" y="34"/>
                        <a:pt x="33" y="17"/>
                      </a:cubicBezTo>
                      <a:cubicBezTo>
                        <a:pt x="42" y="11"/>
                        <a:pt x="53" y="8"/>
                        <a:pt x="64" y="8"/>
                      </a:cubicBezTo>
                      <a:close/>
                      <a:moveTo>
                        <a:pt x="80" y="47"/>
                      </a:moveTo>
                      <a:cubicBezTo>
                        <a:pt x="80" y="58"/>
                        <a:pt x="80" y="58"/>
                        <a:pt x="80" y="58"/>
                      </a:cubicBezTo>
                      <a:cubicBezTo>
                        <a:pt x="79" y="66"/>
                        <a:pt x="72" y="73"/>
                        <a:pt x="64" y="72"/>
                      </a:cubicBezTo>
                      <a:cubicBezTo>
                        <a:pt x="55" y="73"/>
                        <a:pt x="48" y="66"/>
                        <a:pt x="48" y="58"/>
                      </a:cubicBezTo>
                      <a:cubicBezTo>
                        <a:pt x="48" y="47"/>
                        <a:pt x="48" y="47"/>
                        <a:pt x="48" y="47"/>
                      </a:cubicBezTo>
                      <a:cubicBezTo>
                        <a:pt x="48" y="38"/>
                        <a:pt x="55" y="32"/>
                        <a:pt x="64" y="32"/>
                      </a:cubicBezTo>
                      <a:cubicBezTo>
                        <a:pt x="72" y="32"/>
                        <a:pt x="79" y="38"/>
                        <a:pt x="80" y="47"/>
                      </a:cubicBezTo>
                      <a:close/>
                      <a:moveTo>
                        <a:pt x="64" y="120"/>
                      </a:moveTo>
                      <a:cubicBezTo>
                        <a:pt x="49" y="120"/>
                        <a:pt x="34" y="114"/>
                        <a:pt x="24" y="103"/>
                      </a:cubicBezTo>
                      <a:cubicBezTo>
                        <a:pt x="24" y="100"/>
                        <a:pt x="24" y="100"/>
                        <a:pt x="24" y="100"/>
                      </a:cubicBezTo>
                      <a:cubicBezTo>
                        <a:pt x="24" y="96"/>
                        <a:pt x="26" y="93"/>
                        <a:pt x="29" y="91"/>
                      </a:cubicBezTo>
                      <a:cubicBezTo>
                        <a:pt x="50" y="77"/>
                        <a:pt x="77" y="77"/>
                        <a:pt x="98" y="91"/>
                      </a:cubicBezTo>
                      <a:cubicBezTo>
                        <a:pt x="101" y="93"/>
                        <a:pt x="103" y="96"/>
                        <a:pt x="104" y="100"/>
                      </a:cubicBezTo>
                      <a:cubicBezTo>
                        <a:pt x="104" y="104"/>
                        <a:pt x="104" y="104"/>
                        <a:pt x="104" y="104"/>
                      </a:cubicBezTo>
                      <a:cubicBezTo>
                        <a:pt x="93" y="115"/>
                        <a:pt x="79" y="120"/>
                        <a:pt x="64" y="120"/>
                      </a:cubicBezTo>
                      <a:close/>
                    </a:path>
                  </a:pathLst>
                </a:custGeom>
                <a:solidFill>
                  <a:srgbClr val="40535D"/>
                </a:solidFill>
                <a:ln>
                  <a:noFill/>
                </a:ln>
              </p:spPr>
              <p:txBody>
                <a:bodyPr vert="horz" wrap="square" lIns="82296" tIns="41148" rIns="82296" bIns="41148" numCol="1" anchor="t" anchorCtr="0" compatLnSpc="1">
                  <a:prstTxWarp prst="textNoShape">
                    <a:avLst/>
                  </a:prstTxWarp>
                </a:bodyPr>
                <a:lstStyle/>
                <a:p>
                  <a:pPr marL="0" marR="0" lvl="0" indent="0" algn="l" defTabSz="411480" rtl="0" eaLnBrk="1" fontAlgn="auto" latinLnBrk="0" hangingPunct="1">
                    <a:lnSpc>
                      <a:spcPct val="100000"/>
                    </a:lnSpc>
                    <a:spcBef>
                      <a:spcPts val="0"/>
                    </a:spcBef>
                    <a:spcAft>
                      <a:spcPts val="0"/>
                    </a:spcAft>
                    <a:buClrTx/>
                    <a:buSzTx/>
                    <a:buFontTx/>
                    <a:buNone/>
                    <a:tabLst/>
                    <a:defRPr/>
                  </a:pPr>
                  <a:endParaRPr kumimoji="0" lang="bg-BG" sz="1620" b="0" i="0" u="none" strike="noStrike" kern="1200" cap="none" spc="0" normalizeH="0" baseline="0" noProof="0">
                    <a:ln>
                      <a:noFill/>
                    </a:ln>
                    <a:solidFill>
                      <a:srgbClr val="464646"/>
                    </a:solidFill>
                    <a:effectLst/>
                    <a:uLnTx/>
                    <a:uFillTx/>
                    <a:ea typeface="+mn-ea"/>
                    <a:cs typeface="+mn-cs"/>
                  </a:endParaRPr>
                </a:p>
              </p:txBody>
            </p:sp>
            <p:sp>
              <p:nvSpPr>
                <p:cNvPr id="39" name="Freeform 166">
                  <a:extLst>
                    <a:ext uri="{FF2B5EF4-FFF2-40B4-BE49-F238E27FC236}">
                      <a16:creationId xmlns:a16="http://schemas.microsoft.com/office/drawing/2014/main" id="{CB82A906-0E0C-43FD-86D4-A4F35B5C5658}"/>
                    </a:ext>
                  </a:extLst>
                </p:cNvPr>
                <p:cNvSpPr>
                  <a:spLocks noEditPoints="1"/>
                </p:cNvSpPr>
                <p:nvPr/>
              </p:nvSpPr>
              <p:spPr bwMode="auto">
                <a:xfrm>
                  <a:off x="1962706" y="3449861"/>
                  <a:ext cx="214549" cy="209444"/>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8 h 128"/>
                    <a:gd name="T12" fmla="*/ 119 w 128"/>
                    <a:gd name="T13" fmla="*/ 64 h 128"/>
                    <a:gd name="T14" fmla="*/ 111 w 128"/>
                    <a:gd name="T15" fmla="*/ 95 h 128"/>
                    <a:gd name="T16" fmla="*/ 100 w 128"/>
                    <a:gd name="T17" fmla="*/ 83 h 128"/>
                    <a:gd name="T18" fmla="*/ 86 w 128"/>
                    <a:gd name="T19" fmla="*/ 76 h 128"/>
                    <a:gd name="T20" fmla="*/ 80 w 128"/>
                    <a:gd name="T21" fmla="*/ 74 h 128"/>
                    <a:gd name="T22" fmla="*/ 88 w 128"/>
                    <a:gd name="T23" fmla="*/ 58 h 128"/>
                    <a:gd name="T24" fmla="*/ 88 w 128"/>
                    <a:gd name="T25" fmla="*/ 47 h 128"/>
                    <a:gd name="T26" fmla="*/ 64 w 128"/>
                    <a:gd name="T27" fmla="*/ 24 h 128"/>
                    <a:gd name="T28" fmla="*/ 40 w 128"/>
                    <a:gd name="T29" fmla="*/ 47 h 128"/>
                    <a:gd name="T30" fmla="*/ 40 w 128"/>
                    <a:gd name="T31" fmla="*/ 58 h 128"/>
                    <a:gd name="T32" fmla="*/ 47 w 128"/>
                    <a:gd name="T33" fmla="*/ 74 h 128"/>
                    <a:gd name="T34" fmla="*/ 42 w 128"/>
                    <a:gd name="T35" fmla="*/ 76 h 128"/>
                    <a:gd name="T36" fmla="*/ 26 w 128"/>
                    <a:gd name="T37" fmla="*/ 83 h 128"/>
                    <a:gd name="T38" fmla="*/ 16 w 128"/>
                    <a:gd name="T39" fmla="*/ 95 h 128"/>
                    <a:gd name="T40" fmla="*/ 33 w 128"/>
                    <a:gd name="T41" fmla="*/ 17 h 128"/>
                    <a:gd name="T42" fmla="*/ 64 w 128"/>
                    <a:gd name="T43" fmla="*/ 8 h 128"/>
                    <a:gd name="T44" fmla="*/ 80 w 128"/>
                    <a:gd name="T45" fmla="*/ 47 h 128"/>
                    <a:gd name="T46" fmla="*/ 80 w 128"/>
                    <a:gd name="T47" fmla="*/ 58 h 128"/>
                    <a:gd name="T48" fmla="*/ 64 w 128"/>
                    <a:gd name="T49" fmla="*/ 72 h 128"/>
                    <a:gd name="T50" fmla="*/ 48 w 128"/>
                    <a:gd name="T51" fmla="*/ 58 h 128"/>
                    <a:gd name="T52" fmla="*/ 48 w 128"/>
                    <a:gd name="T53" fmla="*/ 47 h 128"/>
                    <a:gd name="T54" fmla="*/ 64 w 128"/>
                    <a:gd name="T55" fmla="*/ 32 h 128"/>
                    <a:gd name="T56" fmla="*/ 80 w 128"/>
                    <a:gd name="T57" fmla="*/ 47 h 128"/>
                    <a:gd name="T58" fmla="*/ 64 w 128"/>
                    <a:gd name="T59" fmla="*/ 120 h 128"/>
                    <a:gd name="T60" fmla="*/ 24 w 128"/>
                    <a:gd name="T61" fmla="*/ 103 h 128"/>
                    <a:gd name="T62" fmla="*/ 24 w 128"/>
                    <a:gd name="T63" fmla="*/ 100 h 128"/>
                    <a:gd name="T64" fmla="*/ 29 w 128"/>
                    <a:gd name="T65" fmla="*/ 91 h 128"/>
                    <a:gd name="T66" fmla="*/ 98 w 128"/>
                    <a:gd name="T67" fmla="*/ 91 h 128"/>
                    <a:gd name="T68" fmla="*/ 104 w 128"/>
                    <a:gd name="T69" fmla="*/ 100 h 128"/>
                    <a:gd name="T70" fmla="*/ 104 w 128"/>
                    <a:gd name="T71" fmla="*/ 104 h 128"/>
                    <a:gd name="T72" fmla="*/ 64 w 128"/>
                    <a:gd name="T73"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cubicBezTo>
                        <a:pt x="28" y="0"/>
                        <a:pt x="0" y="29"/>
                        <a:pt x="0" y="64"/>
                      </a:cubicBezTo>
                      <a:cubicBezTo>
                        <a:pt x="0" y="100"/>
                        <a:pt x="28" y="128"/>
                        <a:pt x="64" y="128"/>
                      </a:cubicBezTo>
                      <a:cubicBezTo>
                        <a:pt x="99" y="128"/>
                        <a:pt x="128" y="100"/>
                        <a:pt x="128" y="64"/>
                      </a:cubicBezTo>
                      <a:cubicBezTo>
                        <a:pt x="128" y="29"/>
                        <a:pt x="99" y="0"/>
                        <a:pt x="64" y="0"/>
                      </a:cubicBezTo>
                      <a:close/>
                      <a:moveTo>
                        <a:pt x="64" y="8"/>
                      </a:moveTo>
                      <a:cubicBezTo>
                        <a:pt x="94" y="8"/>
                        <a:pt x="120" y="33"/>
                        <a:pt x="119" y="64"/>
                      </a:cubicBezTo>
                      <a:cubicBezTo>
                        <a:pt x="119" y="75"/>
                        <a:pt x="116" y="86"/>
                        <a:pt x="111" y="95"/>
                      </a:cubicBezTo>
                      <a:cubicBezTo>
                        <a:pt x="109" y="89"/>
                        <a:pt x="105" y="85"/>
                        <a:pt x="100" y="83"/>
                      </a:cubicBezTo>
                      <a:cubicBezTo>
                        <a:pt x="86" y="76"/>
                        <a:pt x="86" y="76"/>
                        <a:pt x="86" y="76"/>
                      </a:cubicBezTo>
                      <a:cubicBezTo>
                        <a:pt x="84" y="75"/>
                        <a:pt x="82" y="75"/>
                        <a:pt x="80" y="74"/>
                      </a:cubicBezTo>
                      <a:cubicBezTo>
                        <a:pt x="85" y="70"/>
                        <a:pt x="88" y="64"/>
                        <a:pt x="88" y="58"/>
                      </a:cubicBezTo>
                      <a:cubicBezTo>
                        <a:pt x="88" y="47"/>
                        <a:pt x="88" y="47"/>
                        <a:pt x="88" y="47"/>
                      </a:cubicBezTo>
                      <a:cubicBezTo>
                        <a:pt x="87" y="34"/>
                        <a:pt x="76" y="24"/>
                        <a:pt x="64" y="24"/>
                      </a:cubicBezTo>
                      <a:cubicBezTo>
                        <a:pt x="51" y="24"/>
                        <a:pt x="40" y="34"/>
                        <a:pt x="40" y="47"/>
                      </a:cubicBezTo>
                      <a:cubicBezTo>
                        <a:pt x="40" y="58"/>
                        <a:pt x="40" y="58"/>
                        <a:pt x="40" y="58"/>
                      </a:cubicBezTo>
                      <a:cubicBezTo>
                        <a:pt x="40" y="64"/>
                        <a:pt x="42" y="70"/>
                        <a:pt x="47" y="74"/>
                      </a:cubicBezTo>
                      <a:cubicBezTo>
                        <a:pt x="45" y="75"/>
                        <a:pt x="43" y="75"/>
                        <a:pt x="42" y="76"/>
                      </a:cubicBezTo>
                      <a:cubicBezTo>
                        <a:pt x="26" y="83"/>
                        <a:pt x="26" y="83"/>
                        <a:pt x="26" y="83"/>
                      </a:cubicBezTo>
                      <a:cubicBezTo>
                        <a:pt x="22" y="85"/>
                        <a:pt x="18" y="90"/>
                        <a:pt x="16" y="95"/>
                      </a:cubicBezTo>
                      <a:cubicBezTo>
                        <a:pt x="0" y="69"/>
                        <a:pt x="7" y="34"/>
                        <a:pt x="33" y="17"/>
                      </a:cubicBezTo>
                      <a:cubicBezTo>
                        <a:pt x="42" y="11"/>
                        <a:pt x="53" y="8"/>
                        <a:pt x="64" y="8"/>
                      </a:cubicBezTo>
                      <a:close/>
                      <a:moveTo>
                        <a:pt x="80" y="47"/>
                      </a:moveTo>
                      <a:cubicBezTo>
                        <a:pt x="80" y="58"/>
                        <a:pt x="80" y="58"/>
                        <a:pt x="80" y="58"/>
                      </a:cubicBezTo>
                      <a:cubicBezTo>
                        <a:pt x="79" y="66"/>
                        <a:pt x="72" y="73"/>
                        <a:pt x="64" y="72"/>
                      </a:cubicBezTo>
                      <a:cubicBezTo>
                        <a:pt x="55" y="73"/>
                        <a:pt x="48" y="66"/>
                        <a:pt x="48" y="58"/>
                      </a:cubicBezTo>
                      <a:cubicBezTo>
                        <a:pt x="48" y="47"/>
                        <a:pt x="48" y="47"/>
                        <a:pt x="48" y="47"/>
                      </a:cubicBezTo>
                      <a:cubicBezTo>
                        <a:pt x="48" y="38"/>
                        <a:pt x="55" y="32"/>
                        <a:pt x="64" y="32"/>
                      </a:cubicBezTo>
                      <a:cubicBezTo>
                        <a:pt x="72" y="32"/>
                        <a:pt x="79" y="38"/>
                        <a:pt x="80" y="47"/>
                      </a:cubicBezTo>
                      <a:close/>
                      <a:moveTo>
                        <a:pt x="64" y="120"/>
                      </a:moveTo>
                      <a:cubicBezTo>
                        <a:pt x="49" y="120"/>
                        <a:pt x="34" y="114"/>
                        <a:pt x="24" y="103"/>
                      </a:cubicBezTo>
                      <a:cubicBezTo>
                        <a:pt x="24" y="100"/>
                        <a:pt x="24" y="100"/>
                        <a:pt x="24" y="100"/>
                      </a:cubicBezTo>
                      <a:cubicBezTo>
                        <a:pt x="24" y="96"/>
                        <a:pt x="26" y="93"/>
                        <a:pt x="29" y="91"/>
                      </a:cubicBezTo>
                      <a:cubicBezTo>
                        <a:pt x="50" y="77"/>
                        <a:pt x="77" y="77"/>
                        <a:pt x="98" y="91"/>
                      </a:cubicBezTo>
                      <a:cubicBezTo>
                        <a:pt x="101" y="93"/>
                        <a:pt x="103" y="96"/>
                        <a:pt x="104" y="100"/>
                      </a:cubicBezTo>
                      <a:cubicBezTo>
                        <a:pt x="104" y="104"/>
                        <a:pt x="104" y="104"/>
                        <a:pt x="104" y="104"/>
                      </a:cubicBezTo>
                      <a:cubicBezTo>
                        <a:pt x="93" y="115"/>
                        <a:pt x="79" y="120"/>
                        <a:pt x="64" y="120"/>
                      </a:cubicBezTo>
                      <a:close/>
                    </a:path>
                  </a:pathLst>
                </a:custGeom>
                <a:solidFill>
                  <a:srgbClr val="40535D"/>
                </a:solidFill>
                <a:ln>
                  <a:noFill/>
                </a:ln>
              </p:spPr>
              <p:txBody>
                <a:bodyPr vert="horz" wrap="square" lIns="82296" tIns="41148" rIns="82296" bIns="41148" numCol="1" anchor="t" anchorCtr="0" compatLnSpc="1">
                  <a:prstTxWarp prst="textNoShape">
                    <a:avLst/>
                  </a:prstTxWarp>
                </a:bodyPr>
                <a:lstStyle/>
                <a:p>
                  <a:pPr marL="0" marR="0" lvl="0" indent="0" algn="l" defTabSz="411480" rtl="0" eaLnBrk="1" fontAlgn="auto" latinLnBrk="0" hangingPunct="1">
                    <a:lnSpc>
                      <a:spcPct val="100000"/>
                    </a:lnSpc>
                    <a:spcBef>
                      <a:spcPts val="0"/>
                    </a:spcBef>
                    <a:spcAft>
                      <a:spcPts val="0"/>
                    </a:spcAft>
                    <a:buClrTx/>
                    <a:buSzTx/>
                    <a:buFontTx/>
                    <a:buNone/>
                    <a:tabLst/>
                    <a:defRPr/>
                  </a:pPr>
                  <a:endParaRPr kumimoji="0" lang="bg-BG" sz="1620" b="0" i="0" u="none" strike="noStrike" kern="1200" cap="none" spc="0" normalizeH="0" baseline="0" noProof="0">
                    <a:ln>
                      <a:noFill/>
                    </a:ln>
                    <a:solidFill>
                      <a:srgbClr val="464646"/>
                    </a:solidFill>
                    <a:effectLst/>
                    <a:uLnTx/>
                    <a:uFillTx/>
                    <a:ea typeface="+mn-ea"/>
                    <a:cs typeface="+mn-cs"/>
                  </a:endParaRPr>
                </a:p>
              </p:txBody>
            </p:sp>
            <p:sp>
              <p:nvSpPr>
                <p:cNvPr id="40" name="Freeform 166">
                  <a:extLst>
                    <a:ext uri="{FF2B5EF4-FFF2-40B4-BE49-F238E27FC236}">
                      <a16:creationId xmlns:a16="http://schemas.microsoft.com/office/drawing/2014/main" id="{81D19C69-42DC-4C0A-8045-436ADF2A5876}"/>
                    </a:ext>
                  </a:extLst>
                </p:cNvPr>
                <p:cNvSpPr>
                  <a:spLocks noEditPoints="1"/>
                </p:cNvSpPr>
                <p:nvPr/>
              </p:nvSpPr>
              <p:spPr bwMode="auto">
                <a:xfrm>
                  <a:off x="2247377" y="3449867"/>
                  <a:ext cx="214549" cy="209444"/>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8 h 128"/>
                    <a:gd name="T12" fmla="*/ 119 w 128"/>
                    <a:gd name="T13" fmla="*/ 64 h 128"/>
                    <a:gd name="T14" fmla="*/ 111 w 128"/>
                    <a:gd name="T15" fmla="*/ 95 h 128"/>
                    <a:gd name="T16" fmla="*/ 100 w 128"/>
                    <a:gd name="T17" fmla="*/ 83 h 128"/>
                    <a:gd name="T18" fmla="*/ 86 w 128"/>
                    <a:gd name="T19" fmla="*/ 76 h 128"/>
                    <a:gd name="T20" fmla="*/ 80 w 128"/>
                    <a:gd name="T21" fmla="*/ 74 h 128"/>
                    <a:gd name="T22" fmla="*/ 88 w 128"/>
                    <a:gd name="T23" fmla="*/ 58 h 128"/>
                    <a:gd name="T24" fmla="*/ 88 w 128"/>
                    <a:gd name="T25" fmla="*/ 47 h 128"/>
                    <a:gd name="T26" fmla="*/ 64 w 128"/>
                    <a:gd name="T27" fmla="*/ 24 h 128"/>
                    <a:gd name="T28" fmla="*/ 40 w 128"/>
                    <a:gd name="T29" fmla="*/ 47 h 128"/>
                    <a:gd name="T30" fmla="*/ 40 w 128"/>
                    <a:gd name="T31" fmla="*/ 58 h 128"/>
                    <a:gd name="T32" fmla="*/ 47 w 128"/>
                    <a:gd name="T33" fmla="*/ 74 h 128"/>
                    <a:gd name="T34" fmla="*/ 42 w 128"/>
                    <a:gd name="T35" fmla="*/ 76 h 128"/>
                    <a:gd name="T36" fmla="*/ 26 w 128"/>
                    <a:gd name="T37" fmla="*/ 83 h 128"/>
                    <a:gd name="T38" fmla="*/ 16 w 128"/>
                    <a:gd name="T39" fmla="*/ 95 h 128"/>
                    <a:gd name="T40" fmla="*/ 33 w 128"/>
                    <a:gd name="T41" fmla="*/ 17 h 128"/>
                    <a:gd name="T42" fmla="*/ 64 w 128"/>
                    <a:gd name="T43" fmla="*/ 8 h 128"/>
                    <a:gd name="T44" fmla="*/ 80 w 128"/>
                    <a:gd name="T45" fmla="*/ 47 h 128"/>
                    <a:gd name="T46" fmla="*/ 80 w 128"/>
                    <a:gd name="T47" fmla="*/ 58 h 128"/>
                    <a:gd name="T48" fmla="*/ 64 w 128"/>
                    <a:gd name="T49" fmla="*/ 72 h 128"/>
                    <a:gd name="T50" fmla="*/ 48 w 128"/>
                    <a:gd name="T51" fmla="*/ 58 h 128"/>
                    <a:gd name="T52" fmla="*/ 48 w 128"/>
                    <a:gd name="T53" fmla="*/ 47 h 128"/>
                    <a:gd name="T54" fmla="*/ 64 w 128"/>
                    <a:gd name="T55" fmla="*/ 32 h 128"/>
                    <a:gd name="T56" fmla="*/ 80 w 128"/>
                    <a:gd name="T57" fmla="*/ 47 h 128"/>
                    <a:gd name="T58" fmla="*/ 64 w 128"/>
                    <a:gd name="T59" fmla="*/ 120 h 128"/>
                    <a:gd name="T60" fmla="*/ 24 w 128"/>
                    <a:gd name="T61" fmla="*/ 103 h 128"/>
                    <a:gd name="T62" fmla="*/ 24 w 128"/>
                    <a:gd name="T63" fmla="*/ 100 h 128"/>
                    <a:gd name="T64" fmla="*/ 29 w 128"/>
                    <a:gd name="T65" fmla="*/ 91 h 128"/>
                    <a:gd name="T66" fmla="*/ 98 w 128"/>
                    <a:gd name="T67" fmla="*/ 91 h 128"/>
                    <a:gd name="T68" fmla="*/ 104 w 128"/>
                    <a:gd name="T69" fmla="*/ 100 h 128"/>
                    <a:gd name="T70" fmla="*/ 104 w 128"/>
                    <a:gd name="T71" fmla="*/ 104 h 128"/>
                    <a:gd name="T72" fmla="*/ 64 w 128"/>
                    <a:gd name="T73"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cubicBezTo>
                        <a:pt x="28" y="0"/>
                        <a:pt x="0" y="29"/>
                        <a:pt x="0" y="64"/>
                      </a:cubicBezTo>
                      <a:cubicBezTo>
                        <a:pt x="0" y="100"/>
                        <a:pt x="28" y="128"/>
                        <a:pt x="64" y="128"/>
                      </a:cubicBezTo>
                      <a:cubicBezTo>
                        <a:pt x="99" y="128"/>
                        <a:pt x="128" y="100"/>
                        <a:pt x="128" y="64"/>
                      </a:cubicBezTo>
                      <a:cubicBezTo>
                        <a:pt x="128" y="29"/>
                        <a:pt x="99" y="0"/>
                        <a:pt x="64" y="0"/>
                      </a:cubicBezTo>
                      <a:close/>
                      <a:moveTo>
                        <a:pt x="64" y="8"/>
                      </a:moveTo>
                      <a:cubicBezTo>
                        <a:pt x="94" y="8"/>
                        <a:pt x="120" y="33"/>
                        <a:pt x="119" y="64"/>
                      </a:cubicBezTo>
                      <a:cubicBezTo>
                        <a:pt x="119" y="75"/>
                        <a:pt x="116" y="86"/>
                        <a:pt x="111" y="95"/>
                      </a:cubicBezTo>
                      <a:cubicBezTo>
                        <a:pt x="109" y="89"/>
                        <a:pt x="105" y="85"/>
                        <a:pt x="100" y="83"/>
                      </a:cubicBezTo>
                      <a:cubicBezTo>
                        <a:pt x="86" y="76"/>
                        <a:pt x="86" y="76"/>
                        <a:pt x="86" y="76"/>
                      </a:cubicBezTo>
                      <a:cubicBezTo>
                        <a:pt x="84" y="75"/>
                        <a:pt x="82" y="75"/>
                        <a:pt x="80" y="74"/>
                      </a:cubicBezTo>
                      <a:cubicBezTo>
                        <a:pt x="85" y="70"/>
                        <a:pt x="88" y="64"/>
                        <a:pt x="88" y="58"/>
                      </a:cubicBezTo>
                      <a:cubicBezTo>
                        <a:pt x="88" y="47"/>
                        <a:pt x="88" y="47"/>
                        <a:pt x="88" y="47"/>
                      </a:cubicBezTo>
                      <a:cubicBezTo>
                        <a:pt x="87" y="34"/>
                        <a:pt x="76" y="24"/>
                        <a:pt x="64" y="24"/>
                      </a:cubicBezTo>
                      <a:cubicBezTo>
                        <a:pt x="51" y="24"/>
                        <a:pt x="40" y="34"/>
                        <a:pt x="40" y="47"/>
                      </a:cubicBezTo>
                      <a:cubicBezTo>
                        <a:pt x="40" y="58"/>
                        <a:pt x="40" y="58"/>
                        <a:pt x="40" y="58"/>
                      </a:cubicBezTo>
                      <a:cubicBezTo>
                        <a:pt x="40" y="64"/>
                        <a:pt x="42" y="70"/>
                        <a:pt x="47" y="74"/>
                      </a:cubicBezTo>
                      <a:cubicBezTo>
                        <a:pt x="45" y="75"/>
                        <a:pt x="43" y="75"/>
                        <a:pt x="42" y="76"/>
                      </a:cubicBezTo>
                      <a:cubicBezTo>
                        <a:pt x="26" y="83"/>
                        <a:pt x="26" y="83"/>
                        <a:pt x="26" y="83"/>
                      </a:cubicBezTo>
                      <a:cubicBezTo>
                        <a:pt x="22" y="85"/>
                        <a:pt x="18" y="90"/>
                        <a:pt x="16" y="95"/>
                      </a:cubicBezTo>
                      <a:cubicBezTo>
                        <a:pt x="0" y="69"/>
                        <a:pt x="7" y="34"/>
                        <a:pt x="33" y="17"/>
                      </a:cubicBezTo>
                      <a:cubicBezTo>
                        <a:pt x="42" y="11"/>
                        <a:pt x="53" y="8"/>
                        <a:pt x="64" y="8"/>
                      </a:cubicBezTo>
                      <a:close/>
                      <a:moveTo>
                        <a:pt x="80" y="47"/>
                      </a:moveTo>
                      <a:cubicBezTo>
                        <a:pt x="80" y="58"/>
                        <a:pt x="80" y="58"/>
                        <a:pt x="80" y="58"/>
                      </a:cubicBezTo>
                      <a:cubicBezTo>
                        <a:pt x="79" y="66"/>
                        <a:pt x="72" y="73"/>
                        <a:pt x="64" y="72"/>
                      </a:cubicBezTo>
                      <a:cubicBezTo>
                        <a:pt x="55" y="73"/>
                        <a:pt x="48" y="66"/>
                        <a:pt x="48" y="58"/>
                      </a:cubicBezTo>
                      <a:cubicBezTo>
                        <a:pt x="48" y="47"/>
                        <a:pt x="48" y="47"/>
                        <a:pt x="48" y="47"/>
                      </a:cubicBezTo>
                      <a:cubicBezTo>
                        <a:pt x="48" y="38"/>
                        <a:pt x="55" y="32"/>
                        <a:pt x="64" y="32"/>
                      </a:cubicBezTo>
                      <a:cubicBezTo>
                        <a:pt x="72" y="32"/>
                        <a:pt x="79" y="38"/>
                        <a:pt x="80" y="47"/>
                      </a:cubicBezTo>
                      <a:close/>
                      <a:moveTo>
                        <a:pt x="64" y="120"/>
                      </a:moveTo>
                      <a:cubicBezTo>
                        <a:pt x="49" y="120"/>
                        <a:pt x="34" y="114"/>
                        <a:pt x="24" y="103"/>
                      </a:cubicBezTo>
                      <a:cubicBezTo>
                        <a:pt x="24" y="100"/>
                        <a:pt x="24" y="100"/>
                        <a:pt x="24" y="100"/>
                      </a:cubicBezTo>
                      <a:cubicBezTo>
                        <a:pt x="24" y="96"/>
                        <a:pt x="26" y="93"/>
                        <a:pt x="29" y="91"/>
                      </a:cubicBezTo>
                      <a:cubicBezTo>
                        <a:pt x="50" y="77"/>
                        <a:pt x="77" y="77"/>
                        <a:pt x="98" y="91"/>
                      </a:cubicBezTo>
                      <a:cubicBezTo>
                        <a:pt x="101" y="93"/>
                        <a:pt x="103" y="96"/>
                        <a:pt x="104" y="100"/>
                      </a:cubicBezTo>
                      <a:cubicBezTo>
                        <a:pt x="104" y="104"/>
                        <a:pt x="104" y="104"/>
                        <a:pt x="104" y="104"/>
                      </a:cubicBezTo>
                      <a:cubicBezTo>
                        <a:pt x="93" y="115"/>
                        <a:pt x="79" y="120"/>
                        <a:pt x="64" y="120"/>
                      </a:cubicBezTo>
                      <a:close/>
                    </a:path>
                  </a:pathLst>
                </a:custGeom>
                <a:solidFill>
                  <a:srgbClr val="40535D"/>
                </a:solidFill>
                <a:ln>
                  <a:noFill/>
                </a:ln>
              </p:spPr>
              <p:txBody>
                <a:bodyPr vert="horz" wrap="square" lIns="82296" tIns="41148" rIns="82296" bIns="41148" numCol="1" anchor="t" anchorCtr="0" compatLnSpc="1">
                  <a:prstTxWarp prst="textNoShape">
                    <a:avLst/>
                  </a:prstTxWarp>
                </a:bodyPr>
                <a:lstStyle/>
                <a:p>
                  <a:pPr marL="0" marR="0" lvl="0" indent="0" algn="l" defTabSz="411480" rtl="0" eaLnBrk="1" fontAlgn="auto" latinLnBrk="0" hangingPunct="1">
                    <a:lnSpc>
                      <a:spcPct val="100000"/>
                    </a:lnSpc>
                    <a:spcBef>
                      <a:spcPts val="0"/>
                    </a:spcBef>
                    <a:spcAft>
                      <a:spcPts val="0"/>
                    </a:spcAft>
                    <a:buClrTx/>
                    <a:buSzTx/>
                    <a:buFontTx/>
                    <a:buNone/>
                    <a:tabLst/>
                    <a:defRPr/>
                  </a:pPr>
                  <a:endParaRPr kumimoji="0" lang="bg-BG" sz="1620" b="0" i="0" u="none" strike="noStrike" kern="1200" cap="none" spc="0" normalizeH="0" baseline="0" noProof="0">
                    <a:ln>
                      <a:noFill/>
                    </a:ln>
                    <a:solidFill>
                      <a:srgbClr val="464646"/>
                    </a:solidFill>
                    <a:effectLst/>
                    <a:uLnTx/>
                    <a:uFillTx/>
                    <a:ea typeface="+mn-ea"/>
                    <a:cs typeface="+mn-cs"/>
                  </a:endParaRPr>
                </a:p>
              </p:txBody>
            </p:sp>
          </p:grpSp>
          <p:grpSp>
            <p:nvGrpSpPr>
              <p:cNvPr id="42" name="Group 41">
                <a:extLst>
                  <a:ext uri="{FF2B5EF4-FFF2-40B4-BE49-F238E27FC236}">
                    <a16:creationId xmlns:a16="http://schemas.microsoft.com/office/drawing/2014/main" id="{C20078D3-EEA7-4788-8D8E-0CD197BD782F}"/>
                  </a:ext>
                </a:extLst>
              </p:cNvPr>
              <p:cNvGrpSpPr/>
              <p:nvPr/>
            </p:nvGrpSpPr>
            <p:grpSpPr>
              <a:xfrm>
                <a:off x="2532048" y="3449846"/>
                <a:ext cx="1353231" cy="209466"/>
                <a:chOff x="952435" y="3449846"/>
                <a:chExt cx="1353231" cy="209466"/>
              </a:xfrm>
            </p:grpSpPr>
            <p:sp>
              <p:nvSpPr>
                <p:cNvPr id="43" name="Freeform 166">
                  <a:extLst>
                    <a:ext uri="{FF2B5EF4-FFF2-40B4-BE49-F238E27FC236}">
                      <a16:creationId xmlns:a16="http://schemas.microsoft.com/office/drawing/2014/main" id="{4B3553BA-7ACE-4422-9CE8-0FAAC56EA285}"/>
                    </a:ext>
                  </a:extLst>
                </p:cNvPr>
                <p:cNvSpPr>
                  <a:spLocks noEditPoints="1"/>
                </p:cNvSpPr>
                <p:nvPr/>
              </p:nvSpPr>
              <p:spPr bwMode="auto">
                <a:xfrm>
                  <a:off x="952435" y="3449869"/>
                  <a:ext cx="214549" cy="209443"/>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8 h 128"/>
                    <a:gd name="T12" fmla="*/ 119 w 128"/>
                    <a:gd name="T13" fmla="*/ 64 h 128"/>
                    <a:gd name="T14" fmla="*/ 111 w 128"/>
                    <a:gd name="T15" fmla="*/ 95 h 128"/>
                    <a:gd name="T16" fmla="*/ 100 w 128"/>
                    <a:gd name="T17" fmla="*/ 83 h 128"/>
                    <a:gd name="T18" fmla="*/ 86 w 128"/>
                    <a:gd name="T19" fmla="*/ 76 h 128"/>
                    <a:gd name="T20" fmla="*/ 80 w 128"/>
                    <a:gd name="T21" fmla="*/ 74 h 128"/>
                    <a:gd name="T22" fmla="*/ 88 w 128"/>
                    <a:gd name="T23" fmla="*/ 58 h 128"/>
                    <a:gd name="T24" fmla="*/ 88 w 128"/>
                    <a:gd name="T25" fmla="*/ 47 h 128"/>
                    <a:gd name="T26" fmla="*/ 64 w 128"/>
                    <a:gd name="T27" fmla="*/ 24 h 128"/>
                    <a:gd name="T28" fmla="*/ 40 w 128"/>
                    <a:gd name="T29" fmla="*/ 47 h 128"/>
                    <a:gd name="T30" fmla="*/ 40 w 128"/>
                    <a:gd name="T31" fmla="*/ 58 h 128"/>
                    <a:gd name="T32" fmla="*/ 47 w 128"/>
                    <a:gd name="T33" fmla="*/ 74 h 128"/>
                    <a:gd name="T34" fmla="*/ 42 w 128"/>
                    <a:gd name="T35" fmla="*/ 76 h 128"/>
                    <a:gd name="T36" fmla="*/ 26 w 128"/>
                    <a:gd name="T37" fmla="*/ 83 h 128"/>
                    <a:gd name="T38" fmla="*/ 16 w 128"/>
                    <a:gd name="T39" fmla="*/ 95 h 128"/>
                    <a:gd name="T40" fmla="*/ 33 w 128"/>
                    <a:gd name="T41" fmla="*/ 17 h 128"/>
                    <a:gd name="T42" fmla="*/ 64 w 128"/>
                    <a:gd name="T43" fmla="*/ 8 h 128"/>
                    <a:gd name="T44" fmla="*/ 80 w 128"/>
                    <a:gd name="T45" fmla="*/ 47 h 128"/>
                    <a:gd name="T46" fmla="*/ 80 w 128"/>
                    <a:gd name="T47" fmla="*/ 58 h 128"/>
                    <a:gd name="T48" fmla="*/ 64 w 128"/>
                    <a:gd name="T49" fmla="*/ 72 h 128"/>
                    <a:gd name="T50" fmla="*/ 48 w 128"/>
                    <a:gd name="T51" fmla="*/ 58 h 128"/>
                    <a:gd name="T52" fmla="*/ 48 w 128"/>
                    <a:gd name="T53" fmla="*/ 47 h 128"/>
                    <a:gd name="T54" fmla="*/ 64 w 128"/>
                    <a:gd name="T55" fmla="*/ 32 h 128"/>
                    <a:gd name="T56" fmla="*/ 80 w 128"/>
                    <a:gd name="T57" fmla="*/ 47 h 128"/>
                    <a:gd name="T58" fmla="*/ 64 w 128"/>
                    <a:gd name="T59" fmla="*/ 120 h 128"/>
                    <a:gd name="T60" fmla="*/ 24 w 128"/>
                    <a:gd name="T61" fmla="*/ 103 h 128"/>
                    <a:gd name="T62" fmla="*/ 24 w 128"/>
                    <a:gd name="T63" fmla="*/ 100 h 128"/>
                    <a:gd name="T64" fmla="*/ 29 w 128"/>
                    <a:gd name="T65" fmla="*/ 91 h 128"/>
                    <a:gd name="T66" fmla="*/ 98 w 128"/>
                    <a:gd name="T67" fmla="*/ 91 h 128"/>
                    <a:gd name="T68" fmla="*/ 104 w 128"/>
                    <a:gd name="T69" fmla="*/ 100 h 128"/>
                    <a:gd name="T70" fmla="*/ 104 w 128"/>
                    <a:gd name="T71" fmla="*/ 104 h 128"/>
                    <a:gd name="T72" fmla="*/ 64 w 128"/>
                    <a:gd name="T73"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cubicBezTo>
                        <a:pt x="28" y="0"/>
                        <a:pt x="0" y="29"/>
                        <a:pt x="0" y="64"/>
                      </a:cubicBezTo>
                      <a:cubicBezTo>
                        <a:pt x="0" y="100"/>
                        <a:pt x="28" y="128"/>
                        <a:pt x="64" y="128"/>
                      </a:cubicBezTo>
                      <a:cubicBezTo>
                        <a:pt x="99" y="128"/>
                        <a:pt x="128" y="100"/>
                        <a:pt x="128" y="64"/>
                      </a:cubicBezTo>
                      <a:cubicBezTo>
                        <a:pt x="128" y="29"/>
                        <a:pt x="99" y="0"/>
                        <a:pt x="64" y="0"/>
                      </a:cubicBezTo>
                      <a:close/>
                      <a:moveTo>
                        <a:pt x="64" y="8"/>
                      </a:moveTo>
                      <a:cubicBezTo>
                        <a:pt x="94" y="8"/>
                        <a:pt x="120" y="33"/>
                        <a:pt x="119" y="64"/>
                      </a:cubicBezTo>
                      <a:cubicBezTo>
                        <a:pt x="119" y="75"/>
                        <a:pt x="116" y="86"/>
                        <a:pt x="111" y="95"/>
                      </a:cubicBezTo>
                      <a:cubicBezTo>
                        <a:pt x="109" y="89"/>
                        <a:pt x="105" y="85"/>
                        <a:pt x="100" y="83"/>
                      </a:cubicBezTo>
                      <a:cubicBezTo>
                        <a:pt x="86" y="76"/>
                        <a:pt x="86" y="76"/>
                        <a:pt x="86" y="76"/>
                      </a:cubicBezTo>
                      <a:cubicBezTo>
                        <a:pt x="84" y="75"/>
                        <a:pt x="82" y="75"/>
                        <a:pt x="80" y="74"/>
                      </a:cubicBezTo>
                      <a:cubicBezTo>
                        <a:pt x="85" y="70"/>
                        <a:pt x="88" y="64"/>
                        <a:pt x="88" y="58"/>
                      </a:cubicBezTo>
                      <a:cubicBezTo>
                        <a:pt x="88" y="47"/>
                        <a:pt x="88" y="47"/>
                        <a:pt x="88" y="47"/>
                      </a:cubicBezTo>
                      <a:cubicBezTo>
                        <a:pt x="87" y="34"/>
                        <a:pt x="76" y="24"/>
                        <a:pt x="64" y="24"/>
                      </a:cubicBezTo>
                      <a:cubicBezTo>
                        <a:pt x="51" y="24"/>
                        <a:pt x="40" y="34"/>
                        <a:pt x="40" y="47"/>
                      </a:cubicBezTo>
                      <a:cubicBezTo>
                        <a:pt x="40" y="58"/>
                        <a:pt x="40" y="58"/>
                        <a:pt x="40" y="58"/>
                      </a:cubicBezTo>
                      <a:cubicBezTo>
                        <a:pt x="40" y="64"/>
                        <a:pt x="42" y="70"/>
                        <a:pt x="47" y="74"/>
                      </a:cubicBezTo>
                      <a:cubicBezTo>
                        <a:pt x="45" y="75"/>
                        <a:pt x="43" y="75"/>
                        <a:pt x="42" y="76"/>
                      </a:cubicBezTo>
                      <a:cubicBezTo>
                        <a:pt x="26" y="83"/>
                        <a:pt x="26" y="83"/>
                        <a:pt x="26" y="83"/>
                      </a:cubicBezTo>
                      <a:cubicBezTo>
                        <a:pt x="22" y="85"/>
                        <a:pt x="18" y="90"/>
                        <a:pt x="16" y="95"/>
                      </a:cubicBezTo>
                      <a:cubicBezTo>
                        <a:pt x="0" y="69"/>
                        <a:pt x="7" y="34"/>
                        <a:pt x="33" y="17"/>
                      </a:cubicBezTo>
                      <a:cubicBezTo>
                        <a:pt x="42" y="11"/>
                        <a:pt x="53" y="8"/>
                        <a:pt x="64" y="8"/>
                      </a:cubicBezTo>
                      <a:close/>
                      <a:moveTo>
                        <a:pt x="80" y="47"/>
                      </a:moveTo>
                      <a:cubicBezTo>
                        <a:pt x="80" y="58"/>
                        <a:pt x="80" y="58"/>
                        <a:pt x="80" y="58"/>
                      </a:cubicBezTo>
                      <a:cubicBezTo>
                        <a:pt x="79" y="66"/>
                        <a:pt x="72" y="73"/>
                        <a:pt x="64" y="72"/>
                      </a:cubicBezTo>
                      <a:cubicBezTo>
                        <a:pt x="55" y="73"/>
                        <a:pt x="48" y="66"/>
                        <a:pt x="48" y="58"/>
                      </a:cubicBezTo>
                      <a:cubicBezTo>
                        <a:pt x="48" y="47"/>
                        <a:pt x="48" y="47"/>
                        <a:pt x="48" y="47"/>
                      </a:cubicBezTo>
                      <a:cubicBezTo>
                        <a:pt x="48" y="38"/>
                        <a:pt x="55" y="32"/>
                        <a:pt x="64" y="32"/>
                      </a:cubicBezTo>
                      <a:cubicBezTo>
                        <a:pt x="72" y="32"/>
                        <a:pt x="79" y="38"/>
                        <a:pt x="80" y="47"/>
                      </a:cubicBezTo>
                      <a:close/>
                      <a:moveTo>
                        <a:pt x="64" y="120"/>
                      </a:moveTo>
                      <a:cubicBezTo>
                        <a:pt x="49" y="120"/>
                        <a:pt x="34" y="114"/>
                        <a:pt x="24" y="103"/>
                      </a:cubicBezTo>
                      <a:cubicBezTo>
                        <a:pt x="24" y="100"/>
                        <a:pt x="24" y="100"/>
                        <a:pt x="24" y="100"/>
                      </a:cubicBezTo>
                      <a:cubicBezTo>
                        <a:pt x="24" y="96"/>
                        <a:pt x="26" y="93"/>
                        <a:pt x="29" y="91"/>
                      </a:cubicBezTo>
                      <a:cubicBezTo>
                        <a:pt x="50" y="77"/>
                        <a:pt x="77" y="77"/>
                        <a:pt x="98" y="91"/>
                      </a:cubicBezTo>
                      <a:cubicBezTo>
                        <a:pt x="101" y="93"/>
                        <a:pt x="103" y="96"/>
                        <a:pt x="104" y="100"/>
                      </a:cubicBezTo>
                      <a:cubicBezTo>
                        <a:pt x="104" y="104"/>
                        <a:pt x="104" y="104"/>
                        <a:pt x="104" y="104"/>
                      </a:cubicBezTo>
                      <a:cubicBezTo>
                        <a:pt x="93" y="115"/>
                        <a:pt x="79" y="120"/>
                        <a:pt x="64" y="120"/>
                      </a:cubicBezTo>
                      <a:close/>
                    </a:path>
                  </a:pathLst>
                </a:custGeom>
                <a:solidFill>
                  <a:srgbClr val="40535D"/>
                </a:solidFill>
                <a:ln>
                  <a:noFill/>
                </a:ln>
              </p:spPr>
              <p:txBody>
                <a:bodyPr vert="horz" wrap="square" lIns="82296" tIns="41148" rIns="82296" bIns="41148" numCol="1" anchor="t" anchorCtr="0" compatLnSpc="1">
                  <a:prstTxWarp prst="textNoShape">
                    <a:avLst/>
                  </a:prstTxWarp>
                </a:bodyPr>
                <a:lstStyle/>
                <a:p>
                  <a:pPr marL="0" marR="0" lvl="0" indent="0" algn="l" defTabSz="411480" rtl="0" eaLnBrk="1" fontAlgn="auto" latinLnBrk="0" hangingPunct="1">
                    <a:lnSpc>
                      <a:spcPct val="100000"/>
                    </a:lnSpc>
                    <a:spcBef>
                      <a:spcPts val="0"/>
                    </a:spcBef>
                    <a:spcAft>
                      <a:spcPts val="0"/>
                    </a:spcAft>
                    <a:buClrTx/>
                    <a:buSzTx/>
                    <a:buFontTx/>
                    <a:buNone/>
                    <a:tabLst/>
                    <a:defRPr/>
                  </a:pPr>
                  <a:endParaRPr kumimoji="0" lang="bg-BG" sz="1620" b="0" i="0" u="none" strike="noStrike" kern="1200" cap="none" spc="0" normalizeH="0" baseline="0" noProof="0">
                    <a:ln>
                      <a:noFill/>
                    </a:ln>
                    <a:solidFill>
                      <a:srgbClr val="464646"/>
                    </a:solidFill>
                    <a:effectLst/>
                    <a:uLnTx/>
                    <a:uFillTx/>
                    <a:ea typeface="+mn-ea"/>
                    <a:cs typeface="+mn-cs"/>
                  </a:endParaRPr>
                </a:p>
              </p:txBody>
            </p:sp>
            <p:sp>
              <p:nvSpPr>
                <p:cNvPr id="44" name="Freeform 166">
                  <a:extLst>
                    <a:ext uri="{FF2B5EF4-FFF2-40B4-BE49-F238E27FC236}">
                      <a16:creationId xmlns:a16="http://schemas.microsoft.com/office/drawing/2014/main" id="{5F639BB8-FFEF-4336-A124-D6BB0CB97749}"/>
                    </a:ext>
                  </a:extLst>
                </p:cNvPr>
                <p:cNvSpPr>
                  <a:spLocks noEditPoints="1"/>
                </p:cNvSpPr>
                <p:nvPr/>
              </p:nvSpPr>
              <p:spPr bwMode="auto">
                <a:xfrm>
                  <a:off x="1237106" y="3449859"/>
                  <a:ext cx="214549" cy="209443"/>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8 h 128"/>
                    <a:gd name="T12" fmla="*/ 119 w 128"/>
                    <a:gd name="T13" fmla="*/ 64 h 128"/>
                    <a:gd name="T14" fmla="*/ 111 w 128"/>
                    <a:gd name="T15" fmla="*/ 95 h 128"/>
                    <a:gd name="T16" fmla="*/ 100 w 128"/>
                    <a:gd name="T17" fmla="*/ 83 h 128"/>
                    <a:gd name="T18" fmla="*/ 86 w 128"/>
                    <a:gd name="T19" fmla="*/ 76 h 128"/>
                    <a:gd name="T20" fmla="*/ 80 w 128"/>
                    <a:gd name="T21" fmla="*/ 74 h 128"/>
                    <a:gd name="T22" fmla="*/ 88 w 128"/>
                    <a:gd name="T23" fmla="*/ 58 h 128"/>
                    <a:gd name="T24" fmla="*/ 88 w 128"/>
                    <a:gd name="T25" fmla="*/ 47 h 128"/>
                    <a:gd name="T26" fmla="*/ 64 w 128"/>
                    <a:gd name="T27" fmla="*/ 24 h 128"/>
                    <a:gd name="T28" fmla="*/ 40 w 128"/>
                    <a:gd name="T29" fmla="*/ 47 h 128"/>
                    <a:gd name="T30" fmla="*/ 40 w 128"/>
                    <a:gd name="T31" fmla="*/ 58 h 128"/>
                    <a:gd name="T32" fmla="*/ 47 w 128"/>
                    <a:gd name="T33" fmla="*/ 74 h 128"/>
                    <a:gd name="T34" fmla="*/ 42 w 128"/>
                    <a:gd name="T35" fmla="*/ 76 h 128"/>
                    <a:gd name="T36" fmla="*/ 26 w 128"/>
                    <a:gd name="T37" fmla="*/ 83 h 128"/>
                    <a:gd name="T38" fmla="*/ 16 w 128"/>
                    <a:gd name="T39" fmla="*/ 95 h 128"/>
                    <a:gd name="T40" fmla="*/ 33 w 128"/>
                    <a:gd name="T41" fmla="*/ 17 h 128"/>
                    <a:gd name="T42" fmla="*/ 64 w 128"/>
                    <a:gd name="T43" fmla="*/ 8 h 128"/>
                    <a:gd name="T44" fmla="*/ 80 w 128"/>
                    <a:gd name="T45" fmla="*/ 47 h 128"/>
                    <a:gd name="T46" fmla="*/ 80 w 128"/>
                    <a:gd name="T47" fmla="*/ 58 h 128"/>
                    <a:gd name="T48" fmla="*/ 64 w 128"/>
                    <a:gd name="T49" fmla="*/ 72 h 128"/>
                    <a:gd name="T50" fmla="*/ 48 w 128"/>
                    <a:gd name="T51" fmla="*/ 58 h 128"/>
                    <a:gd name="T52" fmla="*/ 48 w 128"/>
                    <a:gd name="T53" fmla="*/ 47 h 128"/>
                    <a:gd name="T54" fmla="*/ 64 w 128"/>
                    <a:gd name="T55" fmla="*/ 32 h 128"/>
                    <a:gd name="T56" fmla="*/ 80 w 128"/>
                    <a:gd name="T57" fmla="*/ 47 h 128"/>
                    <a:gd name="T58" fmla="*/ 64 w 128"/>
                    <a:gd name="T59" fmla="*/ 120 h 128"/>
                    <a:gd name="T60" fmla="*/ 24 w 128"/>
                    <a:gd name="T61" fmla="*/ 103 h 128"/>
                    <a:gd name="T62" fmla="*/ 24 w 128"/>
                    <a:gd name="T63" fmla="*/ 100 h 128"/>
                    <a:gd name="T64" fmla="*/ 29 w 128"/>
                    <a:gd name="T65" fmla="*/ 91 h 128"/>
                    <a:gd name="T66" fmla="*/ 98 w 128"/>
                    <a:gd name="T67" fmla="*/ 91 h 128"/>
                    <a:gd name="T68" fmla="*/ 104 w 128"/>
                    <a:gd name="T69" fmla="*/ 100 h 128"/>
                    <a:gd name="T70" fmla="*/ 104 w 128"/>
                    <a:gd name="T71" fmla="*/ 104 h 128"/>
                    <a:gd name="T72" fmla="*/ 64 w 128"/>
                    <a:gd name="T73"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cubicBezTo>
                        <a:pt x="28" y="0"/>
                        <a:pt x="0" y="29"/>
                        <a:pt x="0" y="64"/>
                      </a:cubicBezTo>
                      <a:cubicBezTo>
                        <a:pt x="0" y="100"/>
                        <a:pt x="28" y="128"/>
                        <a:pt x="64" y="128"/>
                      </a:cubicBezTo>
                      <a:cubicBezTo>
                        <a:pt x="99" y="128"/>
                        <a:pt x="128" y="100"/>
                        <a:pt x="128" y="64"/>
                      </a:cubicBezTo>
                      <a:cubicBezTo>
                        <a:pt x="128" y="29"/>
                        <a:pt x="99" y="0"/>
                        <a:pt x="64" y="0"/>
                      </a:cubicBezTo>
                      <a:close/>
                      <a:moveTo>
                        <a:pt x="64" y="8"/>
                      </a:moveTo>
                      <a:cubicBezTo>
                        <a:pt x="94" y="8"/>
                        <a:pt x="120" y="33"/>
                        <a:pt x="119" y="64"/>
                      </a:cubicBezTo>
                      <a:cubicBezTo>
                        <a:pt x="119" y="75"/>
                        <a:pt x="116" y="86"/>
                        <a:pt x="111" y="95"/>
                      </a:cubicBezTo>
                      <a:cubicBezTo>
                        <a:pt x="109" y="89"/>
                        <a:pt x="105" y="85"/>
                        <a:pt x="100" y="83"/>
                      </a:cubicBezTo>
                      <a:cubicBezTo>
                        <a:pt x="86" y="76"/>
                        <a:pt x="86" y="76"/>
                        <a:pt x="86" y="76"/>
                      </a:cubicBezTo>
                      <a:cubicBezTo>
                        <a:pt x="84" y="75"/>
                        <a:pt x="82" y="75"/>
                        <a:pt x="80" y="74"/>
                      </a:cubicBezTo>
                      <a:cubicBezTo>
                        <a:pt x="85" y="70"/>
                        <a:pt x="88" y="64"/>
                        <a:pt x="88" y="58"/>
                      </a:cubicBezTo>
                      <a:cubicBezTo>
                        <a:pt x="88" y="47"/>
                        <a:pt x="88" y="47"/>
                        <a:pt x="88" y="47"/>
                      </a:cubicBezTo>
                      <a:cubicBezTo>
                        <a:pt x="87" y="34"/>
                        <a:pt x="76" y="24"/>
                        <a:pt x="64" y="24"/>
                      </a:cubicBezTo>
                      <a:cubicBezTo>
                        <a:pt x="51" y="24"/>
                        <a:pt x="40" y="34"/>
                        <a:pt x="40" y="47"/>
                      </a:cubicBezTo>
                      <a:cubicBezTo>
                        <a:pt x="40" y="58"/>
                        <a:pt x="40" y="58"/>
                        <a:pt x="40" y="58"/>
                      </a:cubicBezTo>
                      <a:cubicBezTo>
                        <a:pt x="40" y="64"/>
                        <a:pt x="42" y="70"/>
                        <a:pt x="47" y="74"/>
                      </a:cubicBezTo>
                      <a:cubicBezTo>
                        <a:pt x="45" y="75"/>
                        <a:pt x="43" y="75"/>
                        <a:pt x="42" y="76"/>
                      </a:cubicBezTo>
                      <a:cubicBezTo>
                        <a:pt x="26" y="83"/>
                        <a:pt x="26" y="83"/>
                        <a:pt x="26" y="83"/>
                      </a:cubicBezTo>
                      <a:cubicBezTo>
                        <a:pt x="22" y="85"/>
                        <a:pt x="18" y="90"/>
                        <a:pt x="16" y="95"/>
                      </a:cubicBezTo>
                      <a:cubicBezTo>
                        <a:pt x="0" y="69"/>
                        <a:pt x="7" y="34"/>
                        <a:pt x="33" y="17"/>
                      </a:cubicBezTo>
                      <a:cubicBezTo>
                        <a:pt x="42" y="11"/>
                        <a:pt x="53" y="8"/>
                        <a:pt x="64" y="8"/>
                      </a:cubicBezTo>
                      <a:close/>
                      <a:moveTo>
                        <a:pt x="80" y="47"/>
                      </a:moveTo>
                      <a:cubicBezTo>
                        <a:pt x="80" y="58"/>
                        <a:pt x="80" y="58"/>
                        <a:pt x="80" y="58"/>
                      </a:cubicBezTo>
                      <a:cubicBezTo>
                        <a:pt x="79" y="66"/>
                        <a:pt x="72" y="73"/>
                        <a:pt x="64" y="72"/>
                      </a:cubicBezTo>
                      <a:cubicBezTo>
                        <a:pt x="55" y="73"/>
                        <a:pt x="48" y="66"/>
                        <a:pt x="48" y="58"/>
                      </a:cubicBezTo>
                      <a:cubicBezTo>
                        <a:pt x="48" y="47"/>
                        <a:pt x="48" y="47"/>
                        <a:pt x="48" y="47"/>
                      </a:cubicBezTo>
                      <a:cubicBezTo>
                        <a:pt x="48" y="38"/>
                        <a:pt x="55" y="32"/>
                        <a:pt x="64" y="32"/>
                      </a:cubicBezTo>
                      <a:cubicBezTo>
                        <a:pt x="72" y="32"/>
                        <a:pt x="79" y="38"/>
                        <a:pt x="80" y="47"/>
                      </a:cubicBezTo>
                      <a:close/>
                      <a:moveTo>
                        <a:pt x="64" y="120"/>
                      </a:moveTo>
                      <a:cubicBezTo>
                        <a:pt x="49" y="120"/>
                        <a:pt x="34" y="114"/>
                        <a:pt x="24" y="103"/>
                      </a:cubicBezTo>
                      <a:cubicBezTo>
                        <a:pt x="24" y="100"/>
                        <a:pt x="24" y="100"/>
                        <a:pt x="24" y="100"/>
                      </a:cubicBezTo>
                      <a:cubicBezTo>
                        <a:pt x="24" y="96"/>
                        <a:pt x="26" y="93"/>
                        <a:pt x="29" y="91"/>
                      </a:cubicBezTo>
                      <a:cubicBezTo>
                        <a:pt x="50" y="77"/>
                        <a:pt x="77" y="77"/>
                        <a:pt x="98" y="91"/>
                      </a:cubicBezTo>
                      <a:cubicBezTo>
                        <a:pt x="101" y="93"/>
                        <a:pt x="103" y="96"/>
                        <a:pt x="104" y="100"/>
                      </a:cubicBezTo>
                      <a:cubicBezTo>
                        <a:pt x="104" y="104"/>
                        <a:pt x="104" y="104"/>
                        <a:pt x="104" y="104"/>
                      </a:cubicBezTo>
                      <a:cubicBezTo>
                        <a:pt x="93" y="115"/>
                        <a:pt x="79" y="120"/>
                        <a:pt x="64" y="120"/>
                      </a:cubicBezTo>
                      <a:close/>
                    </a:path>
                  </a:pathLst>
                </a:custGeom>
                <a:solidFill>
                  <a:srgbClr val="40535D"/>
                </a:solidFill>
                <a:ln>
                  <a:noFill/>
                </a:ln>
              </p:spPr>
              <p:txBody>
                <a:bodyPr vert="horz" wrap="square" lIns="82296" tIns="41148" rIns="82296" bIns="41148" numCol="1" anchor="t" anchorCtr="0" compatLnSpc="1">
                  <a:prstTxWarp prst="textNoShape">
                    <a:avLst/>
                  </a:prstTxWarp>
                </a:bodyPr>
                <a:lstStyle/>
                <a:p>
                  <a:pPr marL="0" marR="0" lvl="0" indent="0" algn="l" defTabSz="411480" rtl="0" eaLnBrk="1" fontAlgn="auto" latinLnBrk="0" hangingPunct="1">
                    <a:lnSpc>
                      <a:spcPct val="100000"/>
                    </a:lnSpc>
                    <a:spcBef>
                      <a:spcPts val="0"/>
                    </a:spcBef>
                    <a:spcAft>
                      <a:spcPts val="0"/>
                    </a:spcAft>
                    <a:buClrTx/>
                    <a:buSzTx/>
                    <a:buFontTx/>
                    <a:buNone/>
                    <a:tabLst/>
                    <a:defRPr/>
                  </a:pPr>
                  <a:endParaRPr kumimoji="0" lang="bg-BG" sz="1620" b="0" i="0" u="none" strike="noStrike" kern="1200" cap="none" spc="0" normalizeH="0" baseline="0" noProof="0">
                    <a:ln>
                      <a:noFill/>
                    </a:ln>
                    <a:solidFill>
                      <a:srgbClr val="464646"/>
                    </a:solidFill>
                    <a:effectLst/>
                    <a:uLnTx/>
                    <a:uFillTx/>
                    <a:ea typeface="+mn-ea"/>
                    <a:cs typeface="+mn-cs"/>
                  </a:endParaRPr>
                </a:p>
              </p:txBody>
            </p:sp>
            <p:sp>
              <p:nvSpPr>
                <p:cNvPr id="45" name="Freeform 166">
                  <a:extLst>
                    <a:ext uri="{FF2B5EF4-FFF2-40B4-BE49-F238E27FC236}">
                      <a16:creationId xmlns:a16="http://schemas.microsoft.com/office/drawing/2014/main" id="{EA6B4A18-F3A0-4821-B13A-F8C33136D414}"/>
                    </a:ext>
                  </a:extLst>
                </p:cNvPr>
                <p:cNvSpPr>
                  <a:spLocks noEditPoints="1"/>
                </p:cNvSpPr>
                <p:nvPr/>
              </p:nvSpPr>
              <p:spPr bwMode="auto">
                <a:xfrm>
                  <a:off x="1521777" y="3449850"/>
                  <a:ext cx="214549" cy="209443"/>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8 h 128"/>
                    <a:gd name="T12" fmla="*/ 119 w 128"/>
                    <a:gd name="T13" fmla="*/ 64 h 128"/>
                    <a:gd name="T14" fmla="*/ 111 w 128"/>
                    <a:gd name="T15" fmla="*/ 95 h 128"/>
                    <a:gd name="T16" fmla="*/ 100 w 128"/>
                    <a:gd name="T17" fmla="*/ 83 h 128"/>
                    <a:gd name="T18" fmla="*/ 86 w 128"/>
                    <a:gd name="T19" fmla="*/ 76 h 128"/>
                    <a:gd name="T20" fmla="*/ 80 w 128"/>
                    <a:gd name="T21" fmla="*/ 74 h 128"/>
                    <a:gd name="T22" fmla="*/ 88 w 128"/>
                    <a:gd name="T23" fmla="*/ 58 h 128"/>
                    <a:gd name="T24" fmla="*/ 88 w 128"/>
                    <a:gd name="T25" fmla="*/ 47 h 128"/>
                    <a:gd name="T26" fmla="*/ 64 w 128"/>
                    <a:gd name="T27" fmla="*/ 24 h 128"/>
                    <a:gd name="T28" fmla="*/ 40 w 128"/>
                    <a:gd name="T29" fmla="*/ 47 h 128"/>
                    <a:gd name="T30" fmla="*/ 40 w 128"/>
                    <a:gd name="T31" fmla="*/ 58 h 128"/>
                    <a:gd name="T32" fmla="*/ 47 w 128"/>
                    <a:gd name="T33" fmla="*/ 74 h 128"/>
                    <a:gd name="T34" fmla="*/ 42 w 128"/>
                    <a:gd name="T35" fmla="*/ 76 h 128"/>
                    <a:gd name="T36" fmla="*/ 26 w 128"/>
                    <a:gd name="T37" fmla="*/ 83 h 128"/>
                    <a:gd name="T38" fmla="*/ 16 w 128"/>
                    <a:gd name="T39" fmla="*/ 95 h 128"/>
                    <a:gd name="T40" fmla="*/ 33 w 128"/>
                    <a:gd name="T41" fmla="*/ 17 h 128"/>
                    <a:gd name="T42" fmla="*/ 64 w 128"/>
                    <a:gd name="T43" fmla="*/ 8 h 128"/>
                    <a:gd name="T44" fmla="*/ 80 w 128"/>
                    <a:gd name="T45" fmla="*/ 47 h 128"/>
                    <a:gd name="T46" fmla="*/ 80 w 128"/>
                    <a:gd name="T47" fmla="*/ 58 h 128"/>
                    <a:gd name="T48" fmla="*/ 64 w 128"/>
                    <a:gd name="T49" fmla="*/ 72 h 128"/>
                    <a:gd name="T50" fmla="*/ 48 w 128"/>
                    <a:gd name="T51" fmla="*/ 58 h 128"/>
                    <a:gd name="T52" fmla="*/ 48 w 128"/>
                    <a:gd name="T53" fmla="*/ 47 h 128"/>
                    <a:gd name="T54" fmla="*/ 64 w 128"/>
                    <a:gd name="T55" fmla="*/ 32 h 128"/>
                    <a:gd name="T56" fmla="*/ 80 w 128"/>
                    <a:gd name="T57" fmla="*/ 47 h 128"/>
                    <a:gd name="T58" fmla="*/ 64 w 128"/>
                    <a:gd name="T59" fmla="*/ 120 h 128"/>
                    <a:gd name="T60" fmla="*/ 24 w 128"/>
                    <a:gd name="T61" fmla="*/ 103 h 128"/>
                    <a:gd name="T62" fmla="*/ 24 w 128"/>
                    <a:gd name="T63" fmla="*/ 100 h 128"/>
                    <a:gd name="T64" fmla="*/ 29 w 128"/>
                    <a:gd name="T65" fmla="*/ 91 h 128"/>
                    <a:gd name="T66" fmla="*/ 98 w 128"/>
                    <a:gd name="T67" fmla="*/ 91 h 128"/>
                    <a:gd name="T68" fmla="*/ 104 w 128"/>
                    <a:gd name="T69" fmla="*/ 100 h 128"/>
                    <a:gd name="T70" fmla="*/ 104 w 128"/>
                    <a:gd name="T71" fmla="*/ 104 h 128"/>
                    <a:gd name="T72" fmla="*/ 64 w 128"/>
                    <a:gd name="T73"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cubicBezTo>
                        <a:pt x="28" y="0"/>
                        <a:pt x="0" y="29"/>
                        <a:pt x="0" y="64"/>
                      </a:cubicBezTo>
                      <a:cubicBezTo>
                        <a:pt x="0" y="100"/>
                        <a:pt x="28" y="128"/>
                        <a:pt x="64" y="128"/>
                      </a:cubicBezTo>
                      <a:cubicBezTo>
                        <a:pt x="99" y="128"/>
                        <a:pt x="128" y="100"/>
                        <a:pt x="128" y="64"/>
                      </a:cubicBezTo>
                      <a:cubicBezTo>
                        <a:pt x="128" y="29"/>
                        <a:pt x="99" y="0"/>
                        <a:pt x="64" y="0"/>
                      </a:cubicBezTo>
                      <a:close/>
                      <a:moveTo>
                        <a:pt x="64" y="8"/>
                      </a:moveTo>
                      <a:cubicBezTo>
                        <a:pt x="94" y="8"/>
                        <a:pt x="120" y="33"/>
                        <a:pt x="119" y="64"/>
                      </a:cubicBezTo>
                      <a:cubicBezTo>
                        <a:pt x="119" y="75"/>
                        <a:pt x="116" y="86"/>
                        <a:pt x="111" y="95"/>
                      </a:cubicBezTo>
                      <a:cubicBezTo>
                        <a:pt x="109" y="89"/>
                        <a:pt x="105" y="85"/>
                        <a:pt x="100" y="83"/>
                      </a:cubicBezTo>
                      <a:cubicBezTo>
                        <a:pt x="86" y="76"/>
                        <a:pt x="86" y="76"/>
                        <a:pt x="86" y="76"/>
                      </a:cubicBezTo>
                      <a:cubicBezTo>
                        <a:pt x="84" y="75"/>
                        <a:pt x="82" y="75"/>
                        <a:pt x="80" y="74"/>
                      </a:cubicBezTo>
                      <a:cubicBezTo>
                        <a:pt x="85" y="70"/>
                        <a:pt x="88" y="64"/>
                        <a:pt x="88" y="58"/>
                      </a:cubicBezTo>
                      <a:cubicBezTo>
                        <a:pt x="88" y="47"/>
                        <a:pt x="88" y="47"/>
                        <a:pt x="88" y="47"/>
                      </a:cubicBezTo>
                      <a:cubicBezTo>
                        <a:pt x="87" y="34"/>
                        <a:pt x="76" y="24"/>
                        <a:pt x="64" y="24"/>
                      </a:cubicBezTo>
                      <a:cubicBezTo>
                        <a:pt x="51" y="24"/>
                        <a:pt x="40" y="34"/>
                        <a:pt x="40" y="47"/>
                      </a:cubicBezTo>
                      <a:cubicBezTo>
                        <a:pt x="40" y="58"/>
                        <a:pt x="40" y="58"/>
                        <a:pt x="40" y="58"/>
                      </a:cubicBezTo>
                      <a:cubicBezTo>
                        <a:pt x="40" y="64"/>
                        <a:pt x="42" y="70"/>
                        <a:pt x="47" y="74"/>
                      </a:cubicBezTo>
                      <a:cubicBezTo>
                        <a:pt x="45" y="75"/>
                        <a:pt x="43" y="75"/>
                        <a:pt x="42" y="76"/>
                      </a:cubicBezTo>
                      <a:cubicBezTo>
                        <a:pt x="26" y="83"/>
                        <a:pt x="26" y="83"/>
                        <a:pt x="26" y="83"/>
                      </a:cubicBezTo>
                      <a:cubicBezTo>
                        <a:pt x="22" y="85"/>
                        <a:pt x="18" y="90"/>
                        <a:pt x="16" y="95"/>
                      </a:cubicBezTo>
                      <a:cubicBezTo>
                        <a:pt x="0" y="69"/>
                        <a:pt x="7" y="34"/>
                        <a:pt x="33" y="17"/>
                      </a:cubicBezTo>
                      <a:cubicBezTo>
                        <a:pt x="42" y="11"/>
                        <a:pt x="53" y="8"/>
                        <a:pt x="64" y="8"/>
                      </a:cubicBezTo>
                      <a:close/>
                      <a:moveTo>
                        <a:pt x="80" y="47"/>
                      </a:moveTo>
                      <a:cubicBezTo>
                        <a:pt x="80" y="58"/>
                        <a:pt x="80" y="58"/>
                        <a:pt x="80" y="58"/>
                      </a:cubicBezTo>
                      <a:cubicBezTo>
                        <a:pt x="79" y="66"/>
                        <a:pt x="72" y="73"/>
                        <a:pt x="64" y="72"/>
                      </a:cubicBezTo>
                      <a:cubicBezTo>
                        <a:pt x="55" y="73"/>
                        <a:pt x="48" y="66"/>
                        <a:pt x="48" y="58"/>
                      </a:cubicBezTo>
                      <a:cubicBezTo>
                        <a:pt x="48" y="47"/>
                        <a:pt x="48" y="47"/>
                        <a:pt x="48" y="47"/>
                      </a:cubicBezTo>
                      <a:cubicBezTo>
                        <a:pt x="48" y="38"/>
                        <a:pt x="55" y="32"/>
                        <a:pt x="64" y="32"/>
                      </a:cubicBezTo>
                      <a:cubicBezTo>
                        <a:pt x="72" y="32"/>
                        <a:pt x="79" y="38"/>
                        <a:pt x="80" y="47"/>
                      </a:cubicBezTo>
                      <a:close/>
                      <a:moveTo>
                        <a:pt x="64" y="120"/>
                      </a:moveTo>
                      <a:cubicBezTo>
                        <a:pt x="49" y="120"/>
                        <a:pt x="34" y="114"/>
                        <a:pt x="24" y="103"/>
                      </a:cubicBezTo>
                      <a:cubicBezTo>
                        <a:pt x="24" y="100"/>
                        <a:pt x="24" y="100"/>
                        <a:pt x="24" y="100"/>
                      </a:cubicBezTo>
                      <a:cubicBezTo>
                        <a:pt x="24" y="96"/>
                        <a:pt x="26" y="93"/>
                        <a:pt x="29" y="91"/>
                      </a:cubicBezTo>
                      <a:cubicBezTo>
                        <a:pt x="50" y="77"/>
                        <a:pt x="77" y="77"/>
                        <a:pt x="98" y="91"/>
                      </a:cubicBezTo>
                      <a:cubicBezTo>
                        <a:pt x="101" y="93"/>
                        <a:pt x="103" y="96"/>
                        <a:pt x="104" y="100"/>
                      </a:cubicBezTo>
                      <a:cubicBezTo>
                        <a:pt x="104" y="104"/>
                        <a:pt x="104" y="104"/>
                        <a:pt x="104" y="104"/>
                      </a:cubicBezTo>
                      <a:cubicBezTo>
                        <a:pt x="93" y="115"/>
                        <a:pt x="79" y="120"/>
                        <a:pt x="64" y="120"/>
                      </a:cubicBezTo>
                      <a:close/>
                    </a:path>
                  </a:pathLst>
                </a:custGeom>
                <a:solidFill>
                  <a:srgbClr val="40535D"/>
                </a:solidFill>
                <a:ln>
                  <a:noFill/>
                </a:ln>
              </p:spPr>
              <p:txBody>
                <a:bodyPr vert="horz" wrap="square" lIns="82296" tIns="41148" rIns="82296" bIns="41148" numCol="1" anchor="t" anchorCtr="0" compatLnSpc="1">
                  <a:prstTxWarp prst="textNoShape">
                    <a:avLst/>
                  </a:prstTxWarp>
                </a:bodyPr>
                <a:lstStyle/>
                <a:p>
                  <a:pPr marL="0" marR="0" lvl="0" indent="0" algn="l" defTabSz="411480" rtl="0" eaLnBrk="1" fontAlgn="auto" latinLnBrk="0" hangingPunct="1">
                    <a:lnSpc>
                      <a:spcPct val="100000"/>
                    </a:lnSpc>
                    <a:spcBef>
                      <a:spcPts val="0"/>
                    </a:spcBef>
                    <a:spcAft>
                      <a:spcPts val="0"/>
                    </a:spcAft>
                    <a:buClrTx/>
                    <a:buSzTx/>
                    <a:buFontTx/>
                    <a:buNone/>
                    <a:tabLst/>
                    <a:defRPr/>
                  </a:pPr>
                  <a:endParaRPr kumimoji="0" lang="bg-BG" sz="1620" b="0" i="0" u="none" strike="noStrike" kern="1200" cap="none" spc="0" normalizeH="0" baseline="0" noProof="0">
                    <a:ln>
                      <a:noFill/>
                    </a:ln>
                    <a:solidFill>
                      <a:srgbClr val="464646"/>
                    </a:solidFill>
                    <a:effectLst/>
                    <a:uLnTx/>
                    <a:uFillTx/>
                    <a:ea typeface="+mn-ea"/>
                    <a:cs typeface="+mn-cs"/>
                  </a:endParaRPr>
                </a:p>
              </p:txBody>
            </p:sp>
            <p:sp>
              <p:nvSpPr>
                <p:cNvPr id="46" name="Freeform 166">
                  <a:extLst>
                    <a:ext uri="{FF2B5EF4-FFF2-40B4-BE49-F238E27FC236}">
                      <a16:creationId xmlns:a16="http://schemas.microsoft.com/office/drawing/2014/main" id="{3AEFA64A-EE35-498E-9014-E989A0D97AB6}"/>
                    </a:ext>
                  </a:extLst>
                </p:cNvPr>
                <p:cNvSpPr>
                  <a:spLocks noEditPoints="1"/>
                </p:cNvSpPr>
                <p:nvPr/>
              </p:nvSpPr>
              <p:spPr bwMode="auto">
                <a:xfrm>
                  <a:off x="1806448" y="3449846"/>
                  <a:ext cx="214549" cy="209443"/>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8 h 128"/>
                    <a:gd name="T12" fmla="*/ 119 w 128"/>
                    <a:gd name="T13" fmla="*/ 64 h 128"/>
                    <a:gd name="T14" fmla="*/ 111 w 128"/>
                    <a:gd name="T15" fmla="*/ 95 h 128"/>
                    <a:gd name="T16" fmla="*/ 100 w 128"/>
                    <a:gd name="T17" fmla="*/ 83 h 128"/>
                    <a:gd name="T18" fmla="*/ 86 w 128"/>
                    <a:gd name="T19" fmla="*/ 76 h 128"/>
                    <a:gd name="T20" fmla="*/ 80 w 128"/>
                    <a:gd name="T21" fmla="*/ 74 h 128"/>
                    <a:gd name="T22" fmla="*/ 88 w 128"/>
                    <a:gd name="T23" fmla="*/ 58 h 128"/>
                    <a:gd name="T24" fmla="*/ 88 w 128"/>
                    <a:gd name="T25" fmla="*/ 47 h 128"/>
                    <a:gd name="T26" fmla="*/ 64 w 128"/>
                    <a:gd name="T27" fmla="*/ 24 h 128"/>
                    <a:gd name="T28" fmla="*/ 40 w 128"/>
                    <a:gd name="T29" fmla="*/ 47 h 128"/>
                    <a:gd name="T30" fmla="*/ 40 w 128"/>
                    <a:gd name="T31" fmla="*/ 58 h 128"/>
                    <a:gd name="T32" fmla="*/ 47 w 128"/>
                    <a:gd name="T33" fmla="*/ 74 h 128"/>
                    <a:gd name="T34" fmla="*/ 42 w 128"/>
                    <a:gd name="T35" fmla="*/ 76 h 128"/>
                    <a:gd name="T36" fmla="*/ 26 w 128"/>
                    <a:gd name="T37" fmla="*/ 83 h 128"/>
                    <a:gd name="T38" fmla="*/ 16 w 128"/>
                    <a:gd name="T39" fmla="*/ 95 h 128"/>
                    <a:gd name="T40" fmla="*/ 33 w 128"/>
                    <a:gd name="T41" fmla="*/ 17 h 128"/>
                    <a:gd name="T42" fmla="*/ 64 w 128"/>
                    <a:gd name="T43" fmla="*/ 8 h 128"/>
                    <a:gd name="T44" fmla="*/ 80 w 128"/>
                    <a:gd name="T45" fmla="*/ 47 h 128"/>
                    <a:gd name="T46" fmla="*/ 80 w 128"/>
                    <a:gd name="T47" fmla="*/ 58 h 128"/>
                    <a:gd name="T48" fmla="*/ 64 w 128"/>
                    <a:gd name="T49" fmla="*/ 72 h 128"/>
                    <a:gd name="T50" fmla="*/ 48 w 128"/>
                    <a:gd name="T51" fmla="*/ 58 h 128"/>
                    <a:gd name="T52" fmla="*/ 48 w 128"/>
                    <a:gd name="T53" fmla="*/ 47 h 128"/>
                    <a:gd name="T54" fmla="*/ 64 w 128"/>
                    <a:gd name="T55" fmla="*/ 32 h 128"/>
                    <a:gd name="T56" fmla="*/ 80 w 128"/>
                    <a:gd name="T57" fmla="*/ 47 h 128"/>
                    <a:gd name="T58" fmla="*/ 64 w 128"/>
                    <a:gd name="T59" fmla="*/ 120 h 128"/>
                    <a:gd name="T60" fmla="*/ 24 w 128"/>
                    <a:gd name="T61" fmla="*/ 103 h 128"/>
                    <a:gd name="T62" fmla="*/ 24 w 128"/>
                    <a:gd name="T63" fmla="*/ 100 h 128"/>
                    <a:gd name="T64" fmla="*/ 29 w 128"/>
                    <a:gd name="T65" fmla="*/ 91 h 128"/>
                    <a:gd name="T66" fmla="*/ 98 w 128"/>
                    <a:gd name="T67" fmla="*/ 91 h 128"/>
                    <a:gd name="T68" fmla="*/ 104 w 128"/>
                    <a:gd name="T69" fmla="*/ 100 h 128"/>
                    <a:gd name="T70" fmla="*/ 104 w 128"/>
                    <a:gd name="T71" fmla="*/ 104 h 128"/>
                    <a:gd name="T72" fmla="*/ 64 w 128"/>
                    <a:gd name="T73"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cubicBezTo>
                        <a:pt x="28" y="0"/>
                        <a:pt x="0" y="29"/>
                        <a:pt x="0" y="64"/>
                      </a:cubicBezTo>
                      <a:cubicBezTo>
                        <a:pt x="0" y="100"/>
                        <a:pt x="28" y="128"/>
                        <a:pt x="64" y="128"/>
                      </a:cubicBezTo>
                      <a:cubicBezTo>
                        <a:pt x="99" y="128"/>
                        <a:pt x="128" y="100"/>
                        <a:pt x="128" y="64"/>
                      </a:cubicBezTo>
                      <a:cubicBezTo>
                        <a:pt x="128" y="29"/>
                        <a:pt x="99" y="0"/>
                        <a:pt x="64" y="0"/>
                      </a:cubicBezTo>
                      <a:close/>
                      <a:moveTo>
                        <a:pt x="64" y="8"/>
                      </a:moveTo>
                      <a:cubicBezTo>
                        <a:pt x="94" y="8"/>
                        <a:pt x="120" y="33"/>
                        <a:pt x="119" y="64"/>
                      </a:cubicBezTo>
                      <a:cubicBezTo>
                        <a:pt x="119" y="75"/>
                        <a:pt x="116" y="86"/>
                        <a:pt x="111" y="95"/>
                      </a:cubicBezTo>
                      <a:cubicBezTo>
                        <a:pt x="109" y="89"/>
                        <a:pt x="105" y="85"/>
                        <a:pt x="100" y="83"/>
                      </a:cubicBezTo>
                      <a:cubicBezTo>
                        <a:pt x="86" y="76"/>
                        <a:pt x="86" y="76"/>
                        <a:pt x="86" y="76"/>
                      </a:cubicBezTo>
                      <a:cubicBezTo>
                        <a:pt x="84" y="75"/>
                        <a:pt x="82" y="75"/>
                        <a:pt x="80" y="74"/>
                      </a:cubicBezTo>
                      <a:cubicBezTo>
                        <a:pt x="85" y="70"/>
                        <a:pt x="88" y="64"/>
                        <a:pt x="88" y="58"/>
                      </a:cubicBezTo>
                      <a:cubicBezTo>
                        <a:pt x="88" y="47"/>
                        <a:pt x="88" y="47"/>
                        <a:pt x="88" y="47"/>
                      </a:cubicBezTo>
                      <a:cubicBezTo>
                        <a:pt x="87" y="34"/>
                        <a:pt x="76" y="24"/>
                        <a:pt x="64" y="24"/>
                      </a:cubicBezTo>
                      <a:cubicBezTo>
                        <a:pt x="51" y="24"/>
                        <a:pt x="40" y="34"/>
                        <a:pt x="40" y="47"/>
                      </a:cubicBezTo>
                      <a:cubicBezTo>
                        <a:pt x="40" y="58"/>
                        <a:pt x="40" y="58"/>
                        <a:pt x="40" y="58"/>
                      </a:cubicBezTo>
                      <a:cubicBezTo>
                        <a:pt x="40" y="64"/>
                        <a:pt x="42" y="70"/>
                        <a:pt x="47" y="74"/>
                      </a:cubicBezTo>
                      <a:cubicBezTo>
                        <a:pt x="45" y="75"/>
                        <a:pt x="43" y="75"/>
                        <a:pt x="42" y="76"/>
                      </a:cubicBezTo>
                      <a:cubicBezTo>
                        <a:pt x="26" y="83"/>
                        <a:pt x="26" y="83"/>
                        <a:pt x="26" y="83"/>
                      </a:cubicBezTo>
                      <a:cubicBezTo>
                        <a:pt x="22" y="85"/>
                        <a:pt x="18" y="90"/>
                        <a:pt x="16" y="95"/>
                      </a:cubicBezTo>
                      <a:cubicBezTo>
                        <a:pt x="0" y="69"/>
                        <a:pt x="7" y="34"/>
                        <a:pt x="33" y="17"/>
                      </a:cubicBezTo>
                      <a:cubicBezTo>
                        <a:pt x="42" y="11"/>
                        <a:pt x="53" y="8"/>
                        <a:pt x="64" y="8"/>
                      </a:cubicBezTo>
                      <a:close/>
                      <a:moveTo>
                        <a:pt x="80" y="47"/>
                      </a:moveTo>
                      <a:cubicBezTo>
                        <a:pt x="80" y="58"/>
                        <a:pt x="80" y="58"/>
                        <a:pt x="80" y="58"/>
                      </a:cubicBezTo>
                      <a:cubicBezTo>
                        <a:pt x="79" y="66"/>
                        <a:pt x="72" y="73"/>
                        <a:pt x="64" y="72"/>
                      </a:cubicBezTo>
                      <a:cubicBezTo>
                        <a:pt x="55" y="73"/>
                        <a:pt x="48" y="66"/>
                        <a:pt x="48" y="58"/>
                      </a:cubicBezTo>
                      <a:cubicBezTo>
                        <a:pt x="48" y="47"/>
                        <a:pt x="48" y="47"/>
                        <a:pt x="48" y="47"/>
                      </a:cubicBezTo>
                      <a:cubicBezTo>
                        <a:pt x="48" y="38"/>
                        <a:pt x="55" y="32"/>
                        <a:pt x="64" y="32"/>
                      </a:cubicBezTo>
                      <a:cubicBezTo>
                        <a:pt x="72" y="32"/>
                        <a:pt x="79" y="38"/>
                        <a:pt x="80" y="47"/>
                      </a:cubicBezTo>
                      <a:close/>
                      <a:moveTo>
                        <a:pt x="64" y="120"/>
                      </a:moveTo>
                      <a:cubicBezTo>
                        <a:pt x="49" y="120"/>
                        <a:pt x="34" y="114"/>
                        <a:pt x="24" y="103"/>
                      </a:cubicBezTo>
                      <a:cubicBezTo>
                        <a:pt x="24" y="100"/>
                        <a:pt x="24" y="100"/>
                        <a:pt x="24" y="100"/>
                      </a:cubicBezTo>
                      <a:cubicBezTo>
                        <a:pt x="24" y="96"/>
                        <a:pt x="26" y="93"/>
                        <a:pt x="29" y="91"/>
                      </a:cubicBezTo>
                      <a:cubicBezTo>
                        <a:pt x="50" y="77"/>
                        <a:pt x="77" y="77"/>
                        <a:pt x="98" y="91"/>
                      </a:cubicBezTo>
                      <a:cubicBezTo>
                        <a:pt x="101" y="93"/>
                        <a:pt x="103" y="96"/>
                        <a:pt x="104" y="100"/>
                      </a:cubicBezTo>
                      <a:cubicBezTo>
                        <a:pt x="104" y="104"/>
                        <a:pt x="104" y="104"/>
                        <a:pt x="104" y="104"/>
                      </a:cubicBezTo>
                      <a:cubicBezTo>
                        <a:pt x="93" y="115"/>
                        <a:pt x="79" y="120"/>
                        <a:pt x="64" y="120"/>
                      </a:cubicBezTo>
                      <a:close/>
                    </a:path>
                  </a:pathLst>
                </a:custGeom>
                <a:solidFill>
                  <a:srgbClr val="CAD4D7"/>
                </a:solidFill>
                <a:ln>
                  <a:noFill/>
                </a:ln>
              </p:spPr>
              <p:txBody>
                <a:bodyPr vert="horz" wrap="square" lIns="82296" tIns="41148" rIns="82296" bIns="41148" numCol="1" anchor="t" anchorCtr="0" compatLnSpc="1">
                  <a:prstTxWarp prst="textNoShape">
                    <a:avLst/>
                  </a:prstTxWarp>
                </a:bodyPr>
                <a:lstStyle/>
                <a:p>
                  <a:pPr marL="0" marR="0" lvl="0" indent="0" algn="l" defTabSz="411480" rtl="0" eaLnBrk="1" fontAlgn="auto" latinLnBrk="0" hangingPunct="1">
                    <a:lnSpc>
                      <a:spcPct val="100000"/>
                    </a:lnSpc>
                    <a:spcBef>
                      <a:spcPts val="0"/>
                    </a:spcBef>
                    <a:spcAft>
                      <a:spcPts val="0"/>
                    </a:spcAft>
                    <a:buClrTx/>
                    <a:buSzTx/>
                    <a:buFontTx/>
                    <a:buNone/>
                    <a:tabLst/>
                    <a:defRPr/>
                  </a:pPr>
                  <a:endParaRPr kumimoji="0" lang="bg-BG" sz="1620" b="0" i="0" u="none" strike="noStrike" kern="1200" cap="none" spc="0" normalizeH="0" baseline="0" noProof="0">
                    <a:ln>
                      <a:noFill/>
                    </a:ln>
                    <a:solidFill>
                      <a:srgbClr val="464646"/>
                    </a:solidFill>
                    <a:effectLst/>
                    <a:uLnTx/>
                    <a:uFillTx/>
                    <a:ea typeface="+mn-ea"/>
                    <a:cs typeface="+mn-cs"/>
                  </a:endParaRPr>
                </a:p>
              </p:txBody>
            </p:sp>
            <p:sp>
              <p:nvSpPr>
                <p:cNvPr id="47" name="Freeform 166">
                  <a:extLst>
                    <a:ext uri="{FF2B5EF4-FFF2-40B4-BE49-F238E27FC236}">
                      <a16:creationId xmlns:a16="http://schemas.microsoft.com/office/drawing/2014/main" id="{C3353311-8F68-43E8-8B43-BF98A9573F24}"/>
                    </a:ext>
                  </a:extLst>
                </p:cNvPr>
                <p:cNvSpPr>
                  <a:spLocks noEditPoints="1"/>
                </p:cNvSpPr>
                <p:nvPr/>
              </p:nvSpPr>
              <p:spPr bwMode="auto">
                <a:xfrm>
                  <a:off x="2091117" y="3449846"/>
                  <a:ext cx="214549" cy="209443"/>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8 h 128"/>
                    <a:gd name="T12" fmla="*/ 119 w 128"/>
                    <a:gd name="T13" fmla="*/ 64 h 128"/>
                    <a:gd name="T14" fmla="*/ 111 w 128"/>
                    <a:gd name="T15" fmla="*/ 95 h 128"/>
                    <a:gd name="T16" fmla="*/ 100 w 128"/>
                    <a:gd name="T17" fmla="*/ 83 h 128"/>
                    <a:gd name="T18" fmla="*/ 86 w 128"/>
                    <a:gd name="T19" fmla="*/ 76 h 128"/>
                    <a:gd name="T20" fmla="*/ 80 w 128"/>
                    <a:gd name="T21" fmla="*/ 74 h 128"/>
                    <a:gd name="T22" fmla="*/ 88 w 128"/>
                    <a:gd name="T23" fmla="*/ 58 h 128"/>
                    <a:gd name="T24" fmla="*/ 88 w 128"/>
                    <a:gd name="T25" fmla="*/ 47 h 128"/>
                    <a:gd name="T26" fmla="*/ 64 w 128"/>
                    <a:gd name="T27" fmla="*/ 24 h 128"/>
                    <a:gd name="T28" fmla="*/ 40 w 128"/>
                    <a:gd name="T29" fmla="*/ 47 h 128"/>
                    <a:gd name="T30" fmla="*/ 40 w 128"/>
                    <a:gd name="T31" fmla="*/ 58 h 128"/>
                    <a:gd name="T32" fmla="*/ 47 w 128"/>
                    <a:gd name="T33" fmla="*/ 74 h 128"/>
                    <a:gd name="T34" fmla="*/ 42 w 128"/>
                    <a:gd name="T35" fmla="*/ 76 h 128"/>
                    <a:gd name="T36" fmla="*/ 26 w 128"/>
                    <a:gd name="T37" fmla="*/ 83 h 128"/>
                    <a:gd name="T38" fmla="*/ 16 w 128"/>
                    <a:gd name="T39" fmla="*/ 95 h 128"/>
                    <a:gd name="T40" fmla="*/ 33 w 128"/>
                    <a:gd name="T41" fmla="*/ 17 h 128"/>
                    <a:gd name="T42" fmla="*/ 64 w 128"/>
                    <a:gd name="T43" fmla="*/ 8 h 128"/>
                    <a:gd name="T44" fmla="*/ 80 w 128"/>
                    <a:gd name="T45" fmla="*/ 47 h 128"/>
                    <a:gd name="T46" fmla="*/ 80 w 128"/>
                    <a:gd name="T47" fmla="*/ 58 h 128"/>
                    <a:gd name="T48" fmla="*/ 64 w 128"/>
                    <a:gd name="T49" fmla="*/ 72 h 128"/>
                    <a:gd name="T50" fmla="*/ 48 w 128"/>
                    <a:gd name="T51" fmla="*/ 58 h 128"/>
                    <a:gd name="T52" fmla="*/ 48 w 128"/>
                    <a:gd name="T53" fmla="*/ 47 h 128"/>
                    <a:gd name="T54" fmla="*/ 64 w 128"/>
                    <a:gd name="T55" fmla="*/ 32 h 128"/>
                    <a:gd name="T56" fmla="*/ 80 w 128"/>
                    <a:gd name="T57" fmla="*/ 47 h 128"/>
                    <a:gd name="T58" fmla="*/ 64 w 128"/>
                    <a:gd name="T59" fmla="*/ 120 h 128"/>
                    <a:gd name="T60" fmla="*/ 24 w 128"/>
                    <a:gd name="T61" fmla="*/ 103 h 128"/>
                    <a:gd name="T62" fmla="*/ 24 w 128"/>
                    <a:gd name="T63" fmla="*/ 100 h 128"/>
                    <a:gd name="T64" fmla="*/ 29 w 128"/>
                    <a:gd name="T65" fmla="*/ 91 h 128"/>
                    <a:gd name="T66" fmla="*/ 98 w 128"/>
                    <a:gd name="T67" fmla="*/ 91 h 128"/>
                    <a:gd name="T68" fmla="*/ 104 w 128"/>
                    <a:gd name="T69" fmla="*/ 100 h 128"/>
                    <a:gd name="T70" fmla="*/ 104 w 128"/>
                    <a:gd name="T71" fmla="*/ 104 h 128"/>
                    <a:gd name="T72" fmla="*/ 64 w 128"/>
                    <a:gd name="T73"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cubicBezTo>
                        <a:pt x="28" y="0"/>
                        <a:pt x="0" y="29"/>
                        <a:pt x="0" y="64"/>
                      </a:cubicBezTo>
                      <a:cubicBezTo>
                        <a:pt x="0" y="100"/>
                        <a:pt x="28" y="128"/>
                        <a:pt x="64" y="128"/>
                      </a:cubicBezTo>
                      <a:cubicBezTo>
                        <a:pt x="99" y="128"/>
                        <a:pt x="128" y="100"/>
                        <a:pt x="128" y="64"/>
                      </a:cubicBezTo>
                      <a:cubicBezTo>
                        <a:pt x="128" y="29"/>
                        <a:pt x="99" y="0"/>
                        <a:pt x="64" y="0"/>
                      </a:cubicBezTo>
                      <a:close/>
                      <a:moveTo>
                        <a:pt x="64" y="8"/>
                      </a:moveTo>
                      <a:cubicBezTo>
                        <a:pt x="94" y="8"/>
                        <a:pt x="120" y="33"/>
                        <a:pt x="119" y="64"/>
                      </a:cubicBezTo>
                      <a:cubicBezTo>
                        <a:pt x="119" y="75"/>
                        <a:pt x="116" y="86"/>
                        <a:pt x="111" y="95"/>
                      </a:cubicBezTo>
                      <a:cubicBezTo>
                        <a:pt x="109" y="89"/>
                        <a:pt x="105" y="85"/>
                        <a:pt x="100" y="83"/>
                      </a:cubicBezTo>
                      <a:cubicBezTo>
                        <a:pt x="86" y="76"/>
                        <a:pt x="86" y="76"/>
                        <a:pt x="86" y="76"/>
                      </a:cubicBezTo>
                      <a:cubicBezTo>
                        <a:pt x="84" y="75"/>
                        <a:pt x="82" y="75"/>
                        <a:pt x="80" y="74"/>
                      </a:cubicBezTo>
                      <a:cubicBezTo>
                        <a:pt x="85" y="70"/>
                        <a:pt x="88" y="64"/>
                        <a:pt x="88" y="58"/>
                      </a:cubicBezTo>
                      <a:cubicBezTo>
                        <a:pt x="88" y="47"/>
                        <a:pt x="88" y="47"/>
                        <a:pt x="88" y="47"/>
                      </a:cubicBezTo>
                      <a:cubicBezTo>
                        <a:pt x="87" y="34"/>
                        <a:pt x="76" y="24"/>
                        <a:pt x="64" y="24"/>
                      </a:cubicBezTo>
                      <a:cubicBezTo>
                        <a:pt x="51" y="24"/>
                        <a:pt x="40" y="34"/>
                        <a:pt x="40" y="47"/>
                      </a:cubicBezTo>
                      <a:cubicBezTo>
                        <a:pt x="40" y="58"/>
                        <a:pt x="40" y="58"/>
                        <a:pt x="40" y="58"/>
                      </a:cubicBezTo>
                      <a:cubicBezTo>
                        <a:pt x="40" y="64"/>
                        <a:pt x="42" y="70"/>
                        <a:pt x="47" y="74"/>
                      </a:cubicBezTo>
                      <a:cubicBezTo>
                        <a:pt x="45" y="75"/>
                        <a:pt x="43" y="75"/>
                        <a:pt x="42" y="76"/>
                      </a:cubicBezTo>
                      <a:cubicBezTo>
                        <a:pt x="26" y="83"/>
                        <a:pt x="26" y="83"/>
                        <a:pt x="26" y="83"/>
                      </a:cubicBezTo>
                      <a:cubicBezTo>
                        <a:pt x="22" y="85"/>
                        <a:pt x="18" y="90"/>
                        <a:pt x="16" y="95"/>
                      </a:cubicBezTo>
                      <a:cubicBezTo>
                        <a:pt x="0" y="69"/>
                        <a:pt x="7" y="34"/>
                        <a:pt x="33" y="17"/>
                      </a:cubicBezTo>
                      <a:cubicBezTo>
                        <a:pt x="42" y="11"/>
                        <a:pt x="53" y="8"/>
                        <a:pt x="64" y="8"/>
                      </a:cubicBezTo>
                      <a:close/>
                      <a:moveTo>
                        <a:pt x="80" y="47"/>
                      </a:moveTo>
                      <a:cubicBezTo>
                        <a:pt x="80" y="58"/>
                        <a:pt x="80" y="58"/>
                        <a:pt x="80" y="58"/>
                      </a:cubicBezTo>
                      <a:cubicBezTo>
                        <a:pt x="79" y="66"/>
                        <a:pt x="72" y="73"/>
                        <a:pt x="64" y="72"/>
                      </a:cubicBezTo>
                      <a:cubicBezTo>
                        <a:pt x="55" y="73"/>
                        <a:pt x="48" y="66"/>
                        <a:pt x="48" y="58"/>
                      </a:cubicBezTo>
                      <a:cubicBezTo>
                        <a:pt x="48" y="47"/>
                        <a:pt x="48" y="47"/>
                        <a:pt x="48" y="47"/>
                      </a:cubicBezTo>
                      <a:cubicBezTo>
                        <a:pt x="48" y="38"/>
                        <a:pt x="55" y="32"/>
                        <a:pt x="64" y="32"/>
                      </a:cubicBezTo>
                      <a:cubicBezTo>
                        <a:pt x="72" y="32"/>
                        <a:pt x="79" y="38"/>
                        <a:pt x="80" y="47"/>
                      </a:cubicBezTo>
                      <a:close/>
                      <a:moveTo>
                        <a:pt x="64" y="120"/>
                      </a:moveTo>
                      <a:cubicBezTo>
                        <a:pt x="49" y="120"/>
                        <a:pt x="34" y="114"/>
                        <a:pt x="24" y="103"/>
                      </a:cubicBezTo>
                      <a:cubicBezTo>
                        <a:pt x="24" y="100"/>
                        <a:pt x="24" y="100"/>
                        <a:pt x="24" y="100"/>
                      </a:cubicBezTo>
                      <a:cubicBezTo>
                        <a:pt x="24" y="96"/>
                        <a:pt x="26" y="93"/>
                        <a:pt x="29" y="91"/>
                      </a:cubicBezTo>
                      <a:cubicBezTo>
                        <a:pt x="50" y="77"/>
                        <a:pt x="77" y="77"/>
                        <a:pt x="98" y="91"/>
                      </a:cubicBezTo>
                      <a:cubicBezTo>
                        <a:pt x="101" y="93"/>
                        <a:pt x="103" y="96"/>
                        <a:pt x="104" y="100"/>
                      </a:cubicBezTo>
                      <a:cubicBezTo>
                        <a:pt x="104" y="104"/>
                        <a:pt x="104" y="104"/>
                        <a:pt x="104" y="104"/>
                      </a:cubicBezTo>
                      <a:cubicBezTo>
                        <a:pt x="93" y="115"/>
                        <a:pt x="79" y="120"/>
                        <a:pt x="64" y="120"/>
                      </a:cubicBezTo>
                      <a:close/>
                    </a:path>
                  </a:pathLst>
                </a:custGeom>
                <a:solidFill>
                  <a:srgbClr val="CAD4D7"/>
                </a:solidFill>
                <a:ln>
                  <a:noFill/>
                </a:ln>
              </p:spPr>
              <p:txBody>
                <a:bodyPr vert="horz" wrap="square" lIns="82296" tIns="41148" rIns="82296" bIns="41148" numCol="1" anchor="t" anchorCtr="0" compatLnSpc="1">
                  <a:prstTxWarp prst="textNoShape">
                    <a:avLst/>
                  </a:prstTxWarp>
                </a:bodyPr>
                <a:lstStyle/>
                <a:p>
                  <a:pPr marL="0" marR="0" lvl="0" indent="0" algn="l" defTabSz="411480" rtl="0" eaLnBrk="1" fontAlgn="auto" latinLnBrk="0" hangingPunct="1">
                    <a:lnSpc>
                      <a:spcPct val="100000"/>
                    </a:lnSpc>
                    <a:spcBef>
                      <a:spcPts val="0"/>
                    </a:spcBef>
                    <a:spcAft>
                      <a:spcPts val="0"/>
                    </a:spcAft>
                    <a:buClrTx/>
                    <a:buSzTx/>
                    <a:buFontTx/>
                    <a:buNone/>
                    <a:tabLst/>
                    <a:defRPr/>
                  </a:pPr>
                  <a:endParaRPr kumimoji="0" lang="bg-BG" sz="1620" b="0" i="0" u="none" strike="noStrike" kern="1200" cap="none" spc="0" normalizeH="0" baseline="0" noProof="0">
                    <a:ln>
                      <a:noFill/>
                    </a:ln>
                    <a:solidFill>
                      <a:srgbClr val="464646"/>
                    </a:solidFill>
                    <a:effectLst/>
                    <a:uLnTx/>
                    <a:uFillTx/>
                    <a:ea typeface="+mn-ea"/>
                    <a:cs typeface="+mn-cs"/>
                  </a:endParaRPr>
                </a:p>
              </p:txBody>
            </p:sp>
          </p:grpSp>
        </p:grpSp>
      </p:grpSp>
      <p:grpSp>
        <p:nvGrpSpPr>
          <p:cNvPr id="52" name="Group 51">
            <a:extLst>
              <a:ext uri="{FF2B5EF4-FFF2-40B4-BE49-F238E27FC236}">
                <a16:creationId xmlns:a16="http://schemas.microsoft.com/office/drawing/2014/main" id="{E0E2D78C-9F9E-4FB2-87A5-913DECAF2BE2}"/>
              </a:ext>
            </a:extLst>
          </p:cNvPr>
          <p:cNvGrpSpPr/>
          <p:nvPr/>
        </p:nvGrpSpPr>
        <p:grpSpPr>
          <a:xfrm>
            <a:off x="6292452" y="1978446"/>
            <a:ext cx="2265414" cy="1000274"/>
            <a:chOff x="776826" y="3938928"/>
            <a:chExt cx="2265414" cy="1000274"/>
          </a:xfrm>
        </p:grpSpPr>
        <p:sp>
          <p:nvSpPr>
            <p:cNvPr id="12" name="TextBox 11">
              <a:extLst>
                <a:ext uri="{FF2B5EF4-FFF2-40B4-BE49-F238E27FC236}">
                  <a16:creationId xmlns:a16="http://schemas.microsoft.com/office/drawing/2014/main" id="{96326FEC-89F7-4F0C-BC96-35C2E0D88EF1}"/>
                </a:ext>
              </a:extLst>
            </p:cNvPr>
            <p:cNvSpPr txBox="1"/>
            <p:nvPr/>
          </p:nvSpPr>
          <p:spPr>
            <a:xfrm>
              <a:off x="1554631" y="3938928"/>
              <a:ext cx="1487609" cy="1000274"/>
            </a:xfrm>
            <a:prstGeom prst="rect">
              <a:avLst/>
            </a:prstGeom>
            <a:noFill/>
          </p:spPr>
          <p:txBody>
            <a:bodyPr wrap="square" rtlCol="0">
              <a:spAutoFit/>
            </a:bodyPr>
            <a:lstStyle/>
            <a:p>
              <a:r>
                <a:rPr lang="en-US" sz="2100" b="1">
                  <a:solidFill>
                    <a:srgbClr val="04AADA"/>
                  </a:solidFill>
                </a:rPr>
                <a:t>11,000+</a:t>
              </a:r>
              <a:r>
                <a:rPr lang="en-US" sz="2300" b="1">
                  <a:solidFill>
                    <a:srgbClr val="04AADA"/>
                  </a:solidFill>
                </a:rPr>
                <a:t> </a:t>
              </a:r>
              <a:r>
                <a:rPr lang="en-US">
                  <a:solidFill>
                    <a:srgbClr val="04AADA"/>
                  </a:solidFill>
                </a:rPr>
                <a:t>enterprise customers</a:t>
              </a:r>
            </a:p>
          </p:txBody>
        </p:sp>
        <p:pic>
          <p:nvPicPr>
            <p:cNvPr id="51" name="Graphic 50">
              <a:extLst>
                <a:ext uri="{FF2B5EF4-FFF2-40B4-BE49-F238E27FC236}">
                  <a16:creationId xmlns:a16="http://schemas.microsoft.com/office/drawing/2014/main" id="{5ACDE525-4AC3-43B9-A867-D8AD0A8991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6826" y="4058240"/>
              <a:ext cx="782332" cy="782332"/>
            </a:xfrm>
            <a:prstGeom prst="rect">
              <a:avLst/>
            </a:prstGeom>
          </p:spPr>
        </p:pic>
      </p:grpSp>
      <p:grpSp>
        <p:nvGrpSpPr>
          <p:cNvPr id="141" name="Group 140">
            <a:extLst>
              <a:ext uri="{FF2B5EF4-FFF2-40B4-BE49-F238E27FC236}">
                <a16:creationId xmlns:a16="http://schemas.microsoft.com/office/drawing/2014/main" id="{2400A5A8-5496-43E6-9DD5-896F75E748AA}"/>
              </a:ext>
            </a:extLst>
          </p:cNvPr>
          <p:cNvGrpSpPr/>
          <p:nvPr/>
        </p:nvGrpSpPr>
        <p:grpSpPr>
          <a:xfrm>
            <a:off x="8959174" y="2221254"/>
            <a:ext cx="2733509" cy="2192098"/>
            <a:chOff x="8742766" y="1877495"/>
            <a:chExt cx="3144801" cy="2521927"/>
          </a:xfrm>
        </p:grpSpPr>
        <p:sp>
          <p:nvSpPr>
            <p:cNvPr id="15" name="TextBox 14">
              <a:extLst>
                <a:ext uri="{FF2B5EF4-FFF2-40B4-BE49-F238E27FC236}">
                  <a16:creationId xmlns:a16="http://schemas.microsoft.com/office/drawing/2014/main" id="{815A3CE5-538B-42EE-A278-4278C11432AD}"/>
                </a:ext>
              </a:extLst>
            </p:cNvPr>
            <p:cNvSpPr txBox="1"/>
            <p:nvPr/>
          </p:nvSpPr>
          <p:spPr>
            <a:xfrm>
              <a:off x="10277946" y="1877495"/>
              <a:ext cx="1609621" cy="956031"/>
            </a:xfrm>
            <a:prstGeom prst="rect">
              <a:avLst/>
            </a:prstGeom>
            <a:noFill/>
          </p:spPr>
          <p:txBody>
            <a:bodyPr wrap="square" rtlCol="0">
              <a:spAutoFit/>
            </a:bodyPr>
            <a:lstStyle/>
            <a:p>
              <a:r>
                <a:rPr lang="en-US" sz="1600">
                  <a:solidFill>
                    <a:srgbClr val="0070C0"/>
                  </a:solidFill>
                </a:rPr>
                <a:t>Common Criteria certified</a:t>
              </a:r>
              <a:r>
                <a:rPr lang="en-US" sz="1600" baseline="30000">
                  <a:solidFill>
                    <a:srgbClr val="0070C0"/>
                  </a:solidFill>
                </a:rPr>
                <a:t>*</a:t>
              </a:r>
            </a:p>
          </p:txBody>
        </p:sp>
        <p:sp>
          <p:nvSpPr>
            <p:cNvPr id="19" name="TextBox 18">
              <a:extLst>
                <a:ext uri="{FF2B5EF4-FFF2-40B4-BE49-F238E27FC236}">
                  <a16:creationId xmlns:a16="http://schemas.microsoft.com/office/drawing/2014/main" id="{C2DA03E1-190F-47A4-B721-2A03F39E4B79}"/>
                </a:ext>
              </a:extLst>
            </p:cNvPr>
            <p:cNvSpPr txBox="1"/>
            <p:nvPr/>
          </p:nvSpPr>
          <p:spPr>
            <a:xfrm>
              <a:off x="8742766" y="2972929"/>
              <a:ext cx="3056350" cy="200055"/>
            </a:xfrm>
            <a:prstGeom prst="rect">
              <a:avLst/>
            </a:prstGeom>
            <a:noFill/>
          </p:spPr>
          <p:txBody>
            <a:bodyPr wrap="square" rtlCol="0">
              <a:spAutoFit/>
            </a:bodyPr>
            <a:lstStyle/>
            <a:p>
              <a:pPr algn="r"/>
              <a:r>
                <a:rPr lang="en-US" sz="700">
                  <a:solidFill>
                    <a:srgbClr val="40535D"/>
                  </a:solidFill>
                </a:rPr>
                <a:t>* Identity Manager and Safeguard product lines</a:t>
              </a:r>
            </a:p>
          </p:txBody>
        </p:sp>
        <p:sp>
          <p:nvSpPr>
            <p:cNvPr id="25" name="Freeform 34">
              <a:extLst>
                <a:ext uri="{FF2B5EF4-FFF2-40B4-BE49-F238E27FC236}">
                  <a16:creationId xmlns:a16="http://schemas.microsoft.com/office/drawing/2014/main" id="{6D3AADF2-4930-4B78-BACB-47479430F3C1}"/>
                </a:ext>
              </a:extLst>
            </p:cNvPr>
            <p:cNvSpPr>
              <a:spLocks noEditPoints="1"/>
            </p:cNvSpPr>
            <p:nvPr/>
          </p:nvSpPr>
          <p:spPr bwMode="auto">
            <a:xfrm>
              <a:off x="9232875" y="1879922"/>
              <a:ext cx="970394" cy="970394"/>
            </a:xfrm>
            <a:custGeom>
              <a:avLst/>
              <a:gdLst>
                <a:gd name="T0" fmla="*/ 47 w 129"/>
                <a:gd name="T1" fmla="*/ 64 h 129"/>
                <a:gd name="T2" fmla="*/ 55 w 129"/>
                <a:gd name="T3" fmla="*/ 84 h 129"/>
                <a:gd name="T4" fmla="*/ 83 w 129"/>
                <a:gd name="T5" fmla="*/ 44 h 129"/>
                <a:gd name="T6" fmla="*/ 65 w 129"/>
                <a:gd name="T7" fmla="*/ 24 h 129"/>
                <a:gd name="T8" fmla="*/ 65 w 129"/>
                <a:gd name="T9" fmla="*/ 104 h 129"/>
                <a:gd name="T10" fmla="*/ 65 w 129"/>
                <a:gd name="T11" fmla="*/ 24 h 129"/>
                <a:gd name="T12" fmla="*/ 33 w 129"/>
                <a:gd name="T13" fmla="*/ 64 h 129"/>
                <a:gd name="T14" fmla="*/ 97 w 129"/>
                <a:gd name="T15" fmla="*/ 64 h 129"/>
                <a:gd name="T16" fmla="*/ 129 w 129"/>
                <a:gd name="T17" fmla="*/ 64 h 129"/>
                <a:gd name="T18" fmla="*/ 127 w 129"/>
                <a:gd name="T19" fmla="*/ 48 h 129"/>
                <a:gd name="T20" fmla="*/ 121 w 129"/>
                <a:gd name="T21" fmla="*/ 32 h 129"/>
                <a:gd name="T22" fmla="*/ 111 w 129"/>
                <a:gd name="T23" fmla="*/ 19 h 129"/>
                <a:gd name="T24" fmla="*/ 97 w 129"/>
                <a:gd name="T25" fmla="*/ 9 h 129"/>
                <a:gd name="T26" fmla="*/ 82 w 129"/>
                <a:gd name="T27" fmla="*/ 2 h 129"/>
                <a:gd name="T28" fmla="*/ 65 w 129"/>
                <a:gd name="T29" fmla="*/ 0 h 129"/>
                <a:gd name="T30" fmla="*/ 49 w 129"/>
                <a:gd name="T31" fmla="*/ 2 h 129"/>
                <a:gd name="T32" fmla="*/ 33 w 129"/>
                <a:gd name="T33" fmla="*/ 8 h 129"/>
                <a:gd name="T34" fmla="*/ 20 w 129"/>
                <a:gd name="T35" fmla="*/ 19 h 129"/>
                <a:gd name="T36" fmla="*/ 9 w 129"/>
                <a:gd name="T37" fmla="*/ 35 h 129"/>
                <a:gd name="T38" fmla="*/ 3 w 129"/>
                <a:gd name="T39" fmla="*/ 48 h 129"/>
                <a:gd name="T40" fmla="*/ 1 w 129"/>
                <a:gd name="T41" fmla="*/ 67 h 129"/>
                <a:gd name="T42" fmla="*/ 3 w 129"/>
                <a:gd name="T43" fmla="*/ 80 h 129"/>
                <a:gd name="T44" fmla="*/ 9 w 129"/>
                <a:gd name="T45" fmla="*/ 96 h 129"/>
                <a:gd name="T46" fmla="*/ 19 w 129"/>
                <a:gd name="T47" fmla="*/ 109 h 129"/>
                <a:gd name="T48" fmla="*/ 33 w 129"/>
                <a:gd name="T49" fmla="*/ 119 h 129"/>
                <a:gd name="T50" fmla="*/ 48 w 129"/>
                <a:gd name="T51" fmla="*/ 126 h 129"/>
                <a:gd name="T52" fmla="*/ 67 w 129"/>
                <a:gd name="T53" fmla="*/ 127 h 129"/>
                <a:gd name="T54" fmla="*/ 81 w 129"/>
                <a:gd name="T55" fmla="*/ 126 h 129"/>
                <a:gd name="T56" fmla="*/ 97 w 129"/>
                <a:gd name="T57" fmla="*/ 119 h 129"/>
                <a:gd name="T58" fmla="*/ 110 w 129"/>
                <a:gd name="T59" fmla="*/ 109 h 129"/>
                <a:gd name="T60" fmla="*/ 120 w 129"/>
                <a:gd name="T61" fmla="*/ 96 h 129"/>
                <a:gd name="T62" fmla="*/ 126 w 129"/>
                <a:gd name="T63" fmla="*/ 80 h 129"/>
                <a:gd name="T64" fmla="*/ 129 w 129"/>
                <a:gd name="T65" fmla="*/ 64 h 129"/>
                <a:gd name="T66" fmla="*/ 17 w 129"/>
                <a:gd name="T67" fmla="*/ 64 h 129"/>
                <a:gd name="T68" fmla="*/ 113 w 129"/>
                <a:gd name="T69"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 h="129">
                  <a:moveTo>
                    <a:pt x="55" y="72"/>
                  </a:moveTo>
                  <a:cubicBezTo>
                    <a:pt x="47" y="64"/>
                    <a:pt x="47" y="64"/>
                    <a:pt x="47" y="64"/>
                  </a:cubicBezTo>
                  <a:cubicBezTo>
                    <a:pt x="41" y="70"/>
                    <a:pt x="41" y="70"/>
                    <a:pt x="41" y="70"/>
                  </a:cubicBezTo>
                  <a:cubicBezTo>
                    <a:pt x="55" y="84"/>
                    <a:pt x="55" y="84"/>
                    <a:pt x="55" y="84"/>
                  </a:cubicBezTo>
                  <a:cubicBezTo>
                    <a:pt x="89" y="50"/>
                    <a:pt x="89" y="50"/>
                    <a:pt x="89" y="50"/>
                  </a:cubicBezTo>
                  <a:cubicBezTo>
                    <a:pt x="83" y="44"/>
                    <a:pt x="83" y="44"/>
                    <a:pt x="83" y="44"/>
                  </a:cubicBezTo>
                  <a:lnTo>
                    <a:pt x="55" y="72"/>
                  </a:lnTo>
                  <a:close/>
                  <a:moveTo>
                    <a:pt x="65" y="24"/>
                  </a:moveTo>
                  <a:cubicBezTo>
                    <a:pt x="43" y="24"/>
                    <a:pt x="25" y="42"/>
                    <a:pt x="25" y="64"/>
                  </a:cubicBezTo>
                  <a:cubicBezTo>
                    <a:pt x="25" y="86"/>
                    <a:pt x="43" y="104"/>
                    <a:pt x="65" y="104"/>
                  </a:cubicBezTo>
                  <a:cubicBezTo>
                    <a:pt x="87" y="104"/>
                    <a:pt x="105" y="86"/>
                    <a:pt x="105" y="64"/>
                  </a:cubicBezTo>
                  <a:cubicBezTo>
                    <a:pt x="105" y="42"/>
                    <a:pt x="87" y="24"/>
                    <a:pt x="65" y="24"/>
                  </a:cubicBezTo>
                  <a:close/>
                  <a:moveTo>
                    <a:pt x="65" y="96"/>
                  </a:moveTo>
                  <a:cubicBezTo>
                    <a:pt x="47" y="96"/>
                    <a:pt x="33" y="82"/>
                    <a:pt x="33" y="64"/>
                  </a:cubicBezTo>
                  <a:cubicBezTo>
                    <a:pt x="33" y="46"/>
                    <a:pt x="47" y="32"/>
                    <a:pt x="65" y="32"/>
                  </a:cubicBezTo>
                  <a:cubicBezTo>
                    <a:pt x="83" y="32"/>
                    <a:pt x="97" y="46"/>
                    <a:pt x="97" y="64"/>
                  </a:cubicBezTo>
                  <a:cubicBezTo>
                    <a:pt x="97" y="82"/>
                    <a:pt x="83" y="96"/>
                    <a:pt x="65" y="96"/>
                  </a:cubicBezTo>
                  <a:close/>
                  <a:moveTo>
                    <a:pt x="129" y="64"/>
                  </a:moveTo>
                  <a:cubicBezTo>
                    <a:pt x="129" y="61"/>
                    <a:pt x="127" y="58"/>
                    <a:pt x="123" y="56"/>
                  </a:cubicBezTo>
                  <a:cubicBezTo>
                    <a:pt x="126" y="55"/>
                    <a:pt x="128" y="51"/>
                    <a:pt x="127" y="48"/>
                  </a:cubicBezTo>
                  <a:cubicBezTo>
                    <a:pt x="126" y="44"/>
                    <a:pt x="123" y="42"/>
                    <a:pt x="119" y="42"/>
                  </a:cubicBezTo>
                  <a:cubicBezTo>
                    <a:pt x="122" y="39"/>
                    <a:pt x="122" y="35"/>
                    <a:pt x="121" y="32"/>
                  </a:cubicBezTo>
                  <a:cubicBezTo>
                    <a:pt x="119" y="29"/>
                    <a:pt x="115" y="28"/>
                    <a:pt x="112" y="28"/>
                  </a:cubicBezTo>
                  <a:cubicBezTo>
                    <a:pt x="113" y="25"/>
                    <a:pt x="113" y="22"/>
                    <a:pt x="111" y="19"/>
                  </a:cubicBezTo>
                  <a:cubicBezTo>
                    <a:pt x="108" y="16"/>
                    <a:pt x="104" y="16"/>
                    <a:pt x="101" y="18"/>
                  </a:cubicBezTo>
                  <a:cubicBezTo>
                    <a:pt x="102" y="14"/>
                    <a:pt x="100" y="11"/>
                    <a:pt x="97" y="9"/>
                  </a:cubicBezTo>
                  <a:cubicBezTo>
                    <a:pt x="94" y="7"/>
                    <a:pt x="90" y="8"/>
                    <a:pt x="88" y="10"/>
                  </a:cubicBezTo>
                  <a:cubicBezTo>
                    <a:pt x="88" y="7"/>
                    <a:pt x="85" y="3"/>
                    <a:pt x="82" y="2"/>
                  </a:cubicBezTo>
                  <a:cubicBezTo>
                    <a:pt x="78" y="1"/>
                    <a:pt x="75" y="3"/>
                    <a:pt x="73" y="6"/>
                  </a:cubicBezTo>
                  <a:cubicBezTo>
                    <a:pt x="72" y="3"/>
                    <a:pt x="69" y="0"/>
                    <a:pt x="65" y="0"/>
                  </a:cubicBezTo>
                  <a:cubicBezTo>
                    <a:pt x="61" y="0"/>
                    <a:pt x="58" y="2"/>
                    <a:pt x="57" y="6"/>
                  </a:cubicBezTo>
                  <a:cubicBezTo>
                    <a:pt x="55" y="3"/>
                    <a:pt x="52" y="1"/>
                    <a:pt x="49" y="2"/>
                  </a:cubicBezTo>
                  <a:cubicBezTo>
                    <a:pt x="45" y="3"/>
                    <a:pt x="43" y="6"/>
                    <a:pt x="43" y="10"/>
                  </a:cubicBezTo>
                  <a:cubicBezTo>
                    <a:pt x="40" y="7"/>
                    <a:pt x="36" y="7"/>
                    <a:pt x="33" y="8"/>
                  </a:cubicBezTo>
                  <a:cubicBezTo>
                    <a:pt x="30" y="10"/>
                    <a:pt x="29" y="14"/>
                    <a:pt x="29" y="17"/>
                  </a:cubicBezTo>
                  <a:cubicBezTo>
                    <a:pt x="26" y="16"/>
                    <a:pt x="22" y="16"/>
                    <a:pt x="20" y="19"/>
                  </a:cubicBezTo>
                  <a:cubicBezTo>
                    <a:pt x="17" y="21"/>
                    <a:pt x="16" y="25"/>
                    <a:pt x="18" y="28"/>
                  </a:cubicBezTo>
                  <a:cubicBezTo>
                    <a:pt x="14" y="28"/>
                    <a:pt x="10" y="30"/>
                    <a:pt x="9" y="35"/>
                  </a:cubicBezTo>
                  <a:cubicBezTo>
                    <a:pt x="8" y="37"/>
                    <a:pt x="9" y="40"/>
                    <a:pt x="11" y="42"/>
                  </a:cubicBezTo>
                  <a:cubicBezTo>
                    <a:pt x="7" y="42"/>
                    <a:pt x="4" y="44"/>
                    <a:pt x="3" y="48"/>
                  </a:cubicBezTo>
                  <a:cubicBezTo>
                    <a:pt x="2" y="51"/>
                    <a:pt x="3" y="55"/>
                    <a:pt x="7" y="56"/>
                  </a:cubicBezTo>
                  <a:cubicBezTo>
                    <a:pt x="2" y="58"/>
                    <a:pt x="0" y="62"/>
                    <a:pt x="1" y="67"/>
                  </a:cubicBezTo>
                  <a:cubicBezTo>
                    <a:pt x="2" y="69"/>
                    <a:pt x="4" y="71"/>
                    <a:pt x="7" y="72"/>
                  </a:cubicBezTo>
                  <a:cubicBezTo>
                    <a:pt x="4" y="74"/>
                    <a:pt x="2" y="77"/>
                    <a:pt x="3" y="80"/>
                  </a:cubicBezTo>
                  <a:cubicBezTo>
                    <a:pt x="4" y="84"/>
                    <a:pt x="7" y="87"/>
                    <a:pt x="11" y="86"/>
                  </a:cubicBezTo>
                  <a:cubicBezTo>
                    <a:pt x="8" y="89"/>
                    <a:pt x="8" y="93"/>
                    <a:pt x="9" y="96"/>
                  </a:cubicBezTo>
                  <a:cubicBezTo>
                    <a:pt x="11" y="99"/>
                    <a:pt x="15" y="101"/>
                    <a:pt x="18" y="100"/>
                  </a:cubicBezTo>
                  <a:cubicBezTo>
                    <a:pt x="17" y="103"/>
                    <a:pt x="17" y="107"/>
                    <a:pt x="19" y="109"/>
                  </a:cubicBezTo>
                  <a:cubicBezTo>
                    <a:pt x="22" y="112"/>
                    <a:pt x="26" y="112"/>
                    <a:pt x="29" y="110"/>
                  </a:cubicBezTo>
                  <a:cubicBezTo>
                    <a:pt x="28" y="114"/>
                    <a:pt x="30" y="117"/>
                    <a:pt x="33" y="119"/>
                  </a:cubicBezTo>
                  <a:cubicBezTo>
                    <a:pt x="36" y="121"/>
                    <a:pt x="40" y="121"/>
                    <a:pt x="42" y="118"/>
                  </a:cubicBezTo>
                  <a:cubicBezTo>
                    <a:pt x="42" y="122"/>
                    <a:pt x="45" y="125"/>
                    <a:pt x="48" y="126"/>
                  </a:cubicBezTo>
                  <a:cubicBezTo>
                    <a:pt x="52" y="127"/>
                    <a:pt x="55" y="125"/>
                    <a:pt x="57" y="122"/>
                  </a:cubicBezTo>
                  <a:cubicBezTo>
                    <a:pt x="58" y="126"/>
                    <a:pt x="63" y="129"/>
                    <a:pt x="67" y="127"/>
                  </a:cubicBezTo>
                  <a:cubicBezTo>
                    <a:pt x="69" y="126"/>
                    <a:pt x="71" y="125"/>
                    <a:pt x="72" y="122"/>
                  </a:cubicBezTo>
                  <a:cubicBezTo>
                    <a:pt x="74" y="125"/>
                    <a:pt x="78" y="126"/>
                    <a:pt x="81" y="126"/>
                  </a:cubicBezTo>
                  <a:cubicBezTo>
                    <a:pt x="85" y="125"/>
                    <a:pt x="87" y="122"/>
                    <a:pt x="87" y="118"/>
                  </a:cubicBezTo>
                  <a:cubicBezTo>
                    <a:pt x="90" y="120"/>
                    <a:pt x="93" y="121"/>
                    <a:pt x="97" y="119"/>
                  </a:cubicBezTo>
                  <a:cubicBezTo>
                    <a:pt x="100" y="117"/>
                    <a:pt x="101" y="114"/>
                    <a:pt x="100" y="110"/>
                  </a:cubicBezTo>
                  <a:cubicBezTo>
                    <a:pt x="103" y="112"/>
                    <a:pt x="107" y="112"/>
                    <a:pt x="110" y="109"/>
                  </a:cubicBezTo>
                  <a:cubicBezTo>
                    <a:pt x="112" y="107"/>
                    <a:pt x="113" y="103"/>
                    <a:pt x="111" y="100"/>
                  </a:cubicBezTo>
                  <a:cubicBezTo>
                    <a:pt x="114" y="100"/>
                    <a:pt x="118" y="99"/>
                    <a:pt x="120" y="96"/>
                  </a:cubicBezTo>
                  <a:cubicBezTo>
                    <a:pt x="122" y="93"/>
                    <a:pt x="121" y="89"/>
                    <a:pt x="119" y="86"/>
                  </a:cubicBezTo>
                  <a:cubicBezTo>
                    <a:pt x="122" y="86"/>
                    <a:pt x="125" y="84"/>
                    <a:pt x="126" y="80"/>
                  </a:cubicBezTo>
                  <a:cubicBezTo>
                    <a:pt x="127" y="77"/>
                    <a:pt x="126" y="73"/>
                    <a:pt x="123" y="72"/>
                  </a:cubicBezTo>
                  <a:cubicBezTo>
                    <a:pt x="126" y="71"/>
                    <a:pt x="129" y="68"/>
                    <a:pt x="129" y="64"/>
                  </a:cubicBezTo>
                  <a:close/>
                  <a:moveTo>
                    <a:pt x="65" y="112"/>
                  </a:moveTo>
                  <a:cubicBezTo>
                    <a:pt x="38" y="112"/>
                    <a:pt x="17" y="91"/>
                    <a:pt x="17" y="64"/>
                  </a:cubicBezTo>
                  <a:cubicBezTo>
                    <a:pt x="17" y="38"/>
                    <a:pt x="38" y="16"/>
                    <a:pt x="65" y="16"/>
                  </a:cubicBezTo>
                  <a:cubicBezTo>
                    <a:pt x="91" y="16"/>
                    <a:pt x="113" y="38"/>
                    <a:pt x="113" y="64"/>
                  </a:cubicBezTo>
                  <a:cubicBezTo>
                    <a:pt x="113" y="91"/>
                    <a:pt x="91" y="112"/>
                    <a:pt x="65" y="112"/>
                  </a:cubicBezTo>
                  <a:close/>
                </a:path>
              </a:pathLst>
            </a:custGeom>
            <a:solidFill>
              <a:srgbClr val="0877BD"/>
            </a:solidFill>
            <a:ln>
              <a:noFill/>
            </a:ln>
          </p:spPr>
          <p:txBody>
            <a:bodyPr vert="horz" wrap="square" lIns="82296" tIns="41148" rIns="82296" bIns="41148" numCol="1" anchor="t" anchorCtr="0" compatLnSpc="1">
              <a:prstTxWarp prst="textNoShape">
                <a:avLst/>
              </a:prstTxWarp>
            </a:bodyPr>
            <a:lstStyle/>
            <a:p>
              <a:pPr marL="0" marR="0" lvl="0" indent="0" algn="l" defTabSz="411480" rtl="0" eaLnBrk="1" fontAlgn="auto" latinLnBrk="0" hangingPunct="1">
                <a:lnSpc>
                  <a:spcPct val="100000"/>
                </a:lnSpc>
                <a:spcBef>
                  <a:spcPts val="0"/>
                </a:spcBef>
                <a:spcAft>
                  <a:spcPts val="0"/>
                </a:spcAft>
                <a:buClrTx/>
                <a:buSzTx/>
                <a:buFontTx/>
                <a:buNone/>
                <a:tabLst/>
                <a:defRPr/>
              </a:pPr>
              <a:endParaRPr kumimoji="0" lang="bg-BG" sz="1620" b="0" i="0" u="none" strike="noStrike" kern="1200" cap="none" spc="0" normalizeH="0" baseline="0" noProof="0">
                <a:ln>
                  <a:noFill/>
                </a:ln>
                <a:solidFill>
                  <a:srgbClr val="464646"/>
                </a:solidFill>
                <a:effectLst/>
                <a:uLnTx/>
                <a:uFillTx/>
                <a:ea typeface="+mn-ea"/>
                <a:cs typeface="+mn-cs"/>
              </a:endParaRPr>
            </a:p>
          </p:txBody>
        </p:sp>
        <p:pic>
          <p:nvPicPr>
            <p:cNvPr id="137" name="Picture 136" descr="Logo, icon&#10;&#10;Description automatically generated">
              <a:extLst>
                <a:ext uri="{FF2B5EF4-FFF2-40B4-BE49-F238E27FC236}">
                  <a16:creationId xmlns:a16="http://schemas.microsoft.com/office/drawing/2014/main" id="{D964DABB-BB56-490C-9F04-4BEC7234F609}"/>
                </a:ext>
              </a:extLst>
            </p:cNvPr>
            <p:cNvPicPr>
              <a:picLocks noChangeAspect="1"/>
            </p:cNvPicPr>
            <p:nvPr/>
          </p:nvPicPr>
          <p:blipFill>
            <a:blip r:embed="rId5"/>
            <a:stretch>
              <a:fillRect/>
            </a:stretch>
          </p:blipFill>
          <p:spPr>
            <a:xfrm>
              <a:off x="9281180" y="3638262"/>
              <a:ext cx="2254794" cy="761160"/>
            </a:xfrm>
            <a:prstGeom prst="rect">
              <a:avLst/>
            </a:prstGeom>
          </p:spPr>
        </p:pic>
      </p:grpSp>
      <p:grpSp>
        <p:nvGrpSpPr>
          <p:cNvPr id="10" name="Group 9">
            <a:extLst>
              <a:ext uri="{FF2B5EF4-FFF2-40B4-BE49-F238E27FC236}">
                <a16:creationId xmlns:a16="http://schemas.microsoft.com/office/drawing/2014/main" id="{32281884-4569-4256-A784-91CDFA36A9CD}"/>
              </a:ext>
            </a:extLst>
          </p:cNvPr>
          <p:cNvGrpSpPr/>
          <p:nvPr/>
        </p:nvGrpSpPr>
        <p:grpSpPr>
          <a:xfrm>
            <a:off x="3379600" y="3348636"/>
            <a:ext cx="2200739" cy="1094800"/>
            <a:chOff x="4966044" y="3146285"/>
            <a:chExt cx="2200739" cy="1094800"/>
          </a:xfrm>
        </p:grpSpPr>
        <p:grpSp>
          <p:nvGrpSpPr>
            <p:cNvPr id="89" name="Group 88">
              <a:extLst>
                <a:ext uri="{FF2B5EF4-FFF2-40B4-BE49-F238E27FC236}">
                  <a16:creationId xmlns:a16="http://schemas.microsoft.com/office/drawing/2014/main" id="{A2F085D2-266D-4052-AFA6-B393D64BF963}"/>
                </a:ext>
              </a:extLst>
            </p:cNvPr>
            <p:cNvGrpSpPr/>
            <p:nvPr/>
          </p:nvGrpSpPr>
          <p:grpSpPr>
            <a:xfrm>
              <a:off x="4966044" y="3253370"/>
              <a:ext cx="905889" cy="922941"/>
              <a:chOff x="4382113" y="3526705"/>
              <a:chExt cx="1699309" cy="1731297"/>
            </a:xfrm>
            <a:solidFill>
              <a:srgbClr val="00969F"/>
            </a:solidFill>
          </p:grpSpPr>
          <p:pic>
            <p:nvPicPr>
              <p:cNvPr id="55" name="Graphic 54">
                <a:extLst>
                  <a:ext uri="{FF2B5EF4-FFF2-40B4-BE49-F238E27FC236}">
                    <a16:creationId xmlns:a16="http://schemas.microsoft.com/office/drawing/2014/main" id="{E297E196-DF49-4A1A-971D-3C71437A35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13911" y="3679948"/>
                <a:ext cx="1520905" cy="1520903"/>
              </a:xfrm>
              <a:prstGeom prst="rect">
                <a:avLst/>
              </a:prstGeom>
            </p:spPr>
          </p:pic>
          <p:sp>
            <p:nvSpPr>
              <p:cNvPr id="57" name="Oval 56">
                <a:extLst>
                  <a:ext uri="{FF2B5EF4-FFF2-40B4-BE49-F238E27FC236}">
                    <a16:creationId xmlns:a16="http://schemas.microsoft.com/office/drawing/2014/main" id="{3EAC2FF6-4153-433C-B76C-0BA6E169C94B}"/>
                  </a:ext>
                </a:extLst>
              </p:cNvPr>
              <p:cNvSpPr/>
              <p:nvPr/>
            </p:nvSpPr>
            <p:spPr>
              <a:xfrm>
                <a:off x="5273719" y="3526705"/>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852845D1-2421-4062-991E-77C4352F8ED2}"/>
                  </a:ext>
                </a:extLst>
              </p:cNvPr>
              <p:cNvSpPr/>
              <p:nvPr/>
            </p:nvSpPr>
            <p:spPr>
              <a:xfrm>
                <a:off x="5436855" y="3565882"/>
                <a:ext cx="114300" cy="114300"/>
              </a:xfrm>
              <a:prstGeom prst="ellipse">
                <a:avLst/>
              </a:prstGeom>
              <a:solidFill>
                <a:srgbClr val="CA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A0E9B825-22D1-42DD-BD8D-9AC696BDEFC0}"/>
                  </a:ext>
                </a:extLst>
              </p:cNvPr>
              <p:cNvSpPr/>
              <p:nvPr/>
            </p:nvSpPr>
            <p:spPr>
              <a:xfrm>
                <a:off x="5593828" y="3632981"/>
                <a:ext cx="114300" cy="114300"/>
              </a:xfrm>
              <a:prstGeom prst="ellipse">
                <a:avLst/>
              </a:prstGeom>
              <a:solidFill>
                <a:srgbClr val="CA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37F202B9-1602-48DF-A07B-3EA7954B56B3}"/>
                  </a:ext>
                </a:extLst>
              </p:cNvPr>
              <p:cNvSpPr/>
              <p:nvPr/>
            </p:nvSpPr>
            <p:spPr>
              <a:xfrm>
                <a:off x="5726342" y="3741924"/>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1FDFBE28-4E74-45FC-960A-15E234283D4A}"/>
                  </a:ext>
                </a:extLst>
              </p:cNvPr>
              <p:cNvSpPr/>
              <p:nvPr/>
            </p:nvSpPr>
            <p:spPr>
              <a:xfrm>
                <a:off x="5840642" y="3889498"/>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643F070C-3765-4E11-8A37-5282BA0DFEC0}"/>
                  </a:ext>
                </a:extLst>
              </p:cNvPr>
              <p:cNvSpPr/>
              <p:nvPr/>
            </p:nvSpPr>
            <p:spPr>
              <a:xfrm>
                <a:off x="5917164" y="4044287"/>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83A29DC9-6FC5-4A48-880E-8180A8005459}"/>
                  </a:ext>
                </a:extLst>
              </p:cNvPr>
              <p:cNvSpPr/>
              <p:nvPr/>
            </p:nvSpPr>
            <p:spPr>
              <a:xfrm>
                <a:off x="5967122" y="4220259"/>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B14F608E-B942-423D-84FC-1D3052549295}"/>
                  </a:ext>
                </a:extLst>
              </p:cNvPr>
              <p:cNvSpPr/>
              <p:nvPr/>
            </p:nvSpPr>
            <p:spPr>
              <a:xfrm>
                <a:off x="5967122" y="4391709"/>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03162355-DCC5-459D-B19B-EA82FF824749}"/>
                  </a:ext>
                </a:extLst>
              </p:cNvPr>
              <p:cNvSpPr/>
              <p:nvPr/>
            </p:nvSpPr>
            <p:spPr>
              <a:xfrm>
                <a:off x="5936985" y="456768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A32BC0DA-7363-4703-A54C-01AE855AF209}"/>
                  </a:ext>
                </a:extLst>
              </p:cNvPr>
              <p:cNvSpPr/>
              <p:nvPr/>
            </p:nvSpPr>
            <p:spPr>
              <a:xfrm>
                <a:off x="5867346" y="473913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C44AA29D-5FC6-4C27-873F-160E26C4C6F5}"/>
                  </a:ext>
                </a:extLst>
              </p:cNvPr>
              <p:cNvSpPr/>
              <p:nvPr/>
            </p:nvSpPr>
            <p:spPr>
              <a:xfrm>
                <a:off x="5762637" y="488487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CF6A1AE4-50F0-4A9B-94BA-786E66D4965B}"/>
                  </a:ext>
                </a:extLst>
              </p:cNvPr>
              <p:cNvSpPr/>
              <p:nvPr/>
            </p:nvSpPr>
            <p:spPr>
              <a:xfrm>
                <a:off x="5631867" y="499917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9DBCB92A-9EAD-4690-BCC4-C51F1E3D515D}"/>
                  </a:ext>
                </a:extLst>
              </p:cNvPr>
              <p:cNvSpPr/>
              <p:nvPr/>
            </p:nvSpPr>
            <p:spPr>
              <a:xfrm>
                <a:off x="5495133" y="5080598"/>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C4E7CA81-03AD-4653-9E9D-8D6E1F76527E}"/>
                  </a:ext>
                </a:extLst>
              </p:cNvPr>
              <p:cNvSpPr/>
              <p:nvPr/>
            </p:nvSpPr>
            <p:spPr>
              <a:xfrm>
                <a:off x="5341698" y="5133519"/>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F581E819-598F-43EE-9FB1-6697AB534C36}"/>
                  </a:ext>
                </a:extLst>
              </p:cNvPr>
              <p:cNvSpPr/>
              <p:nvPr/>
            </p:nvSpPr>
            <p:spPr>
              <a:xfrm>
                <a:off x="5176376" y="5143702"/>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F0DCD431-33B9-451B-919C-114AAE2C8143}"/>
                  </a:ext>
                </a:extLst>
              </p:cNvPr>
              <p:cNvSpPr/>
              <p:nvPr/>
            </p:nvSpPr>
            <p:spPr>
              <a:xfrm>
                <a:off x="5023198" y="5133519"/>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FA0FAFD6-30CE-4B4B-8607-5CAB5BF7C013}"/>
                  </a:ext>
                </a:extLst>
              </p:cNvPr>
              <p:cNvSpPr/>
              <p:nvPr/>
            </p:nvSpPr>
            <p:spPr>
              <a:xfrm>
                <a:off x="4853520" y="5086552"/>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5FA4E00A-341F-4E23-A6AF-DB0D7972AC6E}"/>
                  </a:ext>
                </a:extLst>
              </p:cNvPr>
              <p:cNvSpPr/>
              <p:nvPr/>
            </p:nvSpPr>
            <p:spPr>
              <a:xfrm>
                <a:off x="4700885" y="5015485"/>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32EB0ED1-2829-4868-BE68-DA6332832D17}"/>
                  </a:ext>
                </a:extLst>
              </p:cNvPr>
              <p:cNvSpPr/>
              <p:nvPr/>
            </p:nvSpPr>
            <p:spPr>
              <a:xfrm>
                <a:off x="5106520" y="3526705"/>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629E5649-48C6-4FF5-A8B8-805C5601EB14}"/>
                  </a:ext>
                </a:extLst>
              </p:cNvPr>
              <p:cNvSpPr/>
              <p:nvPr/>
            </p:nvSpPr>
            <p:spPr>
              <a:xfrm>
                <a:off x="4951373" y="3565648"/>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2FEAC9B3-C773-4D7A-9713-B5A97EBABDA8}"/>
                  </a:ext>
                </a:extLst>
              </p:cNvPr>
              <p:cNvSpPr/>
              <p:nvPr/>
            </p:nvSpPr>
            <p:spPr>
              <a:xfrm>
                <a:off x="4802647" y="3632981"/>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901A24B2-9ED2-4A0E-A297-A86EC38FCE68}"/>
                  </a:ext>
                </a:extLst>
              </p:cNvPr>
              <p:cNvSpPr/>
              <p:nvPr/>
            </p:nvSpPr>
            <p:spPr>
              <a:xfrm>
                <a:off x="4653872" y="3727904"/>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3B924C13-995F-4AAB-AE86-C0E0894843FD}"/>
                  </a:ext>
                </a:extLst>
              </p:cNvPr>
              <p:cNvSpPr/>
              <p:nvPr/>
            </p:nvSpPr>
            <p:spPr>
              <a:xfrm>
                <a:off x="4532600" y="3846686"/>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F779357A-850B-44BF-9970-4B4E3D537415}"/>
                  </a:ext>
                </a:extLst>
              </p:cNvPr>
              <p:cNvSpPr/>
              <p:nvPr/>
            </p:nvSpPr>
            <p:spPr>
              <a:xfrm>
                <a:off x="4449005" y="3986054"/>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98D1FE6-9620-44CE-A4D6-576535C862E0}"/>
                  </a:ext>
                </a:extLst>
              </p:cNvPr>
              <p:cNvSpPr/>
              <p:nvPr/>
            </p:nvSpPr>
            <p:spPr>
              <a:xfrm>
                <a:off x="4399611" y="4138454"/>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0B194CE5-0CB6-44F3-B9F3-77A9B05341FC}"/>
                  </a:ext>
                </a:extLst>
              </p:cNvPr>
              <p:cNvSpPr/>
              <p:nvPr/>
            </p:nvSpPr>
            <p:spPr>
              <a:xfrm>
                <a:off x="4382113" y="428999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75420C34-85F0-437E-97D9-BE98B267399B}"/>
                  </a:ext>
                </a:extLst>
              </p:cNvPr>
              <p:cNvSpPr/>
              <p:nvPr/>
            </p:nvSpPr>
            <p:spPr>
              <a:xfrm>
                <a:off x="4387363" y="4445471"/>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BB258C7E-89F3-42E0-8BA5-E66E2D568C8E}"/>
                  </a:ext>
                </a:extLst>
              </p:cNvPr>
              <p:cNvSpPr/>
              <p:nvPr/>
            </p:nvSpPr>
            <p:spPr>
              <a:xfrm>
                <a:off x="4422556" y="4604516"/>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2EC63AD9-79E1-418A-8B08-3DEC32724CBE}"/>
                  </a:ext>
                </a:extLst>
              </p:cNvPr>
              <p:cNvSpPr/>
              <p:nvPr/>
            </p:nvSpPr>
            <p:spPr>
              <a:xfrm>
                <a:off x="4479575" y="4759997"/>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83188292-1D37-40C0-91EA-8B2FAB6DA61B}"/>
                  </a:ext>
                </a:extLst>
              </p:cNvPr>
              <p:cNvSpPr/>
              <p:nvPr/>
            </p:nvSpPr>
            <p:spPr>
              <a:xfrm>
                <a:off x="4582093" y="488487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6E046AED-B132-45CB-93AD-E0AC674F9022}"/>
                </a:ext>
              </a:extLst>
            </p:cNvPr>
            <p:cNvGrpSpPr/>
            <p:nvPr/>
          </p:nvGrpSpPr>
          <p:grpSpPr>
            <a:xfrm>
              <a:off x="5947379" y="3146285"/>
              <a:ext cx="1219404" cy="1094800"/>
              <a:chOff x="5947379" y="3117794"/>
              <a:chExt cx="1219404" cy="1094800"/>
            </a:xfrm>
          </p:grpSpPr>
          <p:sp>
            <p:nvSpPr>
              <p:cNvPr id="28" name="TextBox 27">
                <a:extLst>
                  <a:ext uri="{FF2B5EF4-FFF2-40B4-BE49-F238E27FC236}">
                    <a16:creationId xmlns:a16="http://schemas.microsoft.com/office/drawing/2014/main" id="{5332456B-45A5-45FF-83D8-5847485BB1D4}"/>
                  </a:ext>
                </a:extLst>
              </p:cNvPr>
              <p:cNvSpPr txBox="1"/>
              <p:nvPr/>
            </p:nvSpPr>
            <p:spPr>
              <a:xfrm>
                <a:off x="5947379" y="3117794"/>
                <a:ext cx="1183402" cy="523220"/>
              </a:xfrm>
              <a:prstGeom prst="rect">
                <a:avLst/>
              </a:prstGeom>
              <a:noFill/>
            </p:spPr>
            <p:txBody>
              <a:bodyPr wrap="square" rtlCol="0">
                <a:spAutoFit/>
              </a:bodyPr>
              <a:lstStyle/>
              <a:p>
                <a:r>
                  <a:rPr lang="en-US" sz="2800" b="1">
                    <a:solidFill>
                      <a:srgbClr val="00969F"/>
                    </a:solidFill>
                  </a:rPr>
                  <a:t>97%</a:t>
                </a:r>
                <a:endParaRPr lang="en-US" sz="2800">
                  <a:solidFill>
                    <a:srgbClr val="00969F"/>
                  </a:solidFill>
                </a:endParaRPr>
              </a:p>
            </p:txBody>
          </p:sp>
          <p:sp>
            <p:nvSpPr>
              <p:cNvPr id="162" name="TextBox 161">
                <a:extLst>
                  <a:ext uri="{FF2B5EF4-FFF2-40B4-BE49-F238E27FC236}">
                    <a16:creationId xmlns:a16="http://schemas.microsoft.com/office/drawing/2014/main" id="{2C9D5454-35FF-43A5-9C2F-3E9A65E6095C}"/>
                  </a:ext>
                </a:extLst>
              </p:cNvPr>
              <p:cNvSpPr txBox="1"/>
              <p:nvPr/>
            </p:nvSpPr>
            <p:spPr>
              <a:xfrm>
                <a:off x="5956157" y="3508720"/>
                <a:ext cx="1113687" cy="292388"/>
              </a:xfrm>
              <a:prstGeom prst="rect">
                <a:avLst/>
              </a:prstGeom>
              <a:noFill/>
            </p:spPr>
            <p:txBody>
              <a:bodyPr wrap="square" rtlCol="0">
                <a:spAutoFit/>
              </a:bodyPr>
              <a:lstStyle/>
              <a:p>
                <a:r>
                  <a:rPr lang="en-US" sz="1300">
                    <a:solidFill>
                      <a:srgbClr val="00969F"/>
                    </a:solidFill>
                  </a:rPr>
                  <a:t>customer</a:t>
                </a:r>
              </a:p>
            </p:txBody>
          </p:sp>
          <p:sp>
            <p:nvSpPr>
              <p:cNvPr id="163" name="TextBox 162">
                <a:extLst>
                  <a:ext uri="{FF2B5EF4-FFF2-40B4-BE49-F238E27FC236}">
                    <a16:creationId xmlns:a16="http://schemas.microsoft.com/office/drawing/2014/main" id="{81B8F10A-646F-4C34-8348-5A8DBE689DB7}"/>
                  </a:ext>
                </a:extLst>
              </p:cNvPr>
              <p:cNvSpPr txBox="1"/>
              <p:nvPr/>
            </p:nvSpPr>
            <p:spPr>
              <a:xfrm>
                <a:off x="5956161" y="3920206"/>
                <a:ext cx="1174619" cy="292388"/>
              </a:xfrm>
              <a:prstGeom prst="rect">
                <a:avLst/>
              </a:prstGeom>
              <a:noFill/>
            </p:spPr>
            <p:txBody>
              <a:bodyPr wrap="square" rtlCol="0">
                <a:spAutoFit/>
              </a:bodyPr>
              <a:lstStyle/>
              <a:p>
                <a:r>
                  <a:rPr lang="en-US" sz="1300">
                    <a:solidFill>
                      <a:srgbClr val="00969F"/>
                    </a:solidFill>
                  </a:rPr>
                  <a:t>worldwide</a:t>
                </a:r>
              </a:p>
            </p:txBody>
          </p:sp>
          <p:sp>
            <p:nvSpPr>
              <p:cNvPr id="164" name="TextBox 163">
                <a:extLst>
                  <a:ext uri="{FF2B5EF4-FFF2-40B4-BE49-F238E27FC236}">
                    <a16:creationId xmlns:a16="http://schemas.microsoft.com/office/drawing/2014/main" id="{947C6D80-C1FE-4035-9320-09BFE8AB95A2}"/>
                  </a:ext>
                </a:extLst>
              </p:cNvPr>
              <p:cNvSpPr txBox="1"/>
              <p:nvPr/>
            </p:nvSpPr>
            <p:spPr>
              <a:xfrm>
                <a:off x="5956161" y="3706113"/>
                <a:ext cx="1210622" cy="292388"/>
              </a:xfrm>
              <a:prstGeom prst="rect">
                <a:avLst/>
              </a:prstGeom>
              <a:noFill/>
            </p:spPr>
            <p:txBody>
              <a:bodyPr wrap="square" rtlCol="0">
                <a:spAutoFit/>
              </a:bodyPr>
              <a:lstStyle/>
              <a:p>
                <a:r>
                  <a:rPr lang="en-US" sz="1300">
                    <a:solidFill>
                      <a:srgbClr val="00969F"/>
                    </a:solidFill>
                  </a:rPr>
                  <a:t>satisfaction</a:t>
                </a:r>
              </a:p>
            </p:txBody>
          </p:sp>
        </p:grpSp>
      </p:grpSp>
      <p:grpSp>
        <p:nvGrpSpPr>
          <p:cNvPr id="11" name="Group 10">
            <a:extLst>
              <a:ext uri="{FF2B5EF4-FFF2-40B4-BE49-F238E27FC236}">
                <a16:creationId xmlns:a16="http://schemas.microsoft.com/office/drawing/2014/main" id="{EDA14E63-3298-426B-A6BD-248EB0DB01E6}"/>
              </a:ext>
            </a:extLst>
          </p:cNvPr>
          <p:cNvGrpSpPr/>
          <p:nvPr/>
        </p:nvGrpSpPr>
        <p:grpSpPr>
          <a:xfrm>
            <a:off x="3307018" y="1965955"/>
            <a:ext cx="2338481" cy="998579"/>
            <a:chOff x="4869948" y="1491940"/>
            <a:chExt cx="2338481" cy="998579"/>
          </a:xfrm>
        </p:grpSpPr>
        <p:grpSp>
          <p:nvGrpSpPr>
            <p:cNvPr id="7" name="Group 6">
              <a:extLst>
                <a:ext uri="{FF2B5EF4-FFF2-40B4-BE49-F238E27FC236}">
                  <a16:creationId xmlns:a16="http://schemas.microsoft.com/office/drawing/2014/main" id="{04068BE1-5B3D-43E7-A06B-FE35167D620F}"/>
                </a:ext>
              </a:extLst>
            </p:cNvPr>
            <p:cNvGrpSpPr/>
            <p:nvPr/>
          </p:nvGrpSpPr>
          <p:grpSpPr>
            <a:xfrm>
              <a:off x="4869948" y="1491940"/>
              <a:ext cx="2338481" cy="998579"/>
              <a:chOff x="5003298" y="1491940"/>
              <a:chExt cx="2338481" cy="998579"/>
            </a:xfrm>
          </p:grpSpPr>
          <p:grpSp>
            <p:nvGrpSpPr>
              <p:cNvPr id="92" name="Group 91">
                <a:extLst>
                  <a:ext uri="{FF2B5EF4-FFF2-40B4-BE49-F238E27FC236}">
                    <a16:creationId xmlns:a16="http://schemas.microsoft.com/office/drawing/2014/main" id="{2ABAE2B0-E042-4952-9284-CEDCCB85B68E}"/>
                  </a:ext>
                </a:extLst>
              </p:cNvPr>
              <p:cNvGrpSpPr/>
              <p:nvPr/>
            </p:nvGrpSpPr>
            <p:grpSpPr>
              <a:xfrm>
                <a:off x="5003298" y="1491940"/>
                <a:ext cx="2338481" cy="828686"/>
                <a:chOff x="5092221" y="6645269"/>
                <a:chExt cx="2338481" cy="828686"/>
              </a:xfrm>
            </p:grpSpPr>
            <p:sp>
              <p:nvSpPr>
                <p:cNvPr id="17" name="TextBox 16">
                  <a:extLst>
                    <a:ext uri="{FF2B5EF4-FFF2-40B4-BE49-F238E27FC236}">
                      <a16:creationId xmlns:a16="http://schemas.microsoft.com/office/drawing/2014/main" id="{81EA21F8-D00B-4CF5-9A0B-9531249866DC}"/>
                    </a:ext>
                  </a:extLst>
                </p:cNvPr>
                <p:cNvSpPr txBox="1"/>
                <p:nvPr/>
              </p:nvSpPr>
              <p:spPr>
                <a:xfrm>
                  <a:off x="5092221" y="6645269"/>
                  <a:ext cx="1623150" cy="553998"/>
                </a:xfrm>
                <a:prstGeom prst="rect">
                  <a:avLst/>
                </a:prstGeom>
                <a:noFill/>
              </p:spPr>
              <p:txBody>
                <a:bodyPr wrap="square" rtlCol="0">
                  <a:spAutoFit/>
                </a:bodyPr>
                <a:lstStyle/>
                <a:p>
                  <a:r>
                    <a:rPr lang="en-US" sz="3000" b="1">
                      <a:solidFill>
                        <a:srgbClr val="CDDB28"/>
                      </a:solidFill>
                    </a:rPr>
                    <a:t>1,000</a:t>
                  </a:r>
                  <a:endParaRPr lang="en-US" sz="2000">
                    <a:solidFill>
                      <a:srgbClr val="CDDB28"/>
                    </a:solidFill>
                  </a:endParaRPr>
                </a:p>
              </p:txBody>
            </p:sp>
            <p:sp>
              <p:nvSpPr>
                <p:cNvPr id="27" name="Freeform 66">
                  <a:extLst>
                    <a:ext uri="{FF2B5EF4-FFF2-40B4-BE49-F238E27FC236}">
                      <a16:creationId xmlns:a16="http://schemas.microsoft.com/office/drawing/2014/main" id="{78946FC5-FF34-4ABB-AF63-8327AB0DD9B5}"/>
                    </a:ext>
                  </a:extLst>
                </p:cNvPr>
                <p:cNvSpPr>
                  <a:spLocks noEditPoints="1"/>
                </p:cNvSpPr>
                <p:nvPr/>
              </p:nvSpPr>
              <p:spPr bwMode="auto">
                <a:xfrm>
                  <a:off x="6650972" y="6827624"/>
                  <a:ext cx="779730" cy="646331"/>
                </a:xfrm>
                <a:custGeom>
                  <a:avLst/>
                  <a:gdLst>
                    <a:gd name="T0" fmla="*/ 118 w 129"/>
                    <a:gd name="T1" fmla="*/ 58 h 112"/>
                    <a:gd name="T2" fmla="*/ 120 w 129"/>
                    <a:gd name="T3" fmla="*/ 67 h 112"/>
                    <a:gd name="T4" fmla="*/ 113 w 129"/>
                    <a:gd name="T5" fmla="*/ 71 h 112"/>
                    <a:gd name="T6" fmla="*/ 78 w 129"/>
                    <a:gd name="T7" fmla="*/ 49 h 112"/>
                    <a:gd name="T8" fmla="*/ 109 w 129"/>
                    <a:gd name="T9" fmla="*/ 77 h 112"/>
                    <a:gd name="T10" fmla="*/ 109 w 129"/>
                    <a:gd name="T11" fmla="*/ 83 h 112"/>
                    <a:gd name="T12" fmla="*/ 104 w 129"/>
                    <a:gd name="T13" fmla="*/ 85 h 112"/>
                    <a:gd name="T14" fmla="*/ 77 w 129"/>
                    <a:gd name="T15" fmla="*/ 65 h 112"/>
                    <a:gd name="T16" fmla="*/ 72 w 129"/>
                    <a:gd name="T17" fmla="*/ 71 h 112"/>
                    <a:gd name="T18" fmla="*/ 100 w 129"/>
                    <a:gd name="T19" fmla="*/ 95 h 112"/>
                    <a:gd name="T20" fmla="*/ 93 w 129"/>
                    <a:gd name="T21" fmla="*/ 98 h 112"/>
                    <a:gd name="T22" fmla="*/ 83 w 129"/>
                    <a:gd name="T23" fmla="*/ 90 h 112"/>
                    <a:gd name="T24" fmla="*/ 65 w 129"/>
                    <a:gd name="T25" fmla="*/ 81 h 112"/>
                    <a:gd name="T26" fmla="*/ 78 w 129"/>
                    <a:gd name="T27" fmla="*/ 96 h 112"/>
                    <a:gd name="T28" fmla="*/ 76 w 129"/>
                    <a:gd name="T29" fmla="*/ 104 h 112"/>
                    <a:gd name="T30" fmla="*/ 68 w 129"/>
                    <a:gd name="T31" fmla="*/ 100 h 112"/>
                    <a:gd name="T32" fmla="*/ 64 w 129"/>
                    <a:gd name="T33" fmla="*/ 107 h 112"/>
                    <a:gd name="T34" fmla="*/ 68 w 129"/>
                    <a:gd name="T35" fmla="*/ 110 h 112"/>
                    <a:gd name="T36" fmla="*/ 80 w 129"/>
                    <a:gd name="T37" fmla="*/ 111 h 112"/>
                    <a:gd name="T38" fmla="*/ 89 w 129"/>
                    <a:gd name="T39" fmla="*/ 104 h 112"/>
                    <a:gd name="T40" fmla="*/ 100 w 129"/>
                    <a:gd name="T41" fmla="*/ 106 h 112"/>
                    <a:gd name="T42" fmla="*/ 108 w 129"/>
                    <a:gd name="T43" fmla="*/ 93 h 112"/>
                    <a:gd name="T44" fmla="*/ 119 w 129"/>
                    <a:gd name="T45" fmla="*/ 80 h 112"/>
                    <a:gd name="T46" fmla="*/ 129 w 129"/>
                    <a:gd name="T47" fmla="*/ 68 h 112"/>
                    <a:gd name="T48" fmla="*/ 6 w 129"/>
                    <a:gd name="T49" fmla="*/ 46 h 112"/>
                    <a:gd name="T50" fmla="*/ 10 w 129"/>
                    <a:gd name="T51" fmla="*/ 40 h 112"/>
                    <a:gd name="T52" fmla="*/ 21 w 129"/>
                    <a:gd name="T53" fmla="*/ 10 h 112"/>
                    <a:gd name="T54" fmla="*/ 48 w 129"/>
                    <a:gd name="T55" fmla="*/ 10 h 112"/>
                    <a:gd name="T56" fmla="*/ 45 w 129"/>
                    <a:gd name="T57" fmla="*/ 5 h 112"/>
                    <a:gd name="T58" fmla="*/ 18 w 129"/>
                    <a:gd name="T59" fmla="*/ 2 h 112"/>
                    <a:gd name="T60" fmla="*/ 3 w 129"/>
                    <a:gd name="T61" fmla="*/ 45 h 112"/>
                    <a:gd name="T62" fmla="*/ 103 w 129"/>
                    <a:gd name="T63" fmla="*/ 48 h 112"/>
                    <a:gd name="T64" fmla="*/ 118 w 129"/>
                    <a:gd name="T65" fmla="*/ 46 h 112"/>
                    <a:gd name="T66" fmla="*/ 127 w 129"/>
                    <a:gd name="T67" fmla="*/ 33 h 112"/>
                    <a:gd name="T68" fmla="*/ 125 w 129"/>
                    <a:gd name="T69" fmla="*/ 26 h 112"/>
                    <a:gd name="T70" fmla="*/ 108 w 129"/>
                    <a:gd name="T71" fmla="*/ 3 h 112"/>
                    <a:gd name="T72" fmla="*/ 90 w 129"/>
                    <a:gd name="T73" fmla="*/ 1 h 112"/>
                    <a:gd name="T74" fmla="*/ 78 w 129"/>
                    <a:gd name="T75" fmla="*/ 1 h 112"/>
                    <a:gd name="T76" fmla="*/ 70 w 129"/>
                    <a:gd name="T77" fmla="*/ 4 h 112"/>
                    <a:gd name="T78" fmla="*/ 45 w 129"/>
                    <a:gd name="T79" fmla="*/ 25 h 112"/>
                    <a:gd name="T80" fmla="*/ 54 w 129"/>
                    <a:gd name="T81" fmla="*/ 36 h 112"/>
                    <a:gd name="T82" fmla="*/ 70 w 129"/>
                    <a:gd name="T83" fmla="*/ 24 h 112"/>
                    <a:gd name="T84" fmla="*/ 43 w 129"/>
                    <a:gd name="T85" fmla="*/ 88 h 112"/>
                    <a:gd name="T86" fmla="*/ 45 w 129"/>
                    <a:gd name="T87" fmla="*/ 76 h 112"/>
                    <a:gd name="T88" fmla="*/ 35 w 129"/>
                    <a:gd name="T89" fmla="*/ 74 h 112"/>
                    <a:gd name="T90" fmla="*/ 27 w 129"/>
                    <a:gd name="T91" fmla="*/ 60 h 112"/>
                    <a:gd name="T92" fmla="*/ 25 w 129"/>
                    <a:gd name="T93" fmla="*/ 62 h 112"/>
                    <a:gd name="T94" fmla="*/ 24 w 129"/>
                    <a:gd name="T95" fmla="*/ 51 h 112"/>
                    <a:gd name="T96" fmla="*/ 4 w 129"/>
                    <a:gd name="T97" fmla="*/ 60 h 112"/>
                    <a:gd name="T98" fmla="*/ 32 w 129"/>
                    <a:gd name="T99" fmla="*/ 105 h 112"/>
                    <a:gd name="T100" fmla="*/ 43 w 129"/>
                    <a:gd name="T101" fmla="*/ 107 h 112"/>
                    <a:gd name="T102" fmla="*/ 52 w 129"/>
                    <a:gd name="T103" fmla="*/ 9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112">
                      <a:moveTo>
                        <a:pt x="124" y="57"/>
                      </a:moveTo>
                      <a:cubicBezTo>
                        <a:pt x="122" y="56"/>
                        <a:pt x="119" y="57"/>
                        <a:pt x="118" y="58"/>
                      </a:cubicBezTo>
                      <a:cubicBezTo>
                        <a:pt x="117" y="60"/>
                        <a:pt x="117" y="63"/>
                        <a:pt x="119" y="64"/>
                      </a:cubicBezTo>
                      <a:cubicBezTo>
                        <a:pt x="120" y="65"/>
                        <a:pt x="121" y="66"/>
                        <a:pt x="120" y="67"/>
                      </a:cubicBezTo>
                      <a:cubicBezTo>
                        <a:pt x="120" y="69"/>
                        <a:pt x="119" y="71"/>
                        <a:pt x="117" y="71"/>
                      </a:cubicBezTo>
                      <a:cubicBezTo>
                        <a:pt x="116" y="72"/>
                        <a:pt x="114" y="72"/>
                        <a:pt x="113" y="71"/>
                      </a:cubicBezTo>
                      <a:cubicBezTo>
                        <a:pt x="83" y="48"/>
                        <a:pt x="83" y="48"/>
                        <a:pt x="83" y="48"/>
                      </a:cubicBezTo>
                      <a:cubicBezTo>
                        <a:pt x="81" y="47"/>
                        <a:pt x="79" y="47"/>
                        <a:pt x="78" y="49"/>
                      </a:cubicBezTo>
                      <a:cubicBezTo>
                        <a:pt x="76" y="51"/>
                        <a:pt x="77" y="53"/>
                        <a:pt x="78" y="55"/>
                      </a:cubicBezTo>
                      <a:cubicBezTo>
                        <a:pt x="109" y="77"/>
                        <a:pt x="109" y="77"/>
                        <a:pt x="109" y="77"/>
                      </a:cubicBezTo>
                      <a:cubicBezTo>
                        <a:pt x="111" y="79"/>
                        <a:pt x="111" y="81"/>
                        <a:pt x="110" y="83"/>
                      </a:cubicBezTo>
                      <a:cubicBezTo>
                        <a:pt x="109" y="83"/>
                        <a:pt x="109" y="83"/>
                        <a:pt x="109" y="83"/>
                      </a:cubicBezTo>
                      <a:cubicBezTo>
                        <a:pt x="108" y="85"/>
                        <a:pt x="106" y="86"/>
                        <a:pt x="104" y="85"/>
                      </a:cubicBezTo>
                      <a:cubicBezTo>
                        <a:pt x="104" y="85"/>
                        <a:pt x="104" y="85"/>
                        <a:pt x="104" y="85"/>
                      </a:cubicBezTo>
                      <a:cubicBezTo>
                        <a:pt x="104" y="85"/>
                        <a:pt x="104" y="85"/>
                        <a:pt x="104" y="85"/>
                      </a:cubicBezTo>
                      <a:cubicBezTo>
                        <a:pt x="77" y="65"/>
                        <a:pt x="77" y="65"/>
                        <a:pt x="77" y="65"/>
                      </a:cubicBezTo>
                      <a:cubicBezTo>
                        <a:pt x="75" y="63"/>
                        <a:pt x="73" y="64"/>
                        <a:pt x="71" y="66"/>
                      </a:cubicBezTo>
                      <a:cubicBezTo>
                        <a:pt x="70" y="67"/>
                        <a:pt x="70" y="70"/>
                        <a:pt x="72" y="71"/>
                      </a:cubicBezTo>
                      <a:cubicBezTo>
                        <a:pt x="99" y="91"/>
                        <a:pt x="99" y="91"/>
                        <a:pt x="99" y="91"/>
                      </a:cubicBezTo>
                      <a:cubicBezTo>
                        <a:pt x="100" y="92"/>
                        <a:pt x="101" y="93"/>
                        <a:pt x="100" y="95"/>
                      </a:cubicBezTo>
                      <a:cubicBezTo>
                        <a:pt x="100" y="96"/>
                        <a:pt x="99" y="98"/>
                        <a:pt x="97" y="99"/>
                      </a:cubicBezTo>
                      <a:cubicBezTo>
                        <a:pt x="96" y="99"/>
                        <a:pt x="94" y="99"/>
                        <a:pt x="93" y="98"/>
                      </a:cubicBezTo>
                      <a:cubicBezTo>
                        <a:pt x="83" y="90"/>
                        <a:pt x="83" y="90"/>
                        <a:pt x="83" y="90"/>
                      </a:cubicBezTo>
                      <a:cubicBezTo>
                        <a:pt x="83" y="90"/>
                        <a:pt x="83" y="90"/>
                        <a:pt x="83" y="90"/>
                      </a:cubicBezTo>
                      <a:cubicBezTo>
                        <a:pt x="70" y="81"/>
                        <a:pt x="70" y="81"/>
                        <a:pt x="70" y="81"/>
                      </a:cubicBezTo>
                      <a:cubicBezTo>
                        <a:pt x="68" y="79"/>
                        <a:pt x="66" y="80"/>
                        <a:pt x="65" y="81"/>
                      </a:cubicBezTo>
                      <a:cubicBezTo>
                        <a:pt x="63" y="83"/>
                        <a:pt x="64" y="86"/>
                        <a:pt x="66" y="87"/>
                      </a:cubicBezTo>
                      <a:cubicBezTo>
                        <a:pt x="78" y="96"/>
                        <a:pt x="78" y="96"/>
                        <a:pt x="78" y="96"/>
                      </a:cubicBezTo>
                      <a:cubicBezTo>
                        <a:pt x="79" y="97"/>
                        <a:pt x="80" y="98"/>
                        <a:pt x="79" y="100"/>
                      </a:cubicBezTo>
                      <a:cubicBezTo>
                        <a:pt x="79" y="101"/>
                        <a:pt x="78" y="103"/>
                        <a:pt x="76" y="104"/>
                      </a:cubicBezTo>
                      <a:cubicBezTo>
                        <a:pt x="75" y="104"/>
                        <a:pt x="73" y="104"/>
                        <a:pt x="72" y="103"/>
                      </a:cubicBezTo>
                      <a:cubicBezTo>
                        <a:pt x="68" y="100"/>
                        <a:pt x="68" y="100"/>
                        <a:pt x="68" y="100"/>
                      </a:cubicBezTo>
                      <a:cubicBezTo>
                        <a:pt x="67" y="99"/>
                        <a:pt x="64" y="99"/>
                        <a:pt x="63" y="101"/>
                      </a:cubicBezTo>
                      <a:cubicBezTo>
                        <a:pt x="61" y="103"/>
                        <a:pt x="62" y="105"/>
                        <a:pt x="64" y="107"/>
                      </a:cubicBezTo>
                      <a:cubicBezTo>
                        <a:pt x="64" y="107"/>
                        <a:pt x="64" y="107"/>
                        <a:pt x="64" y="107"/>
                      </a:cubicBezTo>
                      <a:cubicBezTo>
                        <a:pt x="68" y="110"/>
                        <a:pt x="68" y="110"/>
                        <a:pt x="68" y="110"/>
                      </a:cubicBezTo>
                      <a:cubicBezTo>
                        <a:pt x="70" y="111"/>
                        <a:pt x="73" y="112"/>
                        <a:pt x="75" y="112"/>
                      </a:cubicBezTo>
                      <a:cubicBezTo>
                        <a:pt x="77" y="112"/>
                        <a:pt x="78" y="112"/>
                        <a:pt x="80" y="111"/>
                      </a:cubicBezTo>
                      <a:cubicBezTo>
                        <a:pt x="83" y="110"/>
                        <a:pt x="86" y="107"/>
                        <a:pt x="87" y="103"/>
                      </a:cubicBezTo>
                      <a:cubicBezTo>
                        <a:pt x="89" y="104"/>
                        <a:pt x="89" y="104"/>
                        <a:pt x="89" y="104"/>
                      </a:cubicBezTo>
                      <a:cubicBezTo>
                        <a:pt x="91" y="106"/>
                        <a:pt x="93" y="107"/>
                        <a:pt x="96" y="107"/>
                      </a:cubicBezTo>
                      <a:cubicBezTo>
                        <a:pt x="98" y="107"/>
                        <a:pt x="99" y="107"/>
                        <a:pt x="100" y="106"/>
                      </a:cubicBezTo>
                      <a:cubicBezTo>
                        <a:pt x="105" y="104"/>
                        <a:pt x="108" y="100"/>
                        <a:pt x="108" y="95"/>
                      </a:cubicBezTo>
                      <a:cubicBezTo>
                        <a:pt x="109" y="95"/>
                        <a:pt x="109" y="94"/>
                        <a:pt x="108" y="93"/>
                      </a:cubicBezTo>
                      <a:cubicBezTo>
                        <a:pt x="111" y="92"/>
                        <a:pt x="114" y="91"/>
                        <a:pt x="116" y="88"/>
                      </a:cubicBezTo>
                      <a:cubicBezTo>
                        <a:pt x="118" y="86"/>
                        <a:pt x="119" y="83"/>
                        <a:pt x="119" y="80"/>
                      </a:cubicBezTo>
                      <a:cubicBezTo>
                        <a:pt x="119" y="80"/>
                        <a:pt x="120" y="79"/>
                        <a:pt x="121" y="79"/>
                      </a:cubicBezTo>
                      <a:cubicBezTo>
                        <a:pt x="125" y="77"/>
                        <a:pt x="128" y="73"/>
                        <a:pt x="129" y="68"/>
                      </a:cubicBezTo>
                      <a:cubicBezTo>
                        <a:pt x="129" y="64"/>
                        <a:pt x="127" y="60"/>
                        <a:pt x="124" y="57"/>
                      </a:cubicBezTo>
                      <a:close/>
                      <a:moveTo>
                        <a:pt x="6" y="46"/>
                      </a:moveTo>
                      <a:cubicBezTo>
                        <a:pt x="9" y="46"/>
                        <a:pt x="10" y="45"/>
                        <a:pt x="10" y="42"/>
                      </a:cubicBezTo>
                      <a:cubicBezTo>
                        <a:pt x="10" y="42"/>
                        <a:pt x="10" y="41"/>
                        <a:pt x="10" y="40"/>
                      </a:cubicBezTo>
                      <a:cubicBezTo>
                        <a:pt x="8" y="38"/>
                        <a:pt x="8" y="36"/>
                        <a:pt x="9" y="34"/>
                      </a:cubicBezTo>
                      <a:cubicBezTo>
                        <a:pt x="11" y="27"/>
                        <a:pt x="19" y="11"/>
                        <a:pt x="21" y="10"/>
                      </a:cubicBezTo>
                      <a:cubicBezTo>
                        <a:pt x="29" y="10"/>
                        <a:pt x="36" y="11"/>
                        <a:pt x="43" y="13"/>
                      </a:cubicBezTo>
                      <a:cubicBezTo>
                        <a:pt x="46" y="13"/>
                        <a:pt x="48" y="12"/>
                        <a:pt x="48" y="10"/>
                      </a:cubicBezTo>
                      <a:cubicBezTo>
                        <a:pt x="49" y="7"/>
                        <a:pt x="47" y="5"/>
                        <a:pt x="45" y="5"/>
                      </a:cubicBezTo>
                      <a:cubicBezTo>
                        <a:pt x="45" y="5"/>
                        <a:pt x="45" y="5"/>
                        <a:pt x="45" y="5"/>
                      </a:cubicBezTo>
                      <a:cubicBezTo>
                        <a:pt x="45" y="5"/>
                        <a:pt x="45" y="5"/>
                        <a:pt x="45" y="5"/>
                      </a:cubicBezTo>
                      <a:cubicBezTo>
                        <a:pt x="23" y="0"/>
                        <a:pt x="19" y="1"/>
                        <a:pt x="18" y="2"/>
                      </a:cubicBezTo>
                      <a:cubicBezTo>
                        <a:pt x="11" y="5"/>
                        <a:pt x="1" y="31"/>
                        <a:pt x="1" y="31"/>
                      </a:cubicBezTo>
                      <a:cubicBezTo>
                        <a:pt x="0" y="36"/>
                        <a:pt x="0" y="41"/>
                        <a:pt x="3" y="45"/>
                      </a:cubicBezTo>
                      <a:cubicBezTo>
                        <a:pt x="4" y="46"/>
                        <a:pt x="5" y="46"/>
                        <a:pt x="6" y="46"/>
                      </a:cubicBezTo>
                      <a:close/>
                      <a:moveTo>
                        <a:pt x="103" y="48"/>
                      </a:moveTo>
                      <a:cubicBezTo>
                        <a:pt x="105" y="50"/>
                        <a:pt x="108" y="51"/>
                        <a:pt x="110" y="51"/>
                      </a:cubicBezTo>
                      <a:cubicBezTo>
                        <a:pt x="114" y="51"/>
                        <a:pt x="116" y="49"/>
                        <a:pt x="118" y="46"/>
                      </a:cubicBezTo>
                      <a:cubicBezTo>
                        <a:pt x="124" y="40"/>
                        <a:pt x="124" y="40"/>
                        <a:pt x="124" y="40"/>
                      </a:cubicBezTo>
                      <a:cubicBezTo>
                        <a:pt x="126" y="38"/>
                        <a:pt x="127" y="35"/>
                        <a:pt x="127" y="33"/>
                      </a:cubicBezTo>
                      <a:cubicBezTo>
                        <a:pt x="127" y="31"/>
                        <a:pt x="127" y="29"/>
                        <a:pt x="126" y="28"/>
                      </a:cubicBezTo>
                      <a:cubicBezTo>
                        <a:pt x="125" y="27"/>
                        <a:pt x="125" y="26"/>
                        <a:pt x="125" y="26"/>
                      </a:cubicBezTo>
                      <a:cubicBezTo>
                        <a:pt x="111" y="7"/>
                        <a:pt x="111" y="7"/>
                        <a:pt x="111" y="7"/>
                      </a:cubicBezTo>
                      <a:cubicBezTo>
                        <a:pt x="111" y="6"/>
                        <a:pt x="109" y="4"/>
                        <a:pt x="108" y="3"/>
                      </a:cubicBezTo>
                      <a:cubicBezTo>
                        <a:pt x="106" y="2"/>
                        <a:pt x="104" y="2"/>
                        <a:pt x="102" y="2"/>
                      </a:cubicBezTo>
                      <a:cubicBezTo>
                        <a:pt x="90" y="1"/>
                        <a:pt x="90" y="1"/>
                        <a:pt x="90" y="1"/>
                      </a:cubicBezTo>
                      <a:cubicBezTo>
                        <a:pt x="84" y="1"/>
                        <a:pt x="84" y="1"/>
                        <a:pt x="84" y="1"/>
                      </a:cubicBezTo>
                      <a:cubicBezTo>
                        <a:pt x="82" y="1"/>
                        <a:pt x="80" y="1"/>
                        <a:pt x="78" y="1"/>
                      </a:cubicBezTo>
                      <a:cubicBezTo>
                        <a:pt x="77" y="1"/>
                        <a:pt x="75" y="1"/>
                        <a:pt x="74" y="2"/>
                      </a:cubicBezTo>
                      <a:cubicBezTo>
                        <a:pt x="73" y="2"/>
                        <a:pt x="71" y="3"/>
                        <a:pt x="70" y="4"/>
                      </a:cubicBezTo>
                      <a:cubicBezTo>
                        <a:pt x="50" y="20"/>
                        <a:pt x="50" y="20"/>
                        <a:pt x="50" y="20"/>
                      </a:cubicBezTo>
                      <a:cubicBezTo>
                        <a:pt x="48" y="21"/>
                        <a:pt x="47" y="23"/>
                        <a:pt x="45" y="25"/>
                      </a:cubicBezTo>
                      <a:cubicBezTo>
                        <a:pt x="43" y="28"/>
                        <a:pt x="44" y="33"/>
                        <a:pt x="48" y="35"/>
                      </a:cubicBezTo>
                      <a:cubicBezTo>
                        <a:pt x="50" y="36"/>
                        <a:pt x="52" y="37"/>
                        <a:pt x="54" y="36"/>
                      </a:cubicBezTo>
                      <a:cubicBezTo>
                        <a:pt x="56" y="36"/>
                        <a:pt x="57" y="35"/>
                        <a:pt x="59" y="33"/>
                      </a:cubicBezTo>
                      <a:cubicBezTo>
                        <a:pt x="63" y="31"/>
                        <a:pt x="66" y="28"/>
                        <a:pt x="70" y="24"/>
                      </a:cubicBezTo>
                      <a:lnTo>
                        <a:pt x="103" y="48"/>
                      </a:lnTo>
                      <a:close/>
                      <a:moveTo>
                        <a:pt x="43" y="88"/>
                      </a:moveTo>
                      <a:cubicBezTo>
                        <a:pt x="45" y="87"/>
                        <a:pt x="45" y="87"/>
                        <a:pt x="45" y="87"/>
                      </a:cubicBezTo>
                      <a:cubicBezTo>
                        <a:pt x="48" y="84"/>
                        <a:pt x="48" y="79"/>
                        <a:pt x="45" y="76"/>
                      </a:cubicBezTo>
                      <a:cubicBezTo>
                        <a:pt x="43" y="73"/>
                        <a:pt x="38" y="72"/>
                        <a:pt x="35" y="74"/>
                      </a:cubicBezTo>
                      <a:cubicBezTo>
                        <a:pt x="35" y="74"/>
                        <a:pt x="35" y="74"/>
                        <a:pt x="35" y="74"/>
                      </a:cubicBezTo>
                      <a:cubicBezTo>
                        <a:pt x="38" y="72"/>
                        <a:pt x="40" y="67"/>
                        <a:pt x="38" y="63"/>
                      </a:cubicBezTo>
                      <a:cubicBezTo>
                        <a:pt x="36" y="60"/>
                        <a:pt x="31" y="58"/>
                        <a:pt x="27" y="60"/>
                      </a:cubicBezTo>
                      <a:cubicBezTo>
                        <a:pt x="26" y="61"/>
                        <a:pt x="26" y="61"/>
                        <a:pt x="25" y="62"/>
                      </a:cubicBezTo>
                      <a:cubicBezTo>
                        <a:pt x="25" y="62"/>
                        <a:pt x="25" y="62"/>
                        <a:pt x="25" y="62"/>
                      </a:cubicBezTo>
                      <a:cubicBezTo>
                        <a:pt x="24" y="62"/>
                        <a:pt x="24" y="62"/>
                        <a:pt x="24" y="62"/>
                      </a:cubicBezTo>
                      <a:cubicBezTo>
                        <a:pt x="28" y="59"/>
                        <a:pt x="28" y="54"/>
                        <a:pt x="24" y="51"/>
                      </a:cubicBezTo>
                      <a:cubicBezTo>
                        <a:pt x="21" y="48"/>
                        <a:pt x="16" y="48"/>
                        <a:pt x="13" y="51"/>
                      </a:cubicBezTo>
                      <a:cubicBezTo>
                        <a:pt x="4" y="60"/>
                        <a:pt x="4" y="60"/>
                        <a:pt x="4" y="60"/>
                      </a:cubicBezTo>
                      <a:cubicBezTo>
                        <a:pt x="1" y="63"/>
                        <a:pt x="1" y="68"/>
                        <a:pt x="3" y="71"/>
                      </a:cubicBezTo>
                      <a:cubicBezTo>
                        <a:pt x="32" y="105"/>
                        <a:pt x="32" y="105"/>
                        <a:pt x="32" y="105"/>
                      </a:cubicBezTo>
                      <a:cubicBezTo>
                        <a:pt x="33" y="105"/>
                        <a:pt x="33" y="106"/>
                        <a:pt x="34" y="106"/>
                      </a:cubicBezTo>
                      <a:cubicBezTo>
                        <a:pt x="37" y="108"/>
                        <a:pt x="40" y="108"/>
                        <a:pt x="43" y="107"/>
                      </a:cubicBezTo>
                      <a:cubicBezTo>
                        <a:pt x="50" y="103"/>
                        <a:pt x="50" y="103"/>
                        <a:pt x="50" y="103"/>
                      </a:cubicBezTo>
                      <a:cubicBezTo>
                        <a:pt x="53" y="100"/>
                        <a:pt x="54" y="95"/>
                        <a:pt x="52" y="92"/>
                      </a:cubicBezTo>
                      <a:cubicBezTo>
                        <a:pt x="50" y="89"/>
                        <a:pt x="46" y="87"/>
                        <a:pt x="43" y="88"/>
                      </a:cubicBezTo>
                      <a:close/>
                    </a:path>
                  </a:pathLst>
                </a:custGeom>
                <a:solidFill>
                  <a:srgbClr val="CDDB28"/>
                </a:solidFill>
                <a:ln>
                  <a:noFill/>
                </a:ln>
              </p:spPr>
              <p:txBody>
                <a:bodyPr vert="horz" wrap="square" lIns="82296" tIns="41148" rIns="82296" bIns="41148" numCol="1" anchor="t" anchorCtr="0" compatLnSpc="1">
                  <a:prstTxWarp prst="textNoShape">
                    <a:avLst/>
                  </a:prstTxWarp>
                </a:bodyPr>
                <a:lstStyle/>
                <a:p>
                  <a:pPr defTabSz="411480"/>
                  <a:endParaRPr lang="bg-BG" sz="1620">
                    <a:solidFill>
                      <a:srgbClr val="CDDB28"/>
                    </a:solidFill>
                  </a:endParaRPr>
                </a:p>
              </p:txBody>
            </p:sp>
          </p:grpSp>
          <p:sp>
            <p:nvSpPr>
              <p:cNvPr id="82" name="TextBox 81">
                <a:extLst>
                  <a:ext uri="{FF2B5EF4-FFF2-40B4-BE49-F238E27FC236}">
                    <a16:creationId xmlns:a16="http://schemas.microsoft.com/office/drawing/2014/main" id="{76401F60-DCA1-43E0-BCC1-8156FDAB034E}"/>
                  </a:ext>
                </a:extLst>
              </p:cNvPr>
              <p:cNvSpPr txBox="1"/>
              <p:nvPr/>
            </p:nvSpPr>
            <p:spPr>
              <a:xfrm>
                <a:off x="5040791" y="2228909"/>
                <a:ext cx="1623150" cy="261610"/>
              </a:xfrm>
              <a:prstGeom prst="rect">
                <a:avLst/>
              </a:prstGeom>
              <a:noFill/>
            </p:spPr>
            <p:txBody>
              <a:bodyPr wrap="square" rtlCol="0">
                <a:spAutoFit/>
              </a:bodyPr>
              <a:lstStyle/>
              <a:p>
                <a:r>
                  <a:rPr lang="en-US" sz="1100">
                    <a:solidFill>
                      <a:srgbClr val="CDDB28"/>
                    </a:solidFill>
                  </a:rPr>
                  <a:t>around the globe</a:t>
                </a:r>
              </a:p>
            </p:txBody>
          </p:sp>
        </p:grpSp>
        <p:sp>
          <p:nvSpPr>
            <p:cNvPr id="90" name="TextBox 89">
              <a:extLst>
                <a:ext uri="{FF2B5EF4-FFF2-40B4-BE49-F238E27FC236}">
                  <a16:creationId xmlns:a16="http://schemas.microsoft.com/office/drawing/2014/main" id="{738FF68E-C5C0-4D0C-A37A-7751A753B848}"/>
                </a:ext>
              </a:extLst>
            </p:cNvPr>
            <p:cNvSpPr txBox="1"/>
            <p:nvPr/>
          </p:nvSpPr>
          <p:spPr>
            <a:xfrm>
              <a:off x="4888853" y="1891806"/>
              <a:ext cx="1623150" cy="400110"/>
            </a:xfrm>
            <a:prstGeom prst="rect">
              <a:avLst/>
            </a:prstGeom>
            <a:noFill/>
          </p:spPr>
          <p:txBody>
            <a:bodyPr wrap="square" rtlCol="0">
              <a:spAutoFit/>
            </a:bodyPr>
            <a:lstStyle/>
            <a:p>
              <a:r>
                <a:rPr lang="en-US" sz="2000" b="1">
                  <a:solidFill>
                    <a:srgbClr val="CDDB28"/>
                  </a:solidFill>
                </a:rPr>
                <a:t>partners</a:t>
              </a:r>
              <a:endParaRPr lang="en-US" sz="2000">
                <a:solidFill>
                  <a:srgbClr val="CDDB28"/>
                </a:solidFill>
              </a:endParaRPr>
            </a:p>
          </p:txBody>
        </p:sp>
      </p:grpSp>
      <p:grpSp>
        <p:nvGrpSpPr>
          <p:cNvPr id="16" name="Group 15">
            <a:extLst>
              <a:ext uri="{FF2B5EF4-FFF2-40B4-BE49-F238E27FC236}">
                <a16:creationId xmlns:a16="http://schemas.microsoft.com/office/drawing/2014/main" id="{78DB037E-93EC-4CE0-8113-BFC670A8FCBA}"/>
              </a:ext>
            </a:extLst>
          </p:cNvPr>
          <p:cNvGrpSpPr/>
          <p:nvPr/>
        </p:nvGrpSpPr>
        <p:grpSpPr>
          <a:xfrm>
            <a:off x="6226567" y="3440171"/>
            <a:ext cx="2300767" cy="927153"/>
            <a:chOff x="4880858" y="5231712"/>
            <a:chExt cx="2300767" cy="927153"/>
          </a:xfrm>
        </p:grpSpPr>
        <p:sp>
          <p:nvSpPr>
            <p:cNvPr id="14" name="TextBox 13">
              <a:extLst>
                <a:ext uri="{FF2B5EF4-FFF2-40B4-BE49-F238E27FC236}">
                  <a16:creationId xmlns:a16="http://schemas.microsoft.com/office/drawing/2014/main" id="{7E21DA2D-218C-4914-8F34-7EA45D1492EE}"/>
                </a:ext>
              </a:extLst>
            </p:cNvPr>
            <p:cNvSpPr txBox="1"/>
            <p:nvPr/>
          </p:nvSpPr>
          <p:spPr>
            <a:xfrm>
              <a:off x="4906025" y="5717759"/>
              <a:ext cx="2275600" cy="276999"/>
            </a:xfrm>
            <a:prstGeom prst="rect">
              <a:avLst/>
            </a:prstGeom>
            <a:noFill/>
          </p:spPr>
          <p:txBody>
            <a:bodyPr wrap="square" rtlCol="0">
              <a:spAutoFit/>
            </a:bodyPr>
            <a:lstStyle/>
            <a:p>
              <a:r>
                <a:rPr lang="en-US" sz="1200">
                  <a:solidFill>
                    <a:srgbClr val="FB4F14"/>
                  </a:solidFill>
                </a:rPr>
                <a:t>in identity security </a:t>
              </a:r>
            </a:p>
          </p:txBody>
        </p:sp>
        <p:grpSp>
          <p:nvGrpSpPr>
            <p:cNvPr id="134" name="Group 133">
              <a:extLst>
                <a:ext uri="{FF2B5EF4-FFF2-40B4-BE49-F238E27FC236}">
                  <a16:creationId xmlns:a16="http://schemas.microsoft.com/office/drawing/2014/main" id="{BC993589-6F94-43F0-893B-40FA87C37C25}"/>
                </a:ext>
              </a:extLst>
            </p:cNvPr>
            <p:cNvGrpSpPr/>
            <p:nvPr/>
          </p:nvGrpSpPr>
          <p:grpSpPr>
            <a:xfrm>
              <a:off x="5006541" y="6072973"/>
              <a:ext cx="1957123" cy="85892"/>
              <a:chOff x="4918258" y="6336836"/>
              <a:chExt cx="3148029" cy="138156"/>
            </a:xfrm>
          </p:grpSpPr>
          <p:cxnSp>
            <p:nvCxnSpPr>
              <p:cNvPr id="95" name="Straight Arrow Connector 94">
                <a:extLst>
                  <a:ext uri="{FF2B5EF4-FFF2-40B4-BE49-F238E27FC236}">
                    <a16:creationId xmlns:a16="http://schemas.microsoft.com/office/drawing/2014/main" id="{8DA1BBCF-CE03-45A0-BFA8-556A51BCB577}"/>
                  </a:ext>
                </a:extLst>
              </p:cNvPr>
              <p:cNvCxnSpPr>
                <a:cxnSpLocks/>
              </p:cNvCxnSpPr>
              <p:nvPr/>
            </p:nvCxnSpPr>
            <p:spPr>
              <a:xfrm>
                <a:off x="5018314" y="6411580"/>
                <a:ext cx="3047973" cy="0"/>
              </a:xfrm>
              <a:prstGeom prst="straightConnector1">
                <a:avLst/>
              </a:prstGeom>
              <a:ln w="28575">
                <a:solidFill>
                  <a:srgbClr val="FB4F14"/>
                </a:solidFill>
                <a:tailEnd type="triangle"/>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3ACEB441-AE89-4BA3-B40D-441640CBC2B2}"/>
                  </a:ext>
                </a:extLst>
              </p:cNvPr>
              <p:cNvSpPr/>
              <p:nvPr/>
            </p:nvSpPr>
            <p:spPr>
              <a:xfrm>
                <a:off x="4918258" y="6336836"/>
                <a:ext cx="138157" cy="138156"/>
              </a:xfrm>
              <a:prstGeom prst="ellipse">
                <a:avLst/>
              </a:prstGeom>
              <a:solidFill>
                <a:schemeClr val="bg1"/>
              </a:solidFill>
              <a:ln w="38100">
                <a:solidFill>
                  <a:srgbClr val="FB4F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2" name="Straight Connector 131">
                <a:extLst>
                  <a:ext uri="{FF2B5EF4-FFF2-40B4-BE49-F238E27FC236}">
                    <a16:creationId xmlns:a16="http://schemas.microsoft.com/office/drawing/2014/main" id="{FB880D47-CD40-4A86-877B-066A14C2E5B2}"/>
                  </a:ext>
                </a:extLst>
              </p:cNvPr>
              <p:cNvCxnSpPr>
                <a:cxnSpLocks/>
              </p:cNvCxnSpPr>
              <p:nvPr/>
            </p:nvCxnSpPr>
            <p:spPr>
              <a:xfrm>
                <a:off x="5879963" y="6343064"/>
                <a:ext cx="0" cy="125711"/>
              </a:xfrm>
              <a:prstGeom prst="line">
                <a:avLst/>
              </a:prstGeom>
              <a:ln w="28575">
                <a:solidFill>
                  <a:srgbClr val="FB4F14"/>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16A7D46-7597-481B-BBE5-A1FE32733C42}"/>
                  </a:ext>
                </a:extLst>
              </p:cNvPr>
              <p:cNvCxnSpPr>
                <a:cxnSpLocks/>
              </p:cNvCxnSpPr>
              <p:nvPr/>
            </p:nvCxnSpPr>
            <p:spPr>
              <a:xfrm>
                <a:off x="7078276" y="6343064"/>
                <a:ext cx="0" cy="125710"/>
              </a:xfrm>
              <a:prstGeom prst="line">
                <a:avLst/>
              </a:prstGeom>
              <a:ln w="28575">
                <a:solidFill>
                  <a:srgbClr val="FB4F14"/>
                </a:solidFill>
              </a:ln>
            </p:spPr>
            <p:style>
              <a:lnRef idx="1">
                <a:schemeClr val="accent1"/>
              </a:lnRef>
              <a:fillRef idx="0">
                <a:schemeClr val="accent1"/>
              </a:fillRef>
              <a:effectRef idx="0">
                <a:schemeClr val="accent1"/>
              </a:effectRef>
              <a:fontRef idx="minor">
                <a:schemeClr val="tx1"/>
              </a:fontRef>
            </p:style>
          </p:cxnSp>
        </p:grpSp>
        <p:sp>
          <p:nvSpPr>
            <p:cNvPr id="91" name="TextBox 90">
              <a:extLst>
                <a:ext uri="{FF2B5EF4-FFF2-40B4-BE49-F238E27FC236}">
                  <a16:creationId xmlns:a16="http://schemas.microsoft.com/office/drawing/2014/main" id="{AA1A1AC8-C41F-435D-A434-2ECA2C14AC3C}"/>
                </a:ext>
              </a:extLst>
            </p:cNvPr>
            <p:cNvSpPr txBox="1"/>
            <p:nvPr/>
          </p:nvSpPr>
          <p:spPr>
            <a:xfrm>
              <a:off x="4880858" y="5231712"/>
              <a:ext cx="2275601" cy="523220"/>
            </a:xfrm>
            <a:prstGeom prst="rect">
              <a:avLst/>
            </a:prstGeom>
            <a:noFill/>
          </p:spPr>
          <p:txBody>
            <a:bodyPr wrap="square" rtlCol="0">
              <a:spAutoFit/>
            </a:bodyPr>
            <a:lstStyle/>
            <a:p>
              <a:r>
                <a:rPr lang="en-US" sz="2800" b="1">
                  <a:solidFill>
                    <a:srgbClr val="FB4F14"/>
                  </a:solidFill>
                </a:rPr>
                <a:t>20+ years</a:t>
              </a:r>
              <a:endParaRPr lang="en-US" sz="1200">
                <a:solidFill>
                  <a:srgbClr val="FB4F14"/>
                </a:solidFill>
              </a:endParaRPr>
            </a:p>
          </p:txBody>
        </p:sp>
      </p:grpSp>
    </p:spTree>
    <p:extLst>
      <p:ext uri="{BB962C8B-B14F-4D97-AF65-F5344CB8AC3E}">
        <p14:creationId xmlns:p14="http://schemas.microsoft.com/office/powerpoint/2010/main" val="353846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8A2E-3ABE-44B4-950E-118AA4C4AD0C}"/>
              </a:ext>
            </a:extLst>
          </p:cNvPr>
          <p:cNvSpPr>
            <a:spLocks noGrp="1"/>
          </p:cNvSpPr>
          <p:nvPr>
            <p:ph type="title"/>
          </p:nvPr>
        </p:nvSpPr>
        <p:spPr>
          <a:xfrm>
            <a:off x="381000" y="558801"/>
            <a:ext cx="11430000" cy="611449"/>
          </a:xfrm>
        </p:spPr>
        <p:txBody>
          <a:bodyPr>
            <a:normAutofit fontScale="90000"/>
          </a:bodyPr>
          <a:lstStyle/>
          <a:p>
            <a:r>
              <a:rPr lang="en-US"/>
              <a:t>A market leader</a:t>
            </a:r>
          </a:p>
        </p:txBody>
      </p:sp>
      <p:sp>
        <p:nvSpPr>
          <p:cNvPr id="3" name="Snip Single Corner Rectangle 2">
            <a:extLst>
              <a:ext uri="{FF2B5EF4-FFF2-40B4-BE49-F238E27FC236}">
                <a16:creationId xmlns:a16="http://schemas.microsoft.com/office/drawing/2014/main" id="{82F809CD-B369-E443-A94B-7A51069FEF90}"/>
              </a:ext>
            </a:extLst>
          </p:cNvPr>
          <p:cNvSpPr/>
          <p:nvPr/>
        </p:nvSpPr>
        <p:spPr>
          <a:xfrm>
            <a:off x="512571" y="1522349"/>
            <a:ext cx="11166859" cy="1209659"/>
          </a:xfrm>
          <a:prstGeom prst="snip1Rect">
            <a:avLst/>
          </a:prstGeom>
          <a:solidFill>
            <a:srgbClr val="04AADA"/>
          </a:solidFill>
          <a:ln>
            <a:solidFill>
              <a:srgbClr val="435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Verdana" panose="020B0604030504040204"/>
            </a:endParaRPr>
          </a:p>
        </p:txBody>
      </p:sp>
      <p:sp>
        <p:nvSpPr>
          <p:cNvPr id="30" name="Rectangle 29">
            <a:extLst>
              <a:ext uri="{FF2B5EF4-FFF2-40B4-BE49-F238E27FC236}">
                <a16:creationId xmlns:a16="http://schemas.microsoft.com/office/drawing/2014/main" id="{2306E91F-743B-8947-8457-0BC22EFCE715}"/>
              </a:ext>
            </a:extLst>
          </p:cNvPr>
          <p:cNvSpPr/>
          <p:nvPr/>
        </p:nvSpPr>
        <p:spPr>
          <a:xfrm rot="10800000">
            <a:off x="512571" y="2729203"/>
            <a:ext cx="11166859" cy="2671407"/>
          </a:xfrm>
          <a:prstGeom prst="rect">
            <a:avLst/>
          </a:prstGeom>
          <a:noFill/>
          <a:ln>
            <a:solidFill>
              <a:srgbClr val="4357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Verdana" panose="020B0604030504040204"/>
            </a:endParaRPr>
          </a:p>
        </p:txBody>
      </p:sp>
      <p:sp>
        <p:nvSpPr>
          <p:cNvPr id="10" name="TextBox 9">
            <a:extLst>
              <a:ext uri="{FF2B5EF4-FFF2-40B4-BE49-F238E27FC236}">
                <a16:creationId xmlns:a16="http://schemas.microsoft.com/office/drawing/2014/main" id="{AE3DE280-9505-4B06-8BFD-C3024F338379}"/>
              </a:ext>
            </a:extLst>
          </p:cNvPr>
          <p:cNvSpPr txBox="1"/>
          <p:nvPr/>
        </p:nvSpPr>
        <p:spPr>
          <a:xfrm>
            <a:off x="1027409" y="3052725"/>
            <a:ext cx="1611584" cy="738664"/>
          </a:xfrm>
          <a:prstGeom prst="rect">
            <a:avLst/>
          </a:prstGeom>
          <a:noFill/>
        </p:spPr>
        <p:txBody>
          <a:bodyPr wrap="square" rtlCol="0">
            <a:spAutoFit/>
          </a:bodyPr>
          <a:lstStyle/>
          <a:p>
            <a:pPr algn="ctr" defTabSz="914377">
              <a:defRPr/>
            </a:pPr>
            <a:r>
              <a:rPr lang="en-US" sz="1400" b="1">
                <a:solidFill>
                  <a:srgbClr val="04AADA"/>
                </a:solidFill>
                <a:latin typeface="Verdana" panose="020B0604030504040204"/>
              </a:rPr>
              <a:t>Privileged Access Management</a:t>
            </a:r>
          </a:p>
        </p:txBody>
      </p:sp>
      <p:sp>
        <p:nvSpPr>
          <p:cNvPr id="12" name="TextBox 11">
            <a:extLst>
              <a:ext uri="{FF2B5EF4-FFF2-40B4-BE49-F238E27FC236}">
                <a16:creationId xmlns:a16="http://schemas.microsoft.com/office/drawing/2014/main" id="{8C5616EF-A77E-4C01-BC8F-C77C89D3C6A6}"/>
              </a:ext>
            </a:extLst>
          </p:cNvPr>
          <p:cNvSpPr txBox="1"/>
          <p:nvPr/>
        </p:nvSpPr>
        <p:spPr>
          <a:xfrm>
            <a:off x="1027409" y="4466572"/>
            <a:ext cx="1611584" cy="584775"/>
          </a:xfrm>
          <a:prstGeom prst="rect">
            <a:avLst/>
          </a:prstGeom>
          <a:noFill/>
        </p:spPr>
        <p:txBody>
          <a:bodyPr wrap="square" rtlCol="0">
            <a:spAutoFit/>
          </a:bodyPr>
          <a:lstStyle/>
          <a:p>
            <a:pPr algn="ctr" defTabSz="914377">
              <a:defRPr/>
            </a:pPr>
            <a:r>
              <a:rPr lang="en-US" sz="1200">
                <a:solidFill>
                  <a:srgbClr val="435762"/>
                </a:solidFill>
                <a:latin typeface="Verdana" panose="020B0604030504040204"/>
              </a:rPr>
              <a:t>Gartner</a:t>
            </a:r>
            <a:r>
              <a:rPr lang="en-US" sz="1200" baseline="30000">
                <a:solidFill>
                  <a:srgbClr val="435762"/>
                </a:solidFill>
                <a:latin typeface="Verdana" panose="020B0604030504040204"/>
              </a:rPr>
              <a:t>®</a:t>
            </a:r>
            <a:r>
              <a:rPr lang="en-US" sz="1200">
                <a:solidFill>
                  <a:srgbClr val="435762"/>
                </a:solidFill>
                <a:latin typeface="Verdana" panose="020B0604030504040204"/>
              </a:rPr>
              <a:t> Magic </a:t>
            </a:r>
            <a:r>
              <a:rPr lang="en-US" sz="1200" err="1">
                <a:solidFill>
                  <a:srgbClr val="435762"/>
                </a:solidFill>
                <a:latin typeface="Verdana" panose="020B0604030504040204"/>
              </a:rPr>
              <a:t>Quadrant</a:t>
            </a:r>
            <a:r>
              <a:rPr lang="en-US" sz="1200" baseline="30000" err="1">
                <a:solidFill>
                  <a:srgbClr val="435762"/>
                </a:solidFill>
                <a:latin typeface="Verdana" panose="020B0604030504040204"/>
              </a:rPr>
              <a:t>TM</a:t>
            </a:r>
            <a:endParaRPr lang="en-US" sz="1200" baseline="30000">
              <a:solidFill>
                <a:srgbClr val="435762"/>
              </a:solidFill>
              <a:latin typeface="Verdana" panose="020B0604030504040204"/>
            </a:endParaRPr>
          </a:p>
          <a:p>
            <a:pPr algn="ctr" defTabSz="914377">
              <a:defRPr/>
            </a:pPr>
            <a:r>
              <a:rPr lang="en-US" sz="800">
                <a:solidFill>
                  <a:srgbClr val="435762"/>
                </a:solidFill>
                <a:latin typeface="Verdana" panose="020B0604030504040204"/>
              </a:rPr>
              <a:t>(2021)</a:t>
            </a:r>
          </a:p>
        </p:txBody>
      </p:sp>
      <p:cxnSp>
        <p:nvCxnSpPr>
          <p:cNvPr id="5" name="Straight Connector 4">
            <a:extLst>
              <a:ext uri="{FF2B5EF4-FFF2-40B4-BE49-F238E27FC236}">
                <a16:creationId xmlns:a16="http://schemas.microsoft.com/office/drawing/2014/main" id="{9F097920-BD3F-4172-B1B5-80801521982E}"/>
              </a:ext>
            </a:extLst>
          </p:cNvPr>
          <p:cNvCxnSpPr>
            <a:cxnSpLocks/>
          </p:cNvCxnSpPr>
          <p:nvPr/>
        </p:nvCxnSpPr>
        <p:spPr>
          <a:xfrm>
            <a:off x="1156926" y="3886549"/>
            <a:ext cx="135255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A0B21BC-BCF4-42AB-A779-747E6FF0910A}"/>
              </a:ext>
            </a:extLst>
          </p:cNvPr>
          <p:cNvSpPr txBox="1"/>
          <p:nvPr/>
        </p:nvSpPr>
        <p:spPr>
          <a:xfrm>
            <a:off x="7257066" y="3052725"/>
            <a:ext cx="1891548" cy="738664"/>
          </a:xfrm>
          <a:prstGeom prst="rect">
            <a:avLst/>
          </a:prstGeom>
          <a:noFill/>
        </p:spPr>
        <p:txBody>
          <a:bodyPr wrap="square" rtlCol="0">
            <a:spAutoFit/>
          </a:bodyPr>
          <a:lstStyle/>
          <a:p>
            <a:pPr algn="ctr" defTabSz="914377">
              <a:defRPr/>
            </a:pPr>
            <a:r>
              <a:rPr lang="en-US" sz="1400" b="1">
                <a:solidFill>
                  <a:srgbClr val="00969F"/>
                </a:solidFill>
                <a:latin typeface="Verdana" panose="020B0604030504040204"/>
              </a:rPr>
              <a:t>Identity Governance &amp; Administration </a:t>
            </a:r>
          </a:p>
        </p:txBody>
      </p:sp>
      <p:sp>
        <p:nvSpPr>
          <p:cNvPr id="27" name="TextBox 26">
            <a:extLst>
              <a:ext uri="{FF2B5EF4-FFF2-40B4-BE49-F238E27FC236}">
                <a16:creationId xmlns:a16="http://schemas.microsoft.com/office/drawing/2014/main" id="{D1DB4C15-FFEB-4FB8-9DA8-DBD2011E194E}"/>
              </a:ext>
            </a:extLst>
          </p:cNvPr>
          <p:cNvSpPr txBox="1"/>
          <p:nvPr/>
        </p:nvSpPr>
        <p:spPr>
          <a:xfrm>
            <a:off x="7327057" y="4466571"/>
            <a:ext cx="1751567" cy="954107"/>
          </a:xfrm>
          <a:prstGeom prst="rect">
            <a:avLst/>
          </a:prstGeom>
          <a:noFill/>
        </p:spPr>
        <p:txBody>
          <a:bodyPr wrap="square" rtlCol="0">
            <a:spAutoFit/>
          </a:bodyPr>
          <a:lstStyle/>
          <a:p>
            <a:pPr algn="ctr" defTabSz="914377">
              <a:defRPr/>
            </a:pPr>
            <a:r>
              <a:rPr lang="en-US" sz="1200" err="1">
                <a:solidFill>
                  <a:srgbClr val="435762"/>
                </a:solidFill>
                <a:latin typeface="Verdana" panose="020B0604030504040204"/>
              </a:rPr>
              <a:t>KuppingerCole</a:t>
            </a:r>
            <a:r>
              <a:rPr lang="en-US" sz="1200">
                <a:solidFill>
                  <a:srgbClr val="435762"/>
                </a:solidFill>
                <a:latin typeface="Verdana" panose="020B0604030504040204"/>
              </a:rPr>
              <a:t> Leadership Compass</a:t>
            </a:r>
          </a:p>
          <a:p>
            <a:pPr algn="ctr" defTabSz="914377">
              <a:defRPr/>
            </a:pPr>
            <a:r>
              <a:rPr lang="en-US" sz="800">
                <a:solidFill>
                  <a:srgbClr val="435762"/>
                </a:solidFill>
                <a:latin typeface="Verdana" panose="020B0604030504040204"/>
              </a:rPr>
              <a:t>(2021)</a:t>
            </a:r>
          </a:p>
          <a:p>
            <a:pPr algn="ctr" defTabSz="914377">
              <a:defRPr/>
            </a:pPr>
            <a:endParaRPr lang="en-US" sz="1200">
              <a:solidFill>
                <a:srgbClr val="435762"/>
              </a:solidFill>
              <a:latin typeface="Verdana" panose="020B0604030504040204"/>
            </a:endParaRPr>
          </a:p>
        </p:txBody>
      </p:sp>
      <p:cxnSp>
        <p:nvCxnSpPr>
          <p:cNvPr id="47" name="Straight Connector 46">
            <a:extLst>
              <a:ext uri="{FF2B5EF4-FFF2-40B4-BE49-F238E27FC236}">
                <a16:creationId xmlns:a16="http://schemas.microsoft.com/office/drawing/2014/main" id="{3CFBBF53-BBB2-43B4-BBAE-A370991C919F}"/>
              </a:ext>
            </a:extLst>
          </p:cNvPr>
          <p:cNvCxnSpPr>
            <a:cxnSpLocks/>
          </p:cNvCxnSpPr>
          <p:nvPr/>
        </p:nvCxnSpPr>
        <p:spPr>
          <a:xfrm>
            <a:off x="7526565" y="3886549"/>
            <a:ext cx="1352551" cy="0"/>
          </a:xfrm>
          <a:prstGeom prst="line">
            <a:avLst/>
          </a:prstGeom>
          <a:ln w="19050">
            <a:solidFill>
              <a:srgbClr val="00969F"/>
            </a:solidFill>
          </a:ln>
        </p:spPr>
        <p:style>
          <a:lnRef idx="1">
            <a:schemeClr val="accent1"/>
          </a:lnRef>
          <a:fillRef idx="0">
            <a:schemeClr val="accent1"/>
          </a:fillRef>
          <a:effectRef idx="0">
            <a:schemeClr val="accent1"/>
          </a:effectRef>
          <a:fontRef idx="minor">
            <a:schemeClr val="tx1"/>
          </a:fontRef>
        </p:style>
      </p:cxnSp>
      <p:pic>
        <p:nvPicPr>
          <p:cNvPr id="4" name="Picture 3" descr="Logo&#10;&#10;Description automatically generated">
            <a:extLst>
              <a:ext uri="{FF2B5EF4-FFF2-40B4-BE49-F238E27FC236}">
                <a16:creationId xmlns:a16="http://schemas.microsoft.com/office/drawing/2014/main" id="{9297009C-348A-41F1-9E60-321A912B0A2A}"/>
              </a:ext>
            </a:extLst>
          </p:cNvPr>
          <p:cNvPicPr>
            <a:picLocks noChangeAspect="1"/>
          </p:cNvPicPr>
          <p:nvPr/>
        </p:nvPicPr>
        <p:blipFill rotWithShape="1">
          <a:blip r:embed="rId3">
            <a:biLevel thresh="75000"/>
          </a:blip>
          <a:srcRect l="6983" t="38250" r="7732" b="30801"/>
          <a:stretch/>
        </p:blipFill>
        <p:spPr>
          <a:xfrm>
            <a:off x="7511130" y="3993401"/>
            <a:ext cx="1383423" cy="282403"/>
          </a:xfrm>
          <a:prstGeom prst="rect">
            <a:avLst/>
          </a:prstGeom>
        </p:spPr>
      </p:pic>
      <p:sp>
        <p:nvSpPr>
          <p:cNvPr id="41" name="TextBox 40">
            <a:extLst>
              <a:ext uri="{FF2B5EF4-FFF2-40B4-BE49-F238E27FC236}">
                <a16:creationId xmlns:a16="http://schemas.microsoft.com/office/drawing/2014/main" id="{CCC11EF9-77EA-431F-B15D-96F185ACD3FB}"/>
              </a:ext>
            </a:extLst>
          </p:cNvPr>
          <p:cNvSpPr txBox="1"/>
          <p:nvPr/>
        </p:nvSpPr>
        <p:spPr>
          <a:xfrm>
            <a:off x="9282851" y="4466572"/>
            <a:ext cx="1611584" cy="584775"/>
          </a:xfrm>
          <a:prstGeom prst="rect">
            <a:avLst/>
          </a:prstGeom>
          <a:noFill/>
        </p:spPr>
        <p:txBody>
          <a:bodyPr wrap="square" rtlCol="0">
            <a:spAutoFit/>
          </a:bodyPr>
          <a:lstStyle/>
          <a:p>
            <a:pPr algn="ctr" defTabSz="914377">
              <a:defRPr/>
            </a:pPr>
            <a:r>
              <a:rPr lang="en-US" sz="1200">
                <a:solidFill>
                  <a:srgbClr val="435762"/>
                </a:solidFill>
                <a:latin typeface="Verdana" panose="020B0604030504040204"/>
              </a:rPr>
              <a:t>Gartner</a:t>
            </a:r>
            <a:r>
              <a:rPr lang="en-US" sz="1200" baseline="30000">
                <a:solidFill>
                  <a:srgbClr val="435762"/>
                </a:solidFill>
                <a:latin typeface="Verdana" panose="020B0604030504040204"/>
              </a:rPr>
              <a:t>®</a:t>
            </a:r>
            <a:r>
              <a:rPr lang="en-US" sz="1200">
                <a:solidFill>
                  <a:srgbClr val="435762"/>
                </a:solidFill>
                <a:latin typeface="Verdana" panose="020B0604030504040204"/>
              </a:rPr>
              <a:t> Magic </a:t>
            </a:r>
            <a:r>
              <a:rPr lang="en-US" sz="1200" err="1">
                <a:solidFill>
                  <a:srgbClr val="435762"/>
                </a:solidFill>
                <a:latin typeface="Verdana" panose="020B0604030504040204"/>
              </a:rPr>
              <a:t>Quadrant</a:t>
            </a:r>
            <a:r>
              <a:rPr lang="en-US" sz="1200" baseline="30000" err="1">
                <a:solidFill>
                  <a:srgbClr val="435762"/>
                </a:solidFill>
                <a:latin typeface="Verdana" panose="020B0604030504040204"/>
              </a:rPr>
              <a:t>TM</a:t>
            </a:r>
            <a:endParaRPr lang="en-US" sz="1200" baseline="30000">
              <a:solidFill>
                <a:srgbClr val="435762"/>
              </a:solidFill>
              <a:latin typeface="Verdana" panose="020B0604030504040204"/>
            </a:endParaRPr>
          </a:p>
          <a:p>
            <a:pPr algn="ctr" defTabSz="914377">
              <a:defRPr/>
            </a:pPr>
            <a:r>
              <a:rPr lang="en-US" sz="800">
                <a:solidFill>
                  <a:srgbClr val="435762"/>
                </a:solidFill>
                <a:latin typeface="Verdana" panose="020B0604030504040204"/>
              </a:rPr>
              <a:t>(2019)</a:t>
            </a:r>
          </a:p>
        </p:txBody>
      </p:sp>
      <p:cxnSp>
        <p:nvCxnSpPr>
          <p:cNvPr id="49" name="Straight Connector 48">
            <a:extLst>
              <a:ext uri="{FF2B5EF4-FFF2-40B4-BE49-F238E27FC236}">
                <a16:creationId xmlns:a16="http://schemas.microsoft.com/office/drawing/2014/main" id="{ED68AD8B-86EE-4CDF-9109-CD668F5D62C5}"/>
              </a:ext>
            </a:extLst>
          </p:cNvPr>
          <p:cNvCxnSpPr>
            <a:cxnSpLocks/>
          </p:cNvCxnSpPr>
          <p:nvPr/>
        </p:nvCxnSpPr>
        <p:spPr>
          <a:xfrm>
            <a:off x="9412367" y="3886549"/>
            <a:ext cx="1352551" cy="0"/>
          </a:xfrm>
          <a:prstGeom prst="line">
            <a:avLst/>
          </a:prstGeom>
          <a:ln w="19050">
            <a:solidFill>
              <a:srgbClr val="82A7C5"/>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9DD066B-C684-4132-AEF7-CBC1729C4D92}"/>
              </a:ext>
            </a:extLst>
          </p:cNvPr>
          <p:cNvSpPr txBox="1"/>
          <p:nvPr/>
        </p:nvSpPr>
        <p:spPr>
          <a:xfrm>
            <a:off x="9142869" y="3052725"/>
            <a:ext cx="1891548" cy="738664"/>
          </a:xfrm>
          <a:prstGeom prst="rect">
            <a:avLst/>
          </a:prstGeom>
          <a:noFill/>
        </p:spPr>
        <p:txBody>
          <a:bodyPr wrap="square" rtlCol="0">
            <a:spAutoFit/>
          </a:bodyPr>
          <a:lstStyle/>
          <a:p>
            <a:pPr algn="ctr" defTabSz="914377">
              <a:defRPr/>
            </a:pPr>
            <a:r>
              <a:rPr lang="en-US" sz="1400" b="1">
                <a:solidFill>
                  <a:srgbClr val="82A7C5"/>
                </a:solidFill>
                <a:latin typeface="Verdana" panose="020B0604030504040204"/>
              </a:rPr>
              <a:t>Identity Governance &amp; Administration </a:t>
            </a:r>
          </a:p>
        </p:txBody>
      </p:sp>
      <p:sp>
        <p:nvSpPr>
          <p:cNvPr id="32" name="TextBox 31">
            <a:extLst>
              <a:ext uri="{FF2B5EF4-FFF2-40B4-BE49-F238E27FC236}">
                <a16:creationId xmlns:a16="http://schemas.microsoft.com/office/drawing/2014/main" id="{040831A7-7159-4D44-A586-C3F502AF9975}"/>
              </a:ext>
            </a:extLst>
          </p:cNvPr>
          <p:cNvSpPr txBox="1"/>
          <p:nvPr/>
        </p:nvSpPr>
        <p:spPr>
          <a:xfrm>
            <a:off x="2853802" y="3052725"/>
            <a:ext cx="1891548" cy="738664"/>
          </a:xfrm>
          <a:prstGeom prst="rect">
            <a:avLst/>
          </a:prstGeom>
          <a:noFill/>
        </p:spPr>
        <p:txBody>
          <a:bodyPr wrap="square" rtlCol="0">
            <a:spAutoFit/>
          </a:bodyPr>
          <a:lstStyle/>
          <a:p>
            <a:pPr algn="ctr" defTabSz="914377">
              <a:defRPr/>
            </a:pPr>
            <a:r>
              <a:rPr lang="en-US" sz="1400" b="1">
                <a:solidFill>
                  <a:srgbClr val="EE8A54"/>
                </a:solidFill>
                <a:latin typeface="Verdana" panose="020B0604030504040204"/>
              </a:rPr>
              <a:t>Privileged Access Management</a:t>
            </a:r>
          </a:p>
        </p:txBody>
      </p:sp>
      <p:sp>
        <p:nvSpPr>
          <p:cNvPr id="34" name="TextBox 33">
            <a:extLst>
              <a:ext uri="{FF2B5EF4-FFF2-40B4-BE49-F238E27FC236}">
                <a16:creationId xmlns:a16="http://schemas.microsoft.com/office/drawing/2014/main" id="{095368CC-70ED-4B64-8734-AE86117F37C7}"/>
              </a:ext>
            </a:extLst>
          </p:cNvPr>
          <p:cNvSpPr txBox="1"/>
          <p:nvPr/>
        </p:nvSpPr>
        <p:spPr>
          <a:xfrm>
            <a:off x="2928110" y="4466572"/>
            <a:ext cx="1742932" cy="938719"/>
          </a:xfrm>
          <a:prstGeom prst="rect">
            <a:avLst/>
          </a:prstGeom>
          <a:noFill/>
        </p:spPr>
        <p:txBody>
          <a:bodyPr wrap="square" rtlCol="0">
            <a:spAutoFit/>
          </a:bodyPr>
          <a:lstStyle/>
          <a:p>
            <a:pPr algn="ctr" defTabSz="914377">
              <a:defRPr/>
            </a:pPr>
            <a:r>
              <a:rPr lang="en-US" sz="1200" err="1">
                <a:solidFill>
                  <a:srgbClr val="435762"/>
                </a:solidFill>
                <a:latin typeface="Verdana" panose="020B0604030504040204"/>
              </a:rPr>
              <a:t>KuppingerCole</a:t>
            </a:r>
            <a:r>
              <a:rPr lang="en-US" sz="1200">
                <a:solidFill>
                  <a:srgbClr val="435762"/>
                </a:solidFill>
                <a:latin typeface="Verdana" panose="020B0604030504040204"/>
              </a:rPr>
              <a:t> Leadership Compass</a:t>
            </a:r>
          </a:p>
          <a:p>
            <a:pPr algn="ctr" defTabSz="914377">
              <a:defRPr/>
            </a:pPr>
            <a:r>
              <a:rPr lang="en-US" sz="800">
                <a:solidFill>
                  <a:srgbClr val="435762"/>
                </a:solidFill>
                <a:latin typeface="Verdana" panose="020B0604030504040204"/>
              </a:rPr>
              <a:t>(2021)</a:t>
            </a:r>
          </a:p>
          <a:p>
            <a:pPr algn="ctr" defTabSz="914377">
              <a:defRPr/>
            </a:pPr>
            <a:r>
              <a:rPr lang="en-US" sz="1100">
                <a:solidFill>
                  <a:srgbClr val="435762"/>
                </a:solidFill>
                <a:latin typeface="Verdana" panose="020B0604030504040204"/>
              </a:rPr>
              <a:t> </a:t>
            </a:r>
            <a:endParaRPr lang="en-US" sz="1200">
              <a:solidFill>
                <a:srgbClr val="435762"/>
              </a:solidFill>
              <a:latin typeface="Verdana" panose="020B0604030504040204"/>
            </a:endParaRPr>
          </a:p>
        </p:txBody>
      </p:sp>
      <p:cxnSp>
        <p:nvCxnSpPr>
          <p:cNvPr id="48" name="Straight Connector 47">
            <a:extLst>
              <a:ext uri="{FF2B5EF4-FFF2-40B4-BE49-F238E27FC236}">
                <a16:creationId xmlns:a16="http://schemas.microsoft.com/office/drawing/2014/main" id="{5C946C6F-77E7-4D1D-B879-F3BA56AFCB02}"/>
              </a:ext>
            </a:extLst>
          </p:cNvPr>
          <p:cNvCxnSpPr>
            <a:cxnSpLocks/>
          </p:cNvCxnSpPr>
          <p:nvPr/>
        </p:nvCxnSpPr>
        <p:spPr>
          <a:xfrm>
            <a:off x="3123301" y="3886549"/>
            <a:ext cx="1352551" cy="0"/>
          </a:xfrm>
          <a:prstGeom prst="line">
            <a:avLst/>
          </a:prstGeom>
          <a:ln w="19050">
            <a:solidFill>
              <a:srgbClr val="EE8A54"/>
            </a:solidFill>
          </a:ln>
        </p:spPr>
        <p:style>
          <a:lnRef idx="1">
            <a:schemeClr val="accent1"/>
          </a:lnRef>
          <a:fillRef idx="0">
            <a:schemeClr val="accent1"/>
          </a:fillRef>
          <a:effectRef idx="0">
            <a:schemeClr val="accent1"/>
          </a:effectRef>
          <a:fontRef idx="minor">
            <a:schemeClr val="tx1"/>
          </a:fontRef>
        </p:style>
      </p:cxnSp>
      <p:pic>
        <p:nvPicPr>
          <p:cNvPr id="111" name="Picture 110" descr="Logo&#10;&#10;Description automatically generated">
            <a:extLst>
              <a:ext uri="{FF2B5EF4-FFF2-40B4-BE49-F238E27FC236}">
                <a16:creationId xmlns:a16="http://schemas.microsoft.com/office/drawing/2014/main" id="{91DFE924-43FE-4FB7-A416-2B6024F8A8E9}"/>
              </a:ext>
            </a:extLst>
          </p:cNvPr>
          <p:cNvPicPr>
            <a:picLocks noChangeAspect="1"/>
          </p:cNvPicPr>
          <p:nvPr/>
        </p:nvPicPr>
        <p:blipFill rotWithShape="1">
          <a:blip r:embed="rId3">
            <a:biLevel thresh="75000"/>
          </a:blip>
          <a:srcRect l="6983" t="38250" r="7732" b="30801"/>
          <a:stretch/>
        </p:blipFill>
        <p:spPr>
          <a:xfrm>
            <a:off x="3107866" y="3993401"/>
            <a:ext cx="1383423" cy="282403"/>
          </a:xfrm>
          <a:prstGeom prst="rect">
            <a:avLst/>
          </a:prstGeom>
        </p:spPr>
      </p:pic>
      <p:sp>
        <p:nvSpPr>
          <p:cNvPr id="13" name="TextBox 12">
            <a:extLst>
              <a:ext uri="{FF2B5EF4-FFF2-40B4-BE49-F238E27FC236}">
                <a16:creationId xmlns:a16="http://schemas.microsoft.com/office/drawing/2014/main" id="{4A27D1A6-7C5C-4435-9C1A-702CB4B22099}"/>
              </a:ext>
            </a:extLst>
          </p:cNvPr>
          <p:cNvSpPr txBox="1"/>
          <p:nvPr/>
        </p:nvSpPr>
        <p:spPr>
          <a:xfrm>
            <a:off x="512571" y="1830573"/>
            <a:ext cx="11166859" cy="584775"/>
          </a:xfrm>
          <a:prstGeom prst="rect">
            <a:avLst/>
          </a:prstGeom>
          <a:noFill/>
        </p:spPr>
        <p:txBody>
          <a:bodyPr wrap="square" rtlCol="0">
            <a:spAutoFit/>
          </a:bodyPr>
          <a:lstStyle/>
          <a:p>
            <a:pPr algn="ctr" defTabSz="914377">
              <a:defRPr/>
            </a:pPr>
            <a:r>
              <a:rPr lang="en-US" sz="3200">
                <a:solidFill>
                  <a:prstClr val="white"/>
                </a:solidFill>
                <a:latin typeface="Verdana" panose="020B0604030504040204"/>
              </a:rPr>
              <a:t>Key Identity-Centric Markets</a:t>
            </a:r>
          </a:p>
        </p:txBody>
      </p:sp>
      <p:sp>
        <p:nvSpPr>
          <p:cNvPr id="33" name="TextBox 32">
            <a:extLst>
              <a:ext uri="{FF2B5EF4-FFF2-40B4-BE49-F238E27FC236}">
                <a16:creationId xmlns:a16="http://schemas.microsoft.com/office/drawing/2014/main" id="{F832841D-F512-460C-B7F9-A821BA89179E}"/>
              </a:ext>
            </a:extLst>
          </p:cNvPr>
          <p:cNvSpPr txBox="1"/>
          <p:nvPr/>
        </p:nvSpPr>
        <p:spPr>
          <a:xfrm>
            <a:off x="5047715" y="3162678"/>
            <a:ext cx="1891548" cy="523220"/>
          </a:xfrm>
          <a:prstGeom prst="rect">
            <a:avLst/>
          </a:prstGeom>
          <a:noFill/>
        </p:spPr>
        <p:txBody>
          <a:bodyPr wrap="square" rtlCol="0">
            <a:spAutoFit/>
          </a:bodyPr>
          <a:lstStyle/>
          <a:p>
            <a:pPr algn="ctr" defTabSz="914377">
              <a:defRPr/>
            </a:pPr>
            <a:r>
              <a:rPr lang="en-US" sz="1400" b="1">
                <a:solidFill>
                  <a:srgbClr val="3F2C69"/>
                </a:solidFill>
                <a:latin typeface="Verdana" panose="020B0604030504040204"/>
              </a:rPr>
              <a:t>Access Management</a:t>
            </a:r>
          </a:p>
        </p:txBody>
      </p:sp>
      <p:sp>
        <p:nvSpPr>
          <p:cNvPr id="35" name="TextBox 34">
            <a:extLst>
              <a:ext uri="{FF2B5EF4-FFF2-40B4-BE49-F238E27FC236}">
                <a16:creationId xmlns:a16="http://schemas.microsoft.com/office/drawing/2014/main" id="{3E2DF067-AC76-4C02-98DA-969BE868D8B4}"/>
              </a:ext>
            </a:extLst>
          </p:cNvPr>
          <p:cNvSpPr txBox="1"/>
          <p:nvPr/>
        </p:nvSpPr>
        <p:spPr>
          <a:xfrm>
            <a:off x="5117706" y="4466572"/>
            <a:ext cx="1751567" cy="584775"/>
          </a:xfrm>
          <a:prstGeom prst="rect">
            <a:avLst/>
          </a:prstGeom>
          <a:noFill/>
        </p:spPr>
        <p:txBody>
          <a:bodyPr wrap="square" rtlCol="0">
            <a:spAutoFit/>
          </a:bodyPr>
          <a:lstStyle/>
          <a:p>
            <a:pPr algn="ctr" defTabSz="914377">
              <a:defRPr/>
            </a:pPr>
            <a:r>
              <a:rPr lang="en-US" sz="1200">
                <a:solidFill>
                  <a:srgbClr val="435762"/>
                </a:solidFill>
                <a:latin typeface="Verdana" panose="020B0604030504040204"/>
              </a:rPr>
              <a:t>Gartner</a:t>
            </a:r>
            <a:r>
              <a:rPr lang="en-US" sz="1200" baseline="30000">
                <a:solidFill>
                  <a:srgbClr val="435762"/>
                </a:solidFill>
                <a:latin typeface="Verdana" panose="020B0604030504040204"/>
              </a:rPr>
              <a:t>®</a:t>
            </a:r>
            <a:r>
              <a:rPr lang="en-US" sz="1200">
                <a:solidFill>
                  <a:srgbClr val="435762"/>
                </a:solidFill>
                <a:latin typeface="Verdana" panose="020B0604030504040204"/>
              </a:rPr>
              <a:t> Magic </a:t>
            </a:r>
            <a:r>
              <a:rPr lang="en-US" sz="1200" err="1">
                <a:solidFill>
                  <a:srgbClr val="435762"/>
                </a:solidFill>
                <a:latin typeface="Verdana" panose="020B0604030504040204"/>
              </a:rPr>
              <a:t>Quadrant</a:t>
            </a:r>
            <a:r>
              <a:rPr lang="en-US" sz="1200" baseline="30000" err="1">
                <a:solidFill>
                  <a:srgbClr val="435762"/>
                </a:solidFill>
                <a:latin typeface="Verdana" panose="020B0604030504040204"/>
              </a:rPr>
              <a:t>TM</a:t>
            </a:r>
            <a:endParaRPr lang="en-US" sz="1200" baseline="30000">
              <a:solidFill>
                <a:srgbClr val="435762"/>
              </a:solidFill>
              <a:latin typeface="Verdana" panose="020B0604030504040204"/>
            </a:endParaRPr>
          </a:p>
          <a:p>
            <a:pPr algn="ctr" defTabSz="914377">
              <a:defRPr/>
            </a:pPr>
            <a:r>
              <a:rPr lang="en-US" sz="800">
                <a:solidFill>
                  <a:srgbClr val="435762"/>
                </a:solidFill>
                <a:latin typeface="Verdana" panose="020B0604030504040204"/>
              </a:rPr>
              <a:t>(2021)</a:t>
            </a:r>
          </a:p>
        </p:txBody>
      </p:sp>
      <p:cxnSp>
        <p:nvCxnSpPr>
          <p:cNvPr id="36" name="Straight Connector 35">
            <a:extLst>
              <a:ext uri="{FF2B5EF4-FFF2-40B4-BE49-F238E27FC236}">
                <a16:creationId xmlns:a16="http://schemas.microsoft.com/office/drawing/2014/main" id="{603330C7-8E3D-4400-A8BA-E3DD6AE10A44}"/>
              </a:ext>
            </a:extLst>
          </p:cNvPr>
          <p:cNvCxnSpPr>
            <a:cxnSpLocks/>
          </p:cNvCxnSpPr>
          <p:nvPr/>
        </p:nvCxnSpPr>
        <p:spPr>
          <a:xfrm>
            <a:off x="5317214" y="3886549"/>
            <a:ext cx="1352551" cy="0"/>
          </a:xfrm>
          <a:prstGeom prst="line">
            <a:avLst/>
          </a:prstGeom>
          <a:ln w="19050">
            <a:solidFill>
              <a:srgbClr val="3F2C6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29DD9E3-5A51-4A46-9F39-089EDFCB9E32}"/>
              </a:ext>
            </a:extLst>
          </p:cNvPr>
          <p:cNvCxnSpPr>
            <a:cxnSpLocks/>
          </p:cNvCxnSpPr>
          <p:nvPr/>
        </p:nvCxnSpPr>
        <p:spPr>
          <a:xfrm>
            <a:off x="1156926" y="4395835"/>
            <a:ext cx="135255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42A4069-FF91-B24C-A692-CC55B94D68F3}"/>
              </a:ext>
            </a:extLst>
          </p:cNvPr>
          <p:cNvCxnSpPr>
            <a:cxnSpLocks/>
          </p:cNvCxnSpPr>
          <p:nvPr/>
        </p:nvCxnSpPr>
        <p:spPr>
          <a:xfrm>
            <a:off x="7526565" y="4395835"/>
            <a:ext cx="1352551" cy="0"/>
          </a:xfrm>
          <a:prstGeom prst="line">
            <a:avLst/>
          </a:prstGeom>
          <a:ln w="19050">
            <a:solidFill>
              <a:srgbClr val="00969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A3A5703-EC86-5A4D-BB75-9E299983E5B1}"/>
              </a:ext>
            </a:extLst>
          </p:cNvPr>
          <p:cNvCxnSpPr>
            <a:cxnSpLocks/>
          </p:cNvCxnSpPr>
          <p:nvPr/>
        </p:nvCxnSpPr>
        <p:spPr>
          <a:xfrm>
            <a:off x="9412367" y="4395835"/>
            <a:ext cx="1352551" cy="0"/>
          </a:xfrm>
          <a:prstGeom prst="line">
            <a:avLst/>
          </a:prstGeom>
          <a:ln w="19050">
            <a:solidFill>
              <a:srgbClr val="82A7C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8C7DA4F-45E6-B845-A032-8FEBCBA58EA4}"/>
              </a:ext>
            </a:extLst>
          </p:cNvPr>
          <p:cNvCxnSpPr>
            <a:cxnSpLocks/>
          </p:cNvCxnSpPr>
          <p:nvPr/>
        </p:nvCxnSpPr>
        <p:spPr>
          <a:xfrm>
            <a:off x="3123301" y="4395835"/>
            <a:ext cx="1352551" cy="0"/>
          </a:xfrm>
          <a:prstGeom prst="line">
            <a:avLst/>
          </a:prstGeom>
          <a:ln w="19050">
            <a:solidFill>
              <a:srgbClr val="EE8A5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3A53AFB-3259-FA43-AACB-BEF173ECA535}"/>
              </a:ext>
            </a:extLst>
          </p:cNvPr>
          <p:cNvCxnSpPr>
            <a:cxnSpLocks/>
          </p:cNvCxnSpPr>
          <p:nvPr/>
        </p:nvCxnSpPr>
        <p:spPr>
          <a:xfrm>
            <a:off x="5317214" y="4395835"/>
            <a:ext cx="1352551" cy="0"/>
          </a:xfrm>
          <a:prstGeom prst="line">
            <a:avLst/>
          </a:prstGeom>
          <a:ln w="19050">
            <a:solidFill>
              <a:srgbClr val="3F2C69"/>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3390D5F-DDF3-4BD7-818A-049DC199CE34}"/>
              </a:ext>
            </a:extLst>
          </p:cNvPr>
          <p:cNvSpPr txBox="1"/>
          <p:nvPr/>
        </p:nvSpPr>
        <p:spPr>
          <a:xfrm>
            <a:off x="383281" y="5898997"/>
            <a:ext cx="9579871" cy="738664"/>
          </a:xfrm>
          <a:prstGeom prst="rect">
            <a:avLst/>
          </a:prstGeom>
          <a:noFill/>
        </p:spPr>
        <p:txBody>
          <a:bodyPr wrap="square">
            <a:spAutoFit/>
          </a:bodyPr>
          <a:lstStyle/>
          <a:p>
            <a:pPr defTabSz="914377">
              <a:defRPr/>
            </a:pPr>
            <a:r>
              <a:rPr lang="en-US" sz="700" i="1">
                <a:solidFill>
                  <a:srgbClr val="000000"/>
                </a:solidFill>
                <a:latin typeface="Verdana" panose="020B0604030504040204"/>
              </a:rPr>
              <a:t>* Gartner does not endorse any vendor, product or service depicted in its research publications, and does not advise technology users to select only those vendors with the highest ratings or other designation. Gartner research publications consist of the opinions of Gartner's research organization and should not be construed as statements of fact. Gartner disclaims all warranties, expressed or implied, with respect to this research, including any warranties of merchantability or fitness for a particular purpose.</a:t>
            </a:r>
            <a:r>
              <a:rPr lang="en-US" sz="700">
                <a:solidFill>
                  <a:srgbClr val="000000"/>
                </a:solidFill>
                <a:latin typeface="Verdana" panose="020B0604030504040204"/>
              </a:rPr>
              <a:t> </a:t>
            </a:r>
            <a:r>
              <a:rPr lang="en-US" sz="700" i="1">
                <a:solidFill>
                  <a:srgbClr val="000000"/>
                </a:solidFill>
                <a:latin typeface="Verdana" panose="020B0604030504040204"/>
              </a:rPr>
              <a:t>This graphic was published by Gartner, Inc. as part of a larger research document and should be evaluated in the context of the entire document. The Gartner document is available upon request from One Identity. </a:t>
            </a:r>
            <a:r>
              <a:rPr lang="en-US" sz="700">
                <a:solidFill>
                  <a:srgbClr val="000000"/>
                </a:solidFill>
                <a:latin typeface="Verdana" panose="020B0604030504040204"/>
              </a:rPr>
              <a:t>GARTNER and MAGIC QUADRANT are registered trademark and service mark of Gartner, Inc. and/or its affiliates in the U.S. and internationally and are used herein with permission. All rights reserved.</a:t>
            </a:r>
          </a:p>
          <a:p>
            <a:pPr defTabSz="914377">
              <a:defRPr/>
            </a:pPr>
            <a:endParaRPr lang="en-US" sz="700">
              <a:solidFill>
                <a:srgbClr val="000000"/>
              </a:solidFill>
              <a:latin typeface="Verdana" panose="020B0604030504040204"/>
            </a:endParaRPr>
          </a:p>
        </p:txBody>
      </p:sp>
      <p:pic>
        <p:nvPicPr>
          <p:cNvPr id="7" name="Picture 6" descr="A picture containing icon&#10;&#10;Description automatically generated">
            <a:extLst>
              <a:ext uri="{FF2B5EF4-FFF2-40B4-BE49-F238E27FC236}">
                <a16:creationId xmlns:a16="http://schemas.microsoft.com/office/drawing/2014/main" id="{E6D0505E-E546-4545-B972-3E87BE905B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429" y="4027415"/>
            <a:ext cx="983945" cy="225071"/>
          </a:xfrm>
          <a:prstGeom prst="rect">
            <a:avLst/>
          </a:prstGeom>
        </p:spPr>
      </p:pic>
      <p:pic>
        <p:nvPicPr>
          <p:cNvPr id="46" name="Picture 45" descr="A picture containing icon&#10;&#10;Description automatically generated">
            <a:extLst>
              <a:ext uri="{FF2B5EF4-FFF2-40B4-BE49-F238E27FC236}">
                <a16:creationId xmlns:a16="http://schemas.microsoft.com/office/drawing/2014/main" id="{6B43D895-F05B-4F2E-AD69-46726F210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6670" y="4022067"/>
            <a:ext cx="983945" cy="225071"/>
          </a:xfrm>
          <a:prstGeom prst="rect">
            <a:avLst/>
          </a:prstGeom>
        </p:spPr>
      </p:pic>
      <p:pic>
        <p:nvPicPr>
          <p:cNvPr id="50" name="Picture 49" descr="A picture containing icon&#10;&#10;Description automatically generated">
            <a:extLst>
              <a:ext uri="{FF2B5EF4-FFF2-40B4-BE49-F238E27FC236}">
                <a16:creationId xmlns:a16="http://schemas.microsoft.com/office/drawing/2014/main" id="{F891716F-F4C8-4E67-90BB-974054310C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3157" y="4028658"/>
            <a:ext cx="983945" cy="225071"/>
          </a:xfrm>
          <a:prstGeom prst="rect">
            <a:avLst/>
          </a:prstGeom>
        </p:spPr>
      </p:pic>
    </p:spTree>
    <p:extLst>
      <p:ext uri="{BB962C8B-B14F-4D97-AF65-F5344CB8AC3E}">
        <p14:creationId xmlns:p14="http://schemas.microsoft.com/office/powerpoint/2010/main" val="58550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061C5473-1D4F-4B38-8EDD-E05E99760F42}"/>
              </a:ext>
            </a:extLst>
          </p:cNvPr>
          <p:cNvSpPr txBox="1">
            <a:spLocks/>
          </p:cNvSpPr>
          <p:nvPr/>
        </p:nvSpPr>
        <p:spPr bwMode="auto">
          <a:xfrm>
            <a:off x="340361" y="1765805"/>
            <a:ext cx="3379172" cy="96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p>
            <a:pPr algn="r">
              <a:defRPr/>
            </a:pPr>
            <a:r>
              <a:rPr lang="en-US" altLang="x-none" sz="1867" b="1" dirty="0">
                <a:ea typeface="Open Sans Semibold" charset="0"/>
                <a:cs typeface="Open Sans Semibold" charset="0"/>
                <a:sym typeface="Poppins Medium" charset="0"/>
              </a:rPr>
              <a:t>Continuously maps all attack paths in Active Directory</a:t>
            </a:r>
          </a:p>
        </p:txBody>
      </p:sp>
      <p:sp>
        <p:nvSpPr>
          <p:cNvPr id="10" name="Text Box 3">
            <a:extLst>
              <a:ext uri="{FF2B5EF4-FFF2-40B4-BE49-F238E27FC236}">
                <a16:creationId xmlns:a16="http://schemas.microsoft.com/office/drawing/2014/main" id="{6B575344-52B5-40DF-8434-F15DAB1C9FEF}"/>
              </a:ext>
            </a:extLst>
          </p:cNvPr>
          <p:cNvSpPr txBox="1">
            <a:spLocks/>
          </p:cNvSpPr>
          <p:nvPr/>
        </p:nvSpPr>
        <p:spPr bwMode="auto">
          <a:xfrm>
            <a:off x="239005" y="4175182"/>
            <a:ext cx="3480175" cy="6189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p>
            <a:pPr algn="r">
              <a:defRPr/>
            </a:pPr>
            <a:r>
              <a:rPr lang="en-US" altLang="x-none" sz="1867" b="1" dirty="0">
                <a:ea typeface="Open Sans Semibold" charset="0"/>
                <a:cs typeface="Open Sans Semibold" charset="0"/>
                <a:sym typeface="Poppins Medium" charset="0"/>
              </a:rPr>
              <a:t>Provides precise, practical remediation guidance</a:t>
            </a:r>
          </a:p>
        </p:txBody>
      </p:sp>
      <p:sp>
        <p:nvSpPr>
          <p:cNvPr id="13" name="Text Box 3">
            <a:extLst>
              <a:ext uri="{FF2B5EF4-FFF2-40B4-BE49-F238E27FC236}">
                <a16:creationId xmlns:a16="http://schemas.microsoft.com/office/drawing/2014/main" id="{971EDFB4-AA29-4A68-867C-BD977ABF41C1}"/>
              </a:ext>
            </a:extLst>
          </p:cNvPr>
          <p:cNvSpPr txBox="1">
            <a:spLocks/>
          </p:cNvSpPr>
          <p:nvPr/>
        </p:nvSpPr>
        <p:spPr bwMode="auto">
          <a:xfrm>
            <a:off x="8529728" y="2033672"/>
            <a:ext cx="3321912" cy="614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p>
            <a:pPr>
              <a:defRPr/>
            </a:pPr>
            <a:r>
              <a:rPr lang="en-US" altLang="x-none" sz="1867" b="1" dirty="0">
                <a:ea typeface="Open Sans Semibold" charset="0"/>
                <a:cs typeface="Open Sans Semibold" charset="0"/>
                <a:sym typeface="Poppins Medium" charset="0"/>
              </a:rPr>
              <a:t>Prioritizes and quantifies attack path choke points</a:t>
            </a:r>
          </a:p>
        </p:txBody>
      </p:sp>
      <p:sp>
        <p:nvSpPr>
          <p:cNvPr id="16" name="Text Box 3">
            <a:extLst>
              <a:ext uri="{FF2B5EF4-FFF2-40B4-BE49-F238E27FC236}">
                <a16:creationId xmlns:a16="http://schemas.microsoft.com/office/drawing/2014/main" id="{41EF5D73-D5EA-494D-96FC-92B73EFB0B1E}"/>
              </a:ext>
            </a:extLst>
          </p:cNvPr>
          <p:cNvSpPr txBox="1">
            <a:spLocks/>
          </p:cNvSpPr>
          <p:nvPr/>
        </p:nvSpPr>
        <p:spPr bwMode="auto">
          <a:xfrm>
            <a:off x="8529729" y="4031274"/>
            <a:ext cx="3527625" cy="802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p>
            <a:pPr>
              <a:defRPr/>
            </a:pPr>
            <a:r>
              <a:rPr lang="en-US" altLang="x-none" sz="1867" b="1" dirty="0">
                <a:ea typeface="Open Sans Semibold" charset="0"/>
                <a:cs typeface="Open Sans Semibold" charset="0"/>
                <a:sym typeface="Poppins Medium" charset="0"/>
              </a:rPr>
              <a:t>Monitors and measures improved security posture</a:t>
            </a:r>
          </a:p>
        </p:txBody>
      </p:sp>
      <p:grpSp>
        <p:nvGrpSpPr>
          <p:cNvPr id="4" name="Group 3">
            <a:extLst>
              <a:ext uri="{FF2B5EF4-FFF2-40B4-BE49-F238E27FC236}">
                <a16:creationId xmlns:a16="http://schemas.microsoft.com/office/drawing/2014/main" id="{86F39118-C5AE-4436-AC8A-603DD9150490}"/>
              </a:ext>
            </a:extLst>
          </p:cNvPr>
          <p:cNvGrpSpPr/>
          <p:nvPr/>
        </p:nvGrpSpPr>
        <p:grpSpPr>
          <a:xfrm>
            <a:off x="4135675" y="1714557"/>
            <a:ext cx="3920651" cy="3926681"/>
            <a:chOff x="3106101" y="1286160"/>
            <a:chExt cx="2940488" cy="2945011"/>
          </a:xfrm>
        </p:grpSpPr>
        <p:sp>
          <p:nvSpPr>
            <p:cNvPr id="18" name="Shape 119">
              <a:extLst>
                <a:ext uri="{FF2B5EF4-FFF2-40B4-BE49-F238E27FC236}">
                  <a16:creationId xmlns:a16="http://schemas.microsoft.com/office/drawing/2014/main" id="{4B838101-8F37-40FE-BA11-27C2D32366C6}"/>
                </a:ext>
              </a:extLst>
            </p:cNvPr>
            <p:cNvSpPr>
              <a:spLocks/>
            </p:cNvSpPr>
            <p:nvPr/>
          </p:nvSpPr>
          <p:spPr bwMode="gray">
            <a:xfrm>
              <a:off x="3281958" y="2051137"/>
              <a:ext cx="392906" cy="354211"/>
            </a:xfrm>
            <a:custGeom>
              <a:avLst/>
              <a:gdLst>
                <a:gd name="T0" fmla="*/ 1850217685 w 21336"/>
                <a:gd name="T1" fmla="*/ 1319354872 h 21600"/>
                <a:gd name="T2" fmla="*/ 1850217685 w 21336"/>
                <a:gd name="T3" fmla="*/ 1319354872 h 21600"/>
                <a:gd name="T4" fmla="*/ 1850217685 w 21336"/>
                <a:gd name="T5" fmla="*/ 1319354872 h 21600"/>
                <a:gd name="T6" fmla="*/ 1850217685 w 21336"/>
                <a:gd name="T7" fmla="*/ 131935487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6" h="21600" extrusionOk="0">
                  <a:moveTo>
                    <a:pt x="2084" y="21600"/>
                  </a:moveTo>
                  <a:cubicBezTo>
                    <a:pt x="1398" y="19417"/>
                    <a:pt x="860" y="17221"/>
                    <a:pt x="461" y="15020"/>
                  </a:cubicBezTo>
                  <a:cubicBezTo>
                    <a:pt x="30" y="12652"/>
                    <a:pt x="-264" y="10161"/>
                    <a:pt x="352" y="7745"/>
                  </a:cubicBezTo>
                  <a:cubicBezTo>
                    <a:pt x="694" y="6407"/>
                    <a:pt x="1313" y="5179"/>
                    <a:pt x="2157" y="4161"/>
                  </a:cubicBezTo>
                  <a:lnTo>
                    <a:pt x="5711" y="99"/>
                  </a:lnTo>
                  <a:lnTo>
                    <a:pt x="21336" y="0"/>
                  </a:lnTo>
                  <a:lnTo>
                    <a:pt x="2084" y="21600"/>
                  </a:lnTo>
                  <a:close/>
                </a:path>
              </a:pathLst>
            </a:custGeom>
            <a:solidFill>
              <a:schemeClr val="bg2">
                <a:lumMod val="75000"/>
              </a:schemeClr>
            </a:solidFill>
            <a:ln>
              <a:noFill/>
            </a:ln>
          </p:spPr>
          <p:txBody>
            <a:bodyPr lIns="25400" tIns="25400" rIns="25400" bIns="25400" anchor="ctr"/>
            <a:lstStyle/>
            <a:p>
              <a:pPr>
                <a:defRPr/>
              </a:pPr>
              <a:endParaRPr lang="en-US" sz="900" dirty="0"/>
            </a:p>
          </p:txBody>
        </p:sp>
        <p:sp>
          <p:nvSpPr>
            <p:cNvPr id="19" name="Shape 120">
              <a:extLst>
                <a:ext uri="{FF2B5EF4-FFF2-40B4-BE49-F238E27FC236}">
                  <a16:creationId xmlns:a16="http://schemas.microsoft.com/office/drawing/2014/main" id="{C3CE6DE3-D92C-4B78-B2F3-672E2F837153}"/>
                </a:ext>
              </a:extLst>
            </p:cNvPr>
            <p:cNvSpPr>
              <a:spLocks/>
            </p:cNvSpPr>
            <p:nvPr/>
          </p:nvSpPr>
          <p:spPr bwMode="gray">
            <a:xfrm rot="5400000">
              <a:off x="4906269" y="1483506"/>
              <a:ext cx="400050" cy="364926"/>
            </a:xfrm>
            <a:custGeom>
              <a:avLst/>
              <a:gdLst>
                <a:gd name="T0" fmla="*/ 1953637881 w 21341"/>
                <a:gd name="T1" fmla="*/ 1447877007 h 21600"/>
                <a:gd name="T2" fmla="*/ 1953637881 w 21341"/>
                <a:gd name="T3" fmla="*/ 1447877007 h 21600"/>
                <a:gd name="T4" fmla="*/ 1953637881 w 21341"/>
                <a:gd name="T5" fmla="*/ 1447877007 h 21600"/>
                <a:gd name="T6" fmla="*/ 1953637881 w 21341"/>
                <a:gd name="T7" fmla="*/ 144787700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41" h="21600" extrusionOk="0">
                  <a:moveTo>
                    <a:pt x="2134" y="21600"/>
                  </a:moveTo>
                  <a:cubicBezTo>
                    <a:pt x="1419" y="19414"/>
                    <a:pt x="862" y="17210"/>
                    <a:pt x="453" y="14998"/>
                  </a:cubicBezTo>
                  <a:cubicBezTo>
                    <a:pt x="29" y="12703"/>
                    <a:pt x="-259" y="10287"/>
                    <a:pt x="347" y="7945"/>
                  </a:cubicBezTo>
                  <a:cubicBezTo>
                    <a:pt x="682" y="6648"/>
                    <a:pt x="1290" y="5458"/>
                    <a:pt x="2119" y="4471"/>
                  </a:cubicBezTo>
                  <a:lnTo>
                    <a:pt x="5610" y="533"/>
                  </a:lnTo>
                  <a:lnTo>
                    <a:pt x="21341" y="0"/>
                  </a:lnTo>
                  <a:lnTo>
                    <a:pt x="2134" y="21600"/>
                  </a:lnTo>
                  <a:close/>
                </a:path>
              </a:pathLst>
            </a:custGeom>
            <a:solidFill>
              <a:schemeClr val="tx1">
                <a:lumMod val="50000"/>
              </a:schemeClr>
            </a:solidFill>
            <a:ln>
              <a:noFill/>
            </a:ln>
          </p:spPr>
          <p:txBody>
            <a:bodyPr lIns="25400" tIns="25400" rIns="25400" bIns="25400" anchor="ctr"/>
            <a:lstStyle/>
            <a:p>
              <a:pPr>
                <a:defRPr/>
              </a:pPr>
              <a:endParaRPr lang="en-US" sz="900" dirty="0"/>
            </a:p>
          </p:txBody>
        </p:sp>
        <p:sp>
          <p:nvSpPr>
            <p:cNvPr id="20" name="Shape 121">
              <a:extLst>
                <a:ext uri="{FF2B5EF4-FFF2-40B4-BE49-F238E27FC236}">
                  <a16:creationId xmlns:a16="http://schemas.microsoft.com/office/drawing/2014/main" id="{491150DE-6E5E-4554-975F-B667164F5AB3}"/>
                </a:ext>
              </a:extLst>
            </p:cNvPr>
            <p:cNvSpPr>
              <a:spLocks/>
            </p:cNvSpPr>
            <p:nvPr/>
          </p:nvSpPr>
          <p:spPr bwMode="gray">
            <a:xfrm rot="10800000">
              <a:off x="5458421" y="3111388"/>
              <a:ext cx="394097" cy="353021"/>
            </a:xfrm>
            <a:custGeom>
              <a:avLst/>
              <a:gdLst>
                <a:gd name="T0" fmla="*/ 1868505800 w 21339"/>
                <a:gd name="T1" fmla="*/ 1313766609 h 21600"/>
                <a:gd name="T2" fmla="*/ 1868505800 w 21339"/>
                <a:gd name="T3" fmla="*/ 1313766609 h 21600"/>
                <a:gd name="T4" fmla="*/ 1868505800 w 21339"/>
                <a:gd name="T5" fmla="*/ 1313766609 h 21600"/>
                <a:gd name="T6" fmla="*/ 1868505800 w 21339"/>
                <a:gd name="T7" fmla="*/ 131376660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9" h="21600" extrusionOk="0">
                  <a:moveTo>
                    <a:pt x="2233" y="21600"/>
                  </a:moveTo>
                  <a:cubicBezTo>
                    <a:pt x="1471" y="19406"/>
                    <a:pt x="886" y="17181"/>
                    <a:pt x="466" y="14942"/>
                  </a:cubicBezTo>
                  <a:cubicBezTo>
                    <a:pt x="21" y="12573"/>
                    <a:pt x="-261" y="10075"/>
                    <a:pt x="358" y="7656"/>
                  </a:cubicBezTo>
                  <a:cubicBezTo>
                    <a:pt x="700" y="6318"/>
                    <a:pt x="1317" y="5089"/>
                    <a:pt x="2157" y="4068"/>
                  </a:cubicBezTo>
                  <a:lnTo>
                    <a:pt x="5699" y="0"/>
                  </a:lnTo>
                  <a:lnTo>
                    <a:pt x="21339" y="4"/>
                  </a:lnTo>
                  <a:lnTo>
                    <a:pt x="2233" y="21600"/>
                  </a:lnTo>
                  <a:close/>
                </a:path>
              </a:pathLst>
            </a:custGeom>
            <a:solidFill>
              <a:schemeClr val="bg1">
                <a:lumMod val="50000"/>
              </a:schemeClr>
            </a:solidFill>
            <a:ln>
              <a:noFill/>
            </a:ln>
          </p:spPr>
          <p:txBody>
            <a:bodyPr lIns="25400" tIns="25400" rIns="25400" bIns="25400" anchor="ctr"/>
            <a:lstStyle/>
            <a:p>
              <a:pPr>
                <a:defRPr/>
              </a:pPr>
              <a:endParaRPr lang="en-US" sz="900" dirty="0"/>
            </a:p>
          </p:txBody>
        </p:sp>
        <p:sp>
          <p:nvSpPr>
            <p:cNvPr id="21" name="Shape 122">
              <a:extLst>
                <a:ext uri="{FF2B5EF4-FFF2-40B4-BE49-F238E27FC236}">
                  <a16:creationId xmlns:a16="http://schemas.microsoft.com/office/drawing/2014/main" id="{E0D7E7F9-9A91-4109-A037-891F802AAFDE}"/>
                </a:ext>
              </a:extLst>
            </p:cNvPr>
            <p:cNvSpPr>
              <a:spLocks/>
            </p:cNvSpPr>
            <p:nvPr/>
          </p:nvSpPr>
          <p:spPr bwMode="gray">
            <a:xfrm rot="16200000">
              <a:off x="3846315" y="3663243"/>
              <a:ext cx="400645" cy="356592"/>
            </a:xfrm>
            <a:custGeom>
              <a:avLst/>
              <a:gdLst>
                <a:gd name="T0" fmla="*/ 1962676685 w 21341"/>
                <a:gd name="T1" fmla="*/ 1356196957 h 21600"/>
                <a:gd name="T2" fmla="*/ 1962676685 w 21341"/>
                <a:gd name="T3" fmla="*/ 1356196957 h 21600"/>
                <a:gd name="T4" fmla="*/ 1962676685 w 21341"/>
                <a:gd name="T5" fmla="*/ 1356196957 h 21600"/>
                <a:gd name="T6" fmla="*/ 1962676685 w 21341"/>
                <a:gd name="T7" fmla="*/ 1356196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41" h="21600" extrusionOk="0">
                  <a:moveTo>
                    <a:pt x="2043" y="21600"/>
                  </a:moveTo>
                  <a:cubicBezTo>
                    <a:pt x="1371" y="19437"/>
                    <a:pt x="844" y="17261"/>
                    <a:pt x="451" y="15080"/>
                  </a:cubicBezTo>
                  <a:cubicBezTo>
                    <a:pt x="30" y="12734"/>
                    <a:pt x="-259" y="10266"/>
                    <a:pt x="345" y="7872"/>
                  </a:cubicBezTo>
                  <a:cubicBezTo>
                    <a:pt x="680" y="6546"/>
                    <a:pt x="1287" y="5329"/>
                    <a:pt x="2115" y="4321"/>
                  </a:cubicBezTo>
                  <a:lnTo>
                    <a:pt x="5600" y="296"/>
                  </a:lnTo>
                  <a:lnTo>
                    <a:pt x="21341" y="0"/>
                  </a:lnTo>
                  <a:lnTo>
                    <a:pt x="2043" y="21600"/>
                  </a:lnTo>
                  <a:close/>
                </a:path>
              </a:pathLst>
            </a:custGeom>
            <a:solidFill>
              <a:schemeClr val="accent1">
                <a:lumMod val="50000"/>
              </a:schemeClr>
            </a:solidFill>
            <a:ln>
              <a:noFill/>
            </a:ln>
          </p:spPr>
          <p:txBody>
            <a:bodyPr lIns="25400" tIns="25400" rIns="25400" bIns="25400" anchor="ctr"/>
            <a:lstStyle/>
            <a:p>
              <a:pPr>
                <a:defRPr/>
              </a:pPr>
              <a:endParaRPr lang="en-US" sz="900" dirty="0"/>
            </a:p>
          </p:txBody>
        </p:sp>
        <p:sp>
          <p:nvSpPr>
            <p:cNvPr id="22" name="Shape 124">
              <a:extLst>
                <a:ext uri="{FF2B5EF4-FFF2-40B4-BE49-F238E27FC236}">
                  <a16:creationId xmlns:a16="http://schemas.microsoft.com/office/drawing/2014/main" id="{531D40A0-7DCA-49FF-A181-48CD713DFA0D}"/>
                </a:ext>
              </a:extLst>
            </p:cNvPr>
            <p:cNvSpPr>
              <a:spLocks/>
            </p:cNvSpPr>
            <p:nvPr/>
          </p:nvSpPr>
          <p:spPr bwMode="gray">
            <a:xfrm>
              <a:off x="3281363" y="1286160"/>
              <a:ext cx="1665684" cy="969169"/>
            </a:xfrm>
            <a:custGeom>
              <a:avLst/>
              <a:gdLst>
                <a:gd name="T0" fmla="*/ 2147483646 w 21560"/>
                <a:gd name="T1" fmla="*/ 2147483646 h 21600"/>
                <a:gd name="T2" fmla="*/ 2147483646 w 21560"/>
                <a:gd name="T3" fmla="*/ 2147483646 h 21600"/>
                <a:gd name="T4" fmla="*/ 2147483646 w 21560"/>
                <a:gd name="T5" fmla="*/ 2147483646 h 21600"/>
                <a:gd name="T6" fmla="*/ 2147483646 w 2156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0" h="21600" extrusionOk="0">
                  <a:moveTo>
                    <a:pt x="15353" y="17989"/>
                  </a:moveTo>
                  <a:lnTo>
                    <a:pt x="2059" y="17989"/>
                  </a:lnTo>
                  <a:cubicBezTo>
                    <a:pt x="1385" y="18042"/>
                    <a:pt x="764" y="18636"/>
                    <a:pt x="381" y="19595"/>
                  </a:cubicBezTo>
                  <a:cubicBezTo>
                    <a:pt x="169" y="20124"/>
                    <a:pt x="43" y="20740"/>
                    <a:pt x="16" y="21380"/>
                  </a:cubicBezTo>
                  <a:cubicBezTo>
                    <a:pt x="-40" y="20589"/>
                    <a:pt x="58" y="19787"/>
                    <a:pt x="294" y="19102"/>
                  </a:cubicBezTo>
                  <a:cubicBezTo>
                    <a:pt x="430" y="18706"/>
                    <a:pt x="608" y="18363"/>
                    <a:pt x="792" y="18038"/>
                  </a:cubicBezTo>
                  <a:cubicBezTo>
                    <a:pt x="1002" y="17665"/>
                    <a:pt x="1224" y="17309"/>
                    <a:pt x="1457" y="16971"/>
                  </a:cubicBezTo>
                  <a:lnTo>
                    <a:pt x="8703" y="4534"/>
                  </a:lnTo>
                  <a:cubicBezTo>
                    <a:pt x="8823" y="4296"/>
                    <a:pt x="8967" y="4098"/>
                    <a:pt x="9127" y="3947"/>
                  </a:cubicBezTo>
                  <a:cubicBezTo>
                    <a:pt x="9337" y="3751"/>
                    <a:pt x="9571" y="3642"/>
                    <a:pt x="9810" y="3629"/>
                  </a:cubicBezTo>
                  <a:lnTo>
                    <a:pt x="15404" y="3629"/>
                  </a:lnTo>
                  <a:lnTo>
                    <a:pt x="15404" y="0"/>
                  </a:lnTo>
                  <a:lnTo>
                    <a:pt x="21560" y="10504"/>
                  </a:lnTo>
                  <a:lnTo>
                    <a:pt x="15344" y="21600"/>
                  </a:lnTo>
                  <a:lnTo>
                    <a:pt x="15353" y="17989"/>
                  </a:lnTo>
                  <a:close/>
                </a:path>
              </a:pathLst>
            </a:custGeom>
            <a:solidFill>
              <a:srgbClr val="AAAAAA"/>
            </a:solidFill>
            <a:ln>
              <a:noFill/>
            </a:ln>
          </p:spPr>
          <p:txBody>
            <a:bodyPr lIns="25400" tIns="25400" rIns="25400" bIns="25400" anchor="ctr"/>
            <a:lstStyle/>
            <a:p>
              <a:pPr>
                <a:defRPr/>
              </a:pPr>
              <a:endParaRPr lang="en-US" sz="900" dirty="0"/>
            </a:p>
          </p:txBody>
        </p:sp>
        <p:sp>
          <p:nvSpPr>
            <p:cNvPr id="23" name="Shape 125">
              <a:extLst>
                <a:ext uri="{FF2B5EF4-FFF2-40B4-BE49-F238E27FC236}">
                  <a16:creationId xmlns:a16="http://schemas.microsoft.com/office/drawing/2014/main" id="{F8018F87-6E83-4BDF-A3E5-E03966C43187}"/>
                </a:ext>
              </a:extLst>
            </p:cNvPr>
            <p:cNvSpPr>
              <a:spLocks/>
            </p:cNvSpPr>
            <p:nvPr/>
          </p:nvSpPr>
          <p:spPr bwMode="gray">
            <a:xfrm rot="5400000">
              <a:off x="4728865" y="1813905"/>
              <a:ext cx="1666279" cy="969169"/>
            </a:xfrm>
            <a:custGeom>
              <a:avLst/>
              <a:gdLst>
                <a:gd name="T0" fmla="*/ 2147483646 w 21560"/>
                <a:gd name="T1" fmla="*/ 2147483646 h 21600"/>
                <a:gd name="T2" fmla="*/ 2147483646 w 21560"/>
                <a:gd name="T3" fmla="*/ 2147483646 h 21600"/>
                <a:gd name="T4" fmla="*/ 2147483646 w 21560"/>
                <a:gd name="T5" fmla="*/ 2147483646 h 21600"/>
                <a:gd name="T6" fmla="*/ 2147483646 w 2156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0" h="21600" extrusionOk="0">
                  <a:moveTo>
                    <a:pt x="15353" y="17989"/>
                  </a:moveTo>
                  <a:lnTo>
                    <a:pt x="2059" y="17989"/>
                  </a:lnTo>
                  <a:cubicBezTo>
                    <a:pt x="1385" y="18042"/>
                    <a:pt x="764" y="18636"/>
                    <a:pt x="381" y="19595"/>
                  </a:cubicBezTo>
                  <a:cubicBezTo>
                    <a:pt x="169" y="20124"/>
                    <a:pt x="43" y="20740"/>
                    <a:pt x="16" y="21380"/>
                  </a:cubicBezTo>
                  <a:cubicBezTo>
                    <a:pt x="-40" y="20589"/>
                    <a:pt x="58" y="19787"/>
                    <a:pt x="294" y="19102"/>
                  </a:cubicBezTo>
                  <a:cubicBezTo>
                    <a:pt x="430" y="18706"/>
                    <a:pt x="608" y="18363"/>
                    <a:pt x="792" y="18038"/>
                  </a:cubicBezTo>
                  <a:cubicBezTo>
                    <a:pt x="1002" y="17665"/>
                    <a:pt x="1224" y="17309"/>
                    <a:pt x="1457" y="16971"/>
                  </a:cubicBezTo>
                  <a:lnTo>
                    <a:pt x="8703" y="4534"/>
                  </a:lnTo>
                  <a:cubicBezTo>
                    <a:pt x="8823" y="4296"/>
                    <a:pt x="8967" y="4098"/>
                    <a:pt x="9127" y="3947"/>
                  </a:cubicBezTo>
                  <a:cubicBezTo>
                    <a:pt x="9337" y="3751"/>
                    <a:pt x="9571" y="3642"/>
                    <a:pt x="9810" y="3629"/>
                  </a:cubicBezTo>
                  <a:lnTo>
                    <a:pt x="15404" y="3629"/>
                  </a:lnTo>
                  <a:lnTo>
                    <a:pt x="15404" y="0"/>
                  </a:lnTo>
                  <a:lnTo>
                    <a:pt x="21560" y="10504"/>
                  </a:lnTo>
                  <a:lnTo>
                    <a:pt x="15344" y="21600"/>
                  </a:lnTo>
                  <a:lnTo>
                    <a:pt x="15353" y="17989"/>
                  </a:lnTo>
                  <a:close/>
                </a:path>
              </a:pathLst>
            </a:custGeom>
            <a:solidFill>
              <a:srgbClr val="565656"/>
            </a:solidFill>
            <a:ln>
              <a:noFill/>
            </a:ln>
          </p:spPr>
          <p:txBody>
            <a:bodyPr lIns="25400" tIns="25400" rIns="25400" bIns="25400" anchor="ctr"/>
            <a:lstStyle/>
            <a:p>
              <a:pPr>
                <a:defRPr/>
              </a:pPr>
              <a:endParaRPr lang="en-US" sz="900" dirty="0"/>
            </a:p>
          </p:txBody>
        </p:sp>
        <p:sp>
          <p:nvSpPr>
            <p:cNvPr id="24" name="Shape 126">
              <a:extLst>
                <a:ext uri="{FF2B5EF4-FFF2-40B4-BE49-F238E27FC236}">
                  <a16:creationId xmlns:a16="http://schemas.microsoft.com/office/drawing/2014/main" id="{9E3682A1-D677-4292-AF18-0B1A1AED7B31}"/>
                </a:ext>
              </a:extLst>
            </p:cNvPr>
            <p:cNvSpPr>
              <a:spLocks/>
            </p:cNvSpPr>
            <p:nvPr/>
          </p:nvSpPr>
          <p:spPr bwMode="gray">
            <a:xfrm rot="10800000">
              <a:off x="4187429" y="3262002"/>
              <a:ext cx="1665684" cy="969169"/>
            </a:xfrm>
            <a:custGeom>
              <a:avLst/>
              <a:gdLst>
                <a:gd name="T0" fmla="*/ 2147483646 w 21560"/>
                <a:gd name="T1" fmla="*/ 2147483646 h 21600"/>
                <a:gd name="T2" fmla="*/ 2147483646 w 21560"/>
                <a:gd name="T3" fmla="*/ 2147483646 h 21600"/>
                <a:gd name="T4" fmla="*/ 2147483646 w 21560"/>
                <a:gd name="T5" fmla="*/ 2147483646 h 21600"/>
                <a:gd name="T6" fmla="*/ 2147483646 w 2156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0" h="21600" extrusionOk="0">
                  <a:moveTo>
                    <a:pt x="15353" y="17989"/>
                  </a:moveTo>
                  <a:lnTo>
                    <a:pt x="2059" y="17989"/>
                  </a:lnTo>
                  <a:cubicBezTo>
                    <a:pt x="1385" y="18042"/>
                    <a:pt x="764" y="18636"/>
                    <a:pt x="381" y="19595"/>
                  </a:cubicBezTo>
                  <a:cubicBezTo>
                    <a:pt x="169" y="20124"/>
                    <a:pt x="43" y="20740"/>
                    <a:pt x="16" y="21380"/>
                  </a:cubicBezTo>
                  <a:cubicBezTo>
                    <a:pt x="-40" y="20589"/>
                    <a:pt x="58" y="19787"/>
                    <a:pt x="294" y="19102"/>
                  </a:cubicBezTo>
                  <a:cubicBezTo>
                    <a:pt x="430" y="18706"/>
                    <a:pt x="608" y="18363"/>
                    <a:pt x="792" y="18038"/>
                  </a:cubicBezTo>
                  <a:cubicBezTo>
                    <a:pt x="1002" y="17665"/>
                    <a:pt x="1224" y="17309"/>
                    <a:pt x="1457" y="16971"/>
                  </a:cubicBezTo>
                  <a:lnTo>
                    <a:pt x="8703" y="4534"/>
                  </a:lnTo>
                  <a:cubicBezTo>
                    <a:pt x="8823" y="4296"/>
                    <a:pt x="8967" y="4098"/>
                    <a:pt x="9127" y="3947"/>
                  </a:cubicBezTo>
                  <a:cubicBezTo>
                    <a:pt x="9337" y="3751"/>
                    <a:pt x="9571" y="3642"/>
                    <a:pt x="9810" y="3629"/>
                  </a:cubicBezTo>
                  <a:lnTo>
                    <a:pt x="15404" y="3629"/>
                  </a:lnTo>
                  <a:lnTo>
                    <a:pt x="15404" y="0"/>
                  </a:lnTo>
                  <a:lnTo>
                    <a:pt x="21560" y="10504"/>
                  </a:lnTo>
                  <a:lnTo>
                    <a:pt x="15344" y="21600"/>
                  </a:lnTo>
                  <a:lnTo>
                    <a:pt x="15353" y="17989"/>
                  </a:lnTo>
                  <a:close/>
                </a:path>
              </a:pathLst>
            </a:custGeom>
            <a:solidFill>
              <a:srgbClr val="858585"/>
            </a:solidFill>
            <a:ln>
              <a:noFill/>
            </a:ln>
          </p:spPr>
          <p:txBody>
            <a:bodyPr lIns="25400" tIns="25400" rIns="25400" bIns="25400" anchor="ctr"/>
            <a:lstStyle/>
            <a:p>
              <a:pPr>
                <a:defRPr/>
              </a:pPr>
              <a:endParaRPr lang="en-US" sz="900" dirty="0"/>
            </a:p>
          </p:txBody>
        </p:sp>
        <p:sp>
          <p:nvSpPr>
            <p:cNvPr id="25" name="Shape 127">
              <a:extLst>
                <a:ext uri="{FF2B5EF4-FFF2-40B4-BE49-F238E27FC236}">
                  <a16:creationId xmlns:a16="http://schemas.microsoft.com/office/drawing/2014/main" id="{59727DD6-CB13-4579-93C7-374606EBC17E}"/>
                </a:ext>
              </a:extLst>
            </p:cNvPr>
            <p:cNvSpPr>
              <a:spLocks/>
            </p:cNvSpPr>
            <p:nvPr/>
          </p:nvSpPr>
          <p:spPr bwMode="gray">
            <a:xfrm rot="16200000">
              <a:off x="2757577" y="2724736"/>
              <a:ext cx="1666064" cy="969015"/>
            </a:xfrm>
            <a:custGeom>
              <a:avLst/>
              <a:gdLst>
                <a:gd name="T0" fmla="*/ 2147483646 w 21560"/>
                <a:gd name="T1" fmla="*/ 2147483646 h 21600"/>
                <a:gd name="T2" fmla="*/ 2147483646 w 21560"/>
                <a:gd name="T3" fmla="*/ 2147483646 h 21600"/>
                <a:gd name="T4" fmla="*/ 2147483646 w 21560"/>
                <a:gd name="T5" fmla="*/ 2147483646 h 21600"/>
                <a:gd name="T6" fmla="*/ 2147483646 w 2156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60" h="21600" extrusionOk="0">
                  <a:moveTo>
                    <a:pt x="15353" y="17989"/>
                  </a:moveTo>
                  <a:lnTo>
                    <a:pt x="2059" y="17989"/>
                  </a:lnTo>
                  <a:cubicBezTo>
                    <a:pt x="1385" y="18042"/>
                    <a:pt x="764" y="18636"/>
                    <a:pt x="381" y="19595"/>
                  </a:cubicBezTo>
                  <a:cubicBezTo>
                    <a:pt x="169" y="20124"/>
                    <a:pt x="43" y="20740"/>
                    <a:pt x="16" y="21380"/>
                  </a:cubicBezTo>
                  <a:cubicBezTo>
                    <a:pt x="-40" y="20589"/>
                    <a:pt x="58" y="19787"/>
                    <a:pt x="294" y="19102"/>
                  </a:cubicBezTo>
                  <a:cubicBezTo>
                    <a:pt x="430" y="18706"/>
                    <a:pt x="608" y="18363"/>
                    <a:pt x="792" y="18038"/>
                  </a:cubicBezTo>
                  <a:cubicBezTo>
                    <a:pt x="1002" y="17665"/>
                    <a:pt x="1224" y="17309"/>
                    <a:pt x="1457" y="16971"/>
                  </a:cubicBezTo>
                  <a:lnTo>
                    <a:pt x="8703" y="4534"/>
                  </a:lnTo>
                  <a:cubicBezTo>
                    <a:pt x="8823" y="4296"/>
                    <a:pt x="8967" y="4098"/>
                    <a:pt x="9127" y="3947"/>
                  </a:cubicBezTo>
                  <a:cubicBezTo>
                    <a:pt x="9337" y="3751"/>
                    <a:pt x="9571" y="3642"/>
                    <a:pt x="9810" y="3629"/>
                  </a:cubicBezTo>
                  <a:lnTo>
                    <a:pt x="15404" y="3629"/>
                  </a:lnTo>
                  <a:lnTo>
                    <a:pt x="15404" y="0"/>
                  </a:lnTo>
                  <a:lnTo>
                    <a:pt x="21560" y="10504"/>
                  </a:lnTo>
                  <a:lnTo>
                    <a:pt x="15344" y="21600"/>
                  </a:lnTo>
                  <a:lnTo>
                    <a:pt x="15353" y="1798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25400" tIns="25400" rIns="25400" bIns="25400" anchor="ctr"/>
            <a:lstStyle/>
            <a:p>
              <a:endParaRPr lang="en-US" sz="900" dirty="0"/>
            </a:p>
          </p:txBody>
        </p:sp>
      </p:grpSp>
      <p:sp>
        <p:nvSpPr>
          <p:cNvPr id="31" name="Freeform 7">
            <a:extLst>
              <a:ext uri="{FF2B5EF4-FFF2-40B4-BE49-F238E27FC236}">
                <a16:creationId xmlns:a16="http://schemas.microsoft.com/office/drawing/2014/main" id="{B8A3E1F0-2709-428E-B82B-D80B768C01B5}"/>
              </a:ext>
            </a:extLst>
          </p:cNvPr>
          <p:cNvSpPr>
            <a:spLocks noEditPoints="1"/>
          </p:cNvSpPr>
          <p:nvPr/>
        </p:nvSpPr>
        <p:spPr bwMode="auto">
          <a:xfrm>
            <a:off x="7185549" y="2844263"/>
            <a:ext cx="484852" cy="470695"/>
          </a:xfrm>
          <a:custGeom>
            <a:avLst/>
            <a:gdLst>
              <a:gd name="T0" fmla="*/ 119 w 121"/>
              <a:gd name="T1" fmla="*/ 107 h 121"/>
              <a:gd name="T2" fmla="*/ 81 w 121"/>
              <a:gd name="T3" fmla="*/ 69 h 121"/>
              <a:gd name="T4" fmla="*/ 80 w 121"/>
              <a:gd name="T5" fmla="*/ 68 h 121"/>
              <a:gd name="T6" fmla="*/ 88 w 121"/>
              <a:gd name="T7" fmla="*/ 44 h 121"/>
              <a:gd name="T8" fmla="*/ 44 w 121"/>
              <a:gd name="T9" fmla="*/ 0 h 121"/>
              <a:gd name="T10" fmla="*/ 0 w 121"/>
              <a:gd name="T11" fmla="*/ 44 h 121"/>
              <a:gd name="T12" fmla="*/ 44 w 121"/>
              <a:gd name="T13" fmla="*/ 88 h 121"/>
              <a:gd name="T14" fmla="*/ 69 w 121"/>
              <a:gd name="T15" fmla="*/ 80 h 121"/>
              <a:gd name="T16" fmla="*/ 70 w 121"/>
              <a:gd name="T17" fmla="*/ 80 h 121"/>
              <a:gd name="T18" fmla="*/ 108 w 121"/>
              <a:gd name="T19" fmla="*/ 118 h 121"/>
              <a:gd name="T20" fmla="*/ 119 w 121"/>
              <a:gd name="T21" fmla="*/ 117 h 121"/>
              <a:gd name="T22" fmla="*/ 119 w 121"/>
              <a:gd name="T23" fmla="*/ 107 h 121"/>
              <a:gd name="T24" fmla="*/ 44 w 121"/>
              <a:gd name="T25" fmla="*/ 80 h 121"/>
              <a:gd name="T26" fmla="*/ 8 w 121"/>
              <a:gd name="T27" fmla="*/ 44 h 121"/>
              <a:gd name="T28" fmla="*/ 44 w 121"/>
              <a:gd name="T29" fmla="*/ 8 h 121"/>
              <a:gd name="T30" fmla="*/ 80 w 121"/>
              <a:gd name="T31" fmla="*/ 44 h 121"/>
              <a:gd name="T32" fmla="*/ 44 w 121"/>
              <a:gd name="T33" fmla="*/ 80 h 121"/>
              <a:gd name="T34" fmla="*/ 31 w 121"/>
              <a:gd name="T35" fmla="*/ 26 h 121"/>
              <a:gd name="T36" fmla="*/ 13 w 121"/>
              <a:gd name="T37" fmla="*/ 51 h 121"/>
              <a:gd name="T38" fmla="*/ 16 w 121"/>
              <a:gd name="T39" fmla="*/ 60 h 121"/>
              <a:gd name="T40" fmla="*/ 32 w 121"/>
              <a:gd name="T41" fmla="*/ 38 h 121"/>
              <a:gd name="T42" fmla="*/ 56 w 121"/>
              <a:gd name="T43" fmla="*/ 62 h 121"/>
              <a:gd name="T44" fmla="*/ 75 w 121"/>
              <a:gd name="T45" fmla="*/ 37 h 121"/>
              <a:gd name="T46" fmla="*/ 72 w 121"/>
              <a:gd name="T47" fmla="*/ 28 h 121"/>
              <a:gd name="T48" fmla="*/ 55 w 121"/>
              <a:gd name="T49" fmla="*/ 50 h 121"/>
              <a:gd name="T50" fmla="*/ 31 w 121"/>
              <a:gd name="T51" fmla="*/ 2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1" h="121">
                <a:moveTo>
                  <a:pt x="119" y="107"/>
                </a:moveTo>
                <a:cubicBezTo>
                  <a:pt x="81" y="69"/>
                  <a:pt x="81" y="69"/>
                  <a:pt x="81" y="69"/>
                </a:cubicBezTo>
                <a:cubicBezTo>
                  <a:pt x="80" y="68"/>
                  <a:pt x="80" y="68"/>
                  <a:pt x="80" y="68"/>
                </a:cubicBezTo>
                <a:cubicBezTo>
                  <a:pt x="85" y="61"/>
                  <a:pt x="88" y="52"/>
                  <a:pt x="88" y="44"/>
                </a:cubicBezTo>
                <a:cubicBezTo>
                  <a:pt x="88" y="19"/>
                  <a:pt x="68" y="0"/>
                  <a:pt x="44" y="0"/>
                </a:cubicBezTo>
                <a:cubicBezTo>
                  <a:pt x="19" y="0"/>
                  <a:pt x="0" y="19"/>
                  <a:pt x="0" y="44"/>
                </a:cubicBezTo>
                <a:cubicBezTo>
                  <a:pt x="0" y="68"/>
                  <a:pt x="19" y="88"/>
                  <a:pt x="44" y="88"/>
                </a:cubicBezTo>
                <a:cubicBezTo>
                  <a:pt x="53" y="88"/>
                  <a:pt x="62" y="85"/>
                  <a:pt x="69" y="80"/>
                </a:cubicBezTo>
                <a:cubicBezTo>
                  <a:pt x="70" y="80"/>
                  <a:pt x="70" y="80"/>
                  <a:pt x="70" y="80"/>
                </a:cubicBezTo>
                <a:cubicBezTo>
                  <a:pt x="108" y="118"/>
                  <a:pt x="108" y="118"/>
                  <a:pt x="108" y="118"/>
                </a:cubicBezTo>
                <a:cubicBezTo>
                  <a:pt x="111" y="121"/>
                  <a:pt x="116" y="120"/>
                  <a:pt x="119" y="117"/>
                </a:cubicBezTo>
                <a:cubicBezTo>
                  <a:pt x="121" y="114"/>
                  <a:pt x="121" y="110"/>
                  <a:pt x="119" y="107"/>
                </a:cubicBezTo>
                <a:close/>
                <a:moveTo>
                  <a:pt x="44" y="80"/>
                </a:moveTo>
                <a:cubicBezTo>
                  <a:pt x="24" y="80"/>
                  <a:pt x="8" y="63"/>
                  <a:pt x="8" y="44"/>
                </a:cubicBezTo>
                <a:cubicBezTo>
                  <a:pt x="8" y="24"/>
                  <a:pt x="24" y="8"/>
                  <a:pt x="44" y="8"/>
                </a:cubicBezTo>
                <a:cubicBezTo>
                  <a:pt x="64" y="8"/>
                  <a:pt x="80" y="24"/>
                  <a:pt x="80" y="44"/>
                </a:cubicBezTo>
                <a:cubicBezTo>
                  <a:pt x="80" y="63"/>
                  <a:pt x="64" y="80"/>
                  <a:pt x="44" y="80"/>
                </a:cubicBezTo>
                <a:close/>
                <a:moveTo>
                  <a:pt x="31" y="26"/>
                </a:moveTo>
                <a:cubicBezTo>
                  <a:pt x="13" y="51"/>
                  <a:pt x="13" y="51"/>
                  <a:pt x="13" y="51"/>
                </a:cubicBezTo>
                <a:cubicBezTo>
                  <a:pt x="13" y="54"/>
                  <a:pt x="14" y="57"/>
                  <a:pt x="16" y="60"/>
                </a:cubicBezTo>
                <a:cubicBezTo>
                  <a:pt x="32" y="38"/>
                  <a:pt x="32" y="38"/>
                  <a:pt x="32" y="38"/>
                </a:cubicBezTo>
                <a:cubicBezTo>
                  <a:pt x="56" y="62"/>
                  <a:pt x="56" y="62"/>
                  <a:pt x="56" y="62"/>
                </a:cubicBezTo>
                <a:cubicBezTo>
                  <a:pt x="75" y="37"/>
                  <a:pt x="75" y="37"/>
                  <a:pt x="75" y="37"/>
                </a:cubicBezTo>
                <a:cubicBezTo>
                  <a:pt x="74" y="34"/>
                  <a:pt x="73" y="31"/>
                  <a:pt x="72" y="28"/>
                </a:cubicBezTo>
                <a:cubicBezTo>
                  <a:pt x="55" y="50"/>
                  <a:pt x="55" y="50"/>
                  <a:pt x="55" y="50"/>
                </a:cubicBezTo>
                <a:lnTo>
                  <a:pt x="31" y="26"/>
                </a:lnTo>
                <a:close/>
              </a:path>
            </a:pathLst>
          </a:custGeom>
          <a:solidFill>
            <a:schemeClr val="bg1"/>
          </a:solidFill>
          <a:ln>
            <a:noFill/>
          </a:ln>
        </p:spPr>
        <p:txBody>
          <a:bodyPr vert="horz" wrap="square" lIns="109728" tIns="54864" rIns="109728" bIns="54864" numCol="1" anchor="t" anchorCtr="0" compatLnSpc="1">
            <a:prstTxWarp prst="textNoShape">
              <a:avLst/>
            </a:prstTxWarp>
          </a:bodyPr>
          <a:lstStyle/>
          <a:p>
            <a:pPr defTabSz="548626"/>
            <a:endParaRPr lang="bg-BG" sz="2160">
              <a:solidFill>
                <a:srgbClr val="464646"/>
              </a:solidFill>
              <a:latin typeface="Calibri" panose="020F0502020204030204"/>
            </a:endParaRPr>
          </a:p>
        </p:txBody>
      </p:sp>
      <p:sp>
        <p:nvSpPr>
          <p:cNvPr id="33" name="Freeform 9">
            <a:extLst>
              <a:ext uri="{FF2B5EF4-FFF2-40B4-BE49-F238E27FC236}">
                <a16:creationId xmlns:a16="http://schemas.microsoft.com/office/drawing/2014/main" id="{70CB1A15-BC6E-4DF9-ABD4-1B1EA0AFA1A9}"/>
              </a:ext>
            </a:extLst>
          </p:cNvPr>
          <p:cNvSpPr>
            <a:spLocks noEditPoints="1"/>
          </p:cNvSpPr>
          <p:nvPr/>
        </p:nvSpPr>
        <p:spPr bwMode="auto">
          <a:xfrm>
            <a:off x="5333182" y="2113870"/>
            <a:ext cx="436417" cy="454129"/>
          </a:xfrm>
          <a:custGeom>
            <a:avLst/>
            <a:gdLst>
              <a:gd name="T0" fmla="*/ 55 w 86"/>
              <a:gd name="T1" fmla="*/ 44 h 95"/>
              <a:gd name="T2" fmla="*/ 43 w 86"/>
              <a:gd name="T3" fmla="*/ 32 h 95"/>
              <a:gd name="T4" fmla="*/ 31 w 86"/>
              <a:gd name="T5" fmla="*/ 44 h 95"/>
              <a:gd name="T6" fmla="*/ 39 w 86"/>
              <a:gd name="T7" fmla="*/ 55 h 95"/>
              <a:gd name="T8" fmla="*/ 39 w 86"/>
              <a:gd name="T9" fmla="*/ 95 h 95"/>
              <a:gd name="T10" fmla="*/ 47 w 86"/>
              <a:gd name="T11" fmla="*/ 95 h 95"/>
              <a:gd name="T12" fmla="*/ 47 w 86"/>
              <a:gd name="T13" fmla="*/ 55 h 95"/>
              <a:gd name="T14" fmla="*/ 55 w 86"/>
              <a:gd name="T15" fmla="*/ 44 h 95"/>
              <a:gd name="T16" fmla="*/ 44 w 86"/>
              <a:gd name="T17" fmla="*/ 39 h 95"/>
              <a:gd name="T18" fmla="*/ 48 w 86"/>
              <a:gd name="T19" fmla="*/ 43 h 95"/>
              <a:gd name="T20" fmla="*/ 44 w 86"/>
              <a:gd name="T21" fmla="*/ 47 h 95"/>
              <a:gd name="T22" fmla="*/ 40 w 86"/>
              <a:gd name="T23" fmla="*/ 43 h 95"/>
              <a:gd name="T24" fmla="*/ 44 w 86"/>
              <a:gd name="T25" fmla="*/ 39 h 95"/>
              <a:gd name="T26" fmla="*/ 70 w 86"/>
              <a:gd name="T27" fmla="*/ 43 h 95"/>
              <a:gd name="T28" fmla="*/ 43 w 86"/>
              <a:gd name="T29" fmla="*/ 16 h 95"/>
              <a:gd name="T30" fmla="*/ 16 w 86"/>
              <a:gd name="T31" fmla="*/ 43 h 95"/>
              <a:gd name="T32" fmla="*/ 31 w 86"/>
              <a:gd name="T33" fmla="*/ 67 h 95"/>
              <a:gd name="T34" fmla="*/ 31 w 86"/>
              <a:gd name="T35" fmla="*/ 58 h 95"/>
              <a:gd name="T36" fmla="*/ 24 w 86"/>
              <a:gd name="T37" fmla="*/ 43 h 95"/>
              <a:gd name="T38" fmla="*/ 43 w 86"/>
              <a:gd name="T39" fmla="*/ 24 h 95"/>
              <a:gd name="T40" fmla="*/ 63 w 86"/>
              <a:gd name="T41" fmla="*/ 43 h 95"/>
              <a:gd name="T42" fmla="*/ 55 w 86"/>
              <a:gd name="T43" fmla="*/ 58 h 95"/>
              <a:gd name="T44" fmla="*/ 55 w 86"/>
              <a:gd name="T45" fmla="*/ 67 h 95"/>
              <a:gd name="T46" fmla="*/ 70 w 86"/>
              <a:gd name="T47" fmla="*/ 43 h 95"/>
              <a:gd name="T48" fmla="*/ 86 w 86"/>
              <a:gd name="T49" fmla="*/ 43 h 95"/>
              <a:gd name="T50" fmla="*/ 44 w 86"/>
              <a:gd name="T51" fmla="*/ 0 h 95"/>
              <a:gd name="T52" fmla="*/ 0 w 86"/>
              <a:gd name="T53" fmla="*/ 42 h 95"/>
              <a:gd name="T54" fmla="*/ 31 w 86"/>
              <a:gd name="T55" fmla="*/ 84 h 95"/>
              <a:gd name="T56" fmla="*/ 31 w 86"/>
              <a:gd name="T57" fmla="*/ 76 h 95"/>
              <a:gd name="T58" fmla="*/ 8 w 86"/>
              <a:gd name="T59" fmla="*/ 43 h 95"/>
              <a:gd name="T60" fmla="*/ 43 w 86"/>
              <a:gd name="T61" fmla="*/ 8 h 95"/>
              <a:gd name="T62" fmla="*/ 78 w 86"/>
              <a:gd name="T63" fmla="*/ 43 h 95"/>
              <a:gd name="T64" fmla="*/ 55 w 86"/>
              <a:gd name="T65" fmla="*/ 76 h 95"/>
              <a:gd name="T66" fmla="*/ 55 w 86"/>
              <a:gd name="T67" fmla="*/ 84 h 95"/>
              <a:gd name="T68" fmla="*/ 86 w 86"/>
              <a:gd name="T69" fmla="*/ 4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 h="95">
                <a:moveTo>
                  <a:pt x="55" y="44"/>
                </a:moveTo>
                <a:cubicBezTo>
                  <a:pt x="55" y="37"/>
                  <a:pt x="50" y="32"/>
                  <a:pt x="43" y="32"/>
                </a:cubicBezTo>
                <a:cubicBezTo>
                  <a:pt x="37" y="32"/>
                  <a:pt x="31" y="37"/>
                  <a:pt x="31" y="44"/>
                </a:cubicBezTo>
                <a:cubicBezTo>
                  <a:pt x="31" y="49"/>
                  <a:pt x="34" y="53"/>
                  <a:pt x="39" y="55"/>
                </a:cubicBezTo>
                <a:cubicBezTo>
                  <a:pt x="39" y="95"/>
                  <a:pt x="39" y="95"/>
                  <a:pt x="39" y="95"/>
                </a:cubicBezTo>
                <a:cubicBezTo>
                  <a:pt x="47" y="95"/>
                  <a:pt x="47" y="95"/>
                  <a:pt x="47" y="95"/>
                </a:cubicBezTo>
                <a:cubicBezTo>
                  <a:pt x="47" y="55"/>
                  <a:pt x="47" y="55"/>
                  <a:pt x="47" y="55"/>
                </a:cubicBezTo>
                <a:cubicBezTo>
                  <a:pt x="52" y="53"/>
                  <a:pt x="55" y="49"/>
                  <a:pt x="55" y="44"/>
                </a:cubicBezTo>
                <a:close/>
                <a:moveTo>
                  <a:pt x="44" y="39"/>
                </a:moveTo>
                <a:cubicBezTo>
                  <a:pt x="46" y="39"/>
                  <a:pt x="48" y="41"/>
                  <a:pt x="48" y="43"/>
                </a:cubicBezTo>
                <a:cubicBezTo>
                  <a:pt x="48" y="45"/>
                  <a:pt x="46" y="47"/>
                  <a:pt x="44" y="47"/>
                </a:cubicBezTo>
                <a:cubicBezTo>
                  <a:pt x="42" y="47"/>
                  <a:pt x="40" y="45"/>
                  <a:pt x="40" y="43"/>
                </a:cubicBezTo>
                <a:cubicBezTo>
                  <a:pt x="40" y="41"/>
                  <a:pt x="42" y="39"/>
                  <a:pt x="44" y="39"/>
                </a:cubicBezTo>
                <a:close/>
                <a:moveTo>
                  <a:pt x="70" y="43"/>
                </a:moveTo>
                <a:cubicBezTo>
                  <a:pt x="70" y="28"/>
                  <a:pt x="58" y="16"/>
                  <a:pt x="43" y="16"/>
                </a:cubicBezTo>
                <a:cubicBezTo>
                  <a:pt x="28" y="16"/>
                  <a:pt x="16" y="28"/>
                  <a:pt x="16" y="43"/>
                </a:cubicBezTo>
                <a:cubicBezTo>
                  <a:pt x="16" y="53"/>
                  <a:pt x="22" y="63"/>
                  <a:pt x="31" y="67"/>
                </a:cubicBezTo>
                <a:cubicBezTo>
                  <a:pt x="31" y="58"/>
                  <a:pt x="31" y="58"/>
                  <a:pt x="31" y="58"/>
                </a:cubicBezTo>
                <a:cubicBezTo>
                  <a:pt x="27" y="54"/>
                  <a:pt x="24" y="49"/>
                  <a:pt x="24" y="43"/>
                </a:cubicBezTo>
                <a:cubicBezTo>
                  <a:pt x="24" y="32"/>
                  <a:pt x="33" y="24"/>
                  <a:pt x="43" y="24"/>
                </a:cubicBezTo>
                <a:cubicBezTo>
                  <a:pt x="54" y="24"/>
                  <a:pt x="63" y="32"/>
                  <a:pt x="63" y="43"/>
                </a:cubicBezTo>
                <a:cubicBezTo>
                  <a:pt x="63" y="49"/>
                  <a:pt x="60" y="54"/>
                  <a:pt x="55" y="58"/>
                </a:cubicBezTo>
                <a:cubicBezTo>
                  <a:pt x="55" y="67"/>
                  <a:pt x="55" y="67"/>
                  <a:pt x="55" y="67"/>
                </a:cubicBezTo>
                <a:cubicBezTo>
                  <a:pt x="64" y="63"/>
                  <a:pt x="70" y="53"/>
                  <a:pt x="70" y="43"/>
                </a:cubicBezTo>
                <a:close/>
                <a:moveTo>
                  <a:pt x="86" y="43"/>
                </a:moveTo>
                <a:cubicBezTo>
                  <a:pt x="86" y="20"/>
                  <a:pt x="67" y="0"/>
                  <a:pt x="44" y="0"/>
                </a:cubicBezTo>
                <a:cubicBezTo>
                  <a:pt x="20" y="0"/>
                  <a:pt x="1" y="18"/>
                  <a:pt x="0" y="42"/>
                </a:cubicBezTo>
                <a:cubicBezTo>
                  <a:pt x="0" y="62"/>
                  <a:pt x="12" y="79"/>
                  <a:pt x="31" y="84"/>
                </a:cubicBezTo>
                <a:cubicBezTo>
                  <a:pt x="31" y="76"/>
                  <a:pt x="31" y="76"/>
                  <a:pt x="31" y="76"/>
                </a:cubicBezTo>
                <a:cubicBezTo>
                  <a:pt x="18" y="71"/>
                  <a:pt x="8" y="58"/>
                  <a:pt x="8" y="43"/>
                </a:cubicBezTo>
                <a:cubicBezTo>
                  <a:pt x="8" y="24"/>
                  <a:pt x="24" y="8"/>
                  <a:pt x="43" y="8"/>
                </a:cubicBezTo>
                <a:cubicBezTo>
                  <a:pt x="62" y="8"/>
                  <a:pt x="78" y="24"/>
                  <a:pt x="78" y="43"/>
                </a:cubicBezTo>
                <a:cubicBezTo>
                  <a:pt x="78" y="58"/>
                  <a:pt x="69" y="71"/>
                  <a:pt x="55" y="76"/>
                </a:cubicBezTo>
                <a:cubicBezTo>
                  <a:pt x="55" y="84"/>
                  <a:pt x="55" y="84"/>
                  <a:pt x="55" y="84"/>
                </a:cubicBezTo>
                <a:cubicBezTo>
                  <a:pt x="73" y="79"/>
                  <a:pt x="86" y="62"/>
                  <a:pt x="86" y="43"/>
                </a:cubicBezTo>
                <a:close/>
              </a:path>
            </a:pathLst>
          </a:custGeom>
          <a:solidFill>
            <a:schemeClr val="bg1"/>
          </a:solidFill>
          <a:ln>
            <a:noFill/>
          </a:ln>
        </p:spPr>
        <p:txBody>
          <a:bodyPr vert="horz" wrap="square" lIns="109728" tIns="54864" rIns="109728" bIns="54864" numCol="1" anchor="t" anchorCtr="0" compatLnSpc="1">
            <a:prstTxWarp prst="textNoShape">
              <a:avLst/>
            </a:prstTxWarp>
          </a:bodyPr>
          <a:lstStyle/>
          <a:p>
            <a:pPr defTabSz="548626"/>
            <a:endParaRPr lang="bg-BG" sz="2160">
              <a:solidFill>
                <a:srgbClr val="464646"/>
              </a:solidFill>
              <a:latin typeface="Calibri" panose="020F0502020204030204"/>
            </a:endParaRPr>
          </a:p>
        </p:txBody>
      </p:sp>
      <p:pic>
        <p:nvPicPr>
          <p:cNvPr id="28" name="Picture 27">
            <a:extLst>
              <a:ext uri="{FF2B5EF4-FFF2-40B4-BE49-F238E27FC236}">
                <a16:creationId xmlns:a16="http://schemas.microsoft.com/office/drawing/2014/main" id="{6553915D-763A-4A54-B289-BE5E2610B467}"/>
              </a:ext>
            </a:extLst>
          </p:cNvPr>
          <p:cNvPicPr>
            <a:picLocks noChangeAspect="1"/>
          </p:cNvPicPr>
          <p:nvPr/>
        </p:nvPicPr>
        <p:blipFill>
          <a:blip r:embed="rId3"/>
          <a:stretch>
            <a:fillRect/>
          </a:stretch>
        </p:blipFill>
        <p:spPr>
          <a:xfrm>
            <a:off x="655250" y="596174"/>
            <a:ext cx="4536444" cy="830156"/>
          </a:xfrm>
          <a:prstGeom prst="rect">
            <a:avLst/>
          </a:prstGeom>
        </p:spPr>
      </p:pic>
      <p:pic>
        <p:nvPicPr>
          <p:cNvPr id="29" name="Picture 28">
            <a:extLst>
              <a:ext uri="{FF2B5EF4-FFF2-40B4-BE49-F238E27FC236}">
                <a16:creationId xmlns:a16="http://schemas.microsoft.com/office/drawing/2014/main" id="{D25A2C3C-4618-4D77-934C-3DDC5D7D3840}"/>
              </a:ext>
            </a:extLst>
          </p:cNvPr>
          <p:cNvPicPr>
            <a:picLocks noChangeAspect="1"/>
          </p:cNvPicPr>
          <p:nvPr/>
        </p:nvPicPr>
        <p:blipFill>
          <a:blip r:embed="rId4"/>
          <a:stretch>
            <a:fillRect/>
          </a:stretch>
        </p:blipFill>
        <p:spPr>
          <a:xfrm>
            <a:off x="9444419" y="722746"/>
            <a:ext cx="1698243" cy="577009"/>
          </a:xfrm>
          <a:prstGeom prst="rect">
            <a:avLst/>
          </a:prstGeom>
        </p:spPr>
      </p:pic>
      <p:sp>
        <p:nvSpPr>
          <p:cNvPr id="35" name="Freeform 35">
            <a:extLst>
              <a:ext uri="{FF2B5EF4-FFF2-40B4-BE49-F238E27FC236}">
                <a16:creationId xmlns:a16="http://schemas.microsoft.com/office/drawing/2014/main" id="{C0E77688-9423-46E4-A273-B656CA492CD1}"/>
              </a:ext>
            </a:extLst>
          </p:cNvPr>
          <p:cNvSpPr>
            <a:spLocks noEditPoints="1"/>
          </p:cNvSpPr>
          <p:nvPr/>
        </p:nvSpPr>
        <p:spPr bwMode="auto">
          <a:xfrm>
            <a:off x="6188534" y="4794172"/>
            <a:ext cx="574229" cy="446432"/>
          </a:xfrm>
          <a:custGeom>
            <a:avLst/>
            <a:gdLst>
              <a:gd name="T0" fmla="*/ 50 w 128"/>
              <a:gd name="T1" fmla="*/ 38 h 104"/>
              <a:gd name="T2" fmla="*/ 81 w 128"/>
              <a:gd name="T3" fmla="*/ 64 h 104"/>
              <a:gd name="T4" fmla="*/ 114 w 128"/>
              <a:gd name="T5" fmla="*/ 13 h 104"/>
              <a:gd name="T6" fmla="*/ 108 w 128"/>
              <a:gd name="T7" fmla="*/ 8 h 104"/>
              <a:gd name="T8" fmla="*/ 79 w 128"/>
              <a:gd name="T9" fmla="*/ 52 h 104"/>
              <a:gd name="T10" fmla="*/ 48 w 128"/>
              <a:gd name="T11" fmla="*/ 24 h 104"/>
              <a:gd name="T12" fmla="*/ 17 w 128"/>
              <a:gd name="T13" fmla="*/ 78 h 104"/>
              <a:gd name="T14" fmla="*/ 24 w 128"/>
              <a:gd name="T15" fmla="*/ 81 h 104"/>
              <a:gd name="T16" fmla="*/ 50 w 128"/>
              <a:gd name="T17" fmla="*/ 38 h 104"/>
              <a:gd name="T18" fmla="*/ 8 w 128"/>
              <a:gd name="T19" fmla="*/ 96 h 104"/>
              <a:gd name="T20" fmla="*/ 8 w 128"/>
              <a:gd name="T21" fmla="*/ 0 h 104"/>
              <a:gd name="T22" fmla="*/ 0 w 128"/>
              <a:gd name="T23" fmla="*/ 7 h 104"/>
              <a:gd name="T24" fmla="*/ 0 w 128"/>
              <a:gd name="T25" fmla="*/ 7 h 104"/>
              <a:gd name="T26" fmla="*/ 0 w 128"/>
              <a:gd name="T27" fmla="*/ 97 h 104"/>
              <a:gd name="T28" fmla="*/ 7 w 128"/>
              <a:gd name="T29" fmla="*/ 104 h 104"/>
              <a:gd name="T30" fmla="*/ 120 w 128"/>
              <a:gd name="T31" fmla="*/ 104 h 104"/>
              <a:gd name="T32" fmla="*/ 128 w 128"/>
              <a:gd name="T33" fmla="*/ 96 h 104"/>
              <a:gd name="T34" fmla="*/ 8 w 128"/>
              <a:gd name="T35"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04">
                <a:moveTo>
                  <a:pt x="50" y="38"/>
                </a:moveTo>
                <a:cubicBezTo>
                  <a:pt x="81" y="64"/>
                  <a:pt x="81" y="64"/>
                  <a:pt x="81" y="64"/>
                </a:cubicBezTo>
                <a:cubicBezTo>
                  <a:pt x="114" y="13"/>
                  <a:pt x="114" y="13"/>
                  <a:pt x="114" y="13"/>
                </a:cubicBezTo>
                <a:cubicBezTo>
                  <a:pt x="108" y="8"/>
                  <a:pt x="108" y="8"/>
                  <a:pt x="108" y="8"/>
                </a:cubicBezTo>
                <a:cubicBezTo>
                  <a:pt x="79" y="52"/>
                  <a:pt x="79" y="52"/>
                  <a:pt x="79" y="52"/>
                </a:cubicBezTo>
                <a:cubicBezTo>
                  <a:pt x="48" y="24"/>
                  <a:pt x="48" y="24"/>
                  <a:pt x="48" y="24"/>
                </a:cubicBezTo>
                <a:cubicBezTo>
                  <a:pt x="17" y="78"/>
                  <a:pt x="17" y="78"/>
                  <a:pt x="17" y="78"/>
                </a:cubicBezTo>
                <a:cubicBezTo>
                  <a:pt x="24" y="81"/>
                  <a:pt x="24" y="81"/>
                  <a:pt x="24" y="81"/>
                </a:cubicBezTo>
                <a:lnTo>
                  <a:pt x="50" y="38"/>
                </a:lnTo>
                <a:close/>
                <a:moveTo>
                  <a:pt x="8" y="96"/>
                </a:moveTo>
                <a:cubicBezTo>
                  <a:pt x="8" y="0"/>
                  <a:pt x="8" y="0"/>
                  <a:pt x="8" y="0"/>
                </a:cubicBezTo>
                <a:cubicBezTo>
                  <a:pt x="4" y="0"/>
                  <a:pt x="1" y="3"/>
                  <a:pt x="0" y="7"/>
                </a:cubicBezTo>
                <a:cubicBezTo>
                  <a:pt x="0" y="7"/>
                  <a:pt x="0" y="7"/>
                  <a:pt x="0" y="7"/>
                </a:cubicBezTo>
                <a:cubicBezTo>
                  <a:pt x="0" y="97"/>
                  <a:pt x="0" y="97"/>
                  <a:pt x="0" y="97"/>
                </a:cubicBezTo>
                <a:cubicBezTo>
                  <a:pt x="0" y="101"/>
                  <a:pt x="3" y="104"/>
                  <a:pt x="7" y="104"/>
                </a:cubicBezTo>
                <a:cubicBezTo>
                  <a:pt x="120" y="104"/>
                  <a:pt x="120" y="104"/>
                  <a:pt x="120" y="104"/>
                </a:cubicBezTo>
                <a:cubicBezTo>
                  <a:pt x="124" y="104"/>
                  <a:pt x="128" y="100"/>
                  <a:pt x="128" y="96"/>
                </a:cubicBezTo>
                <a:cubicBezTo>
                  <a:pt x="8" y="96"/>
                  <a:pt x="8" y="96"/>
                  <a:pt x="8" y="96"/>
                </a:cubicBezTo>
                <a:close/>
              </a:path>
            </a:pathLst>
          </a:custGeom>
          <a:solidFill>
            <a:schemeClr val="bg1"/>
          </a:solidFill>
          <a:ln>
            <a:noFill/>
          </a:ln>
        </p:spPr>
        <p:txBody>
          <a:bodyPr vert="horz" wrap="square" lIns="109728" tIns="54864" rIns="109728" bIns="54864" numCol="1" anchor="t" anchorCtr="0" compatLnSpc="1">
            <a:prstTxWarp prst="textNoShape">
              <a:avLst/>
            </a:prstTxWarp>
          </a:bodyPr>
          <a:lstStyle/>
          <a:p>
            <a:pPr defTabSz="548626"/>
            <a:endParaRPr lang="bg-BG" sz="2160">
              <a:solidFill>
                <a:srgbClr val="464646"/>
              </a:solidFill>
              <a:latin typeface="Calibri" panose="020F0502020204030204"/>
            </a:endParaRPr>
          </a:p>
        </p:txBody>
      </p:sp>
      <p:sp>
        <p:nvSpPr>
          <p:cNvPr id="37" name="Freeform 38">
            <a:extLst>
              <a:ext uri="{FF2B5EF4-FFF2-40B4-BE49-F238E27FC236}">
                <a16:creationId xmlns:a16="http://schemas.microsoft.com/office/drawing/2014/main" id="{0D35E75B-140F-40FD-A7F4-B066883B11DD}"/>
              </a:ext>
            </a:extLst>
          </p:cNvPr>
          <p:cNvSpPr>
            <a:spLocks noEditPoints="1"/>
          </p:cNvSpPr>
          <p:nvPr/>
        </p:nvSpPr>
        <p:spPr bwMode="auto">
          <a:xfrm>
            <a:off x="4580167" y="3845255"/>
            <a:ext cx="403037" cy="505624"/>
          </a:xfrm>
          <a:custGeom>
            <a:avLst/>
            <a:gdLst>
              <a:gd name="T0" fmla="*/ 24 w 104"/>
              <a:gd name="T1" fmla="*/ 24 h 128"/>
              <a:gd name="T2" fmla="*/ 88 w 104"/>
              <a:gd name="T3" fmla="*/ 24 h 128"/>
              <a:gd name="T4" fmla="*/ 88 w 104"/>
              <a:gd name="T5" fmla="*/ 32 h 128"/>
              <a:gd name="T6" fmla="*/ 24 w 104"/>
              <a:gd name="T7" fmla="*/ 32 h 128"/>
              <a:gd name="T8" fmla="*/ 24 w 104"/>
              <a:gd name="T9" fmla="*/ 24 h 128"/>
              <a:gd name="T10" fmla="*/ 88 w 104"/>
              <a:gd name="T11" fmla="*/ 72 h 128"/>
              <a:gd name="T12" fmla="*/ 41 w 104"/>
              <a:gd name="T13" fmla="*/ 72 h 128"/>
              <a:gd name="T14" fmla="*/ 33 w 104"/>
              <a:gd name="T15" fmla="*/ 80 h 128"/>
              <a:gd name="T16" fmla="*/ 88 w 104"/>
              <a:gd name="T17" fmla="*/ 80 h 128"/>
              <a:gd name="T18" fmla="*/ 88 w 104"/>
              <a:gd name="T19" fmla="*/ 72 h 128"/>
              <a:gd name="T20" fmla="*/ 96 w 104"/>
              <a:gd name="T21" fmla="*/ 0 h 128"/>
              <a:gd name="T22" fmla="*/ 16 w 104"/>
              <a:gd name="T23" fmla="*/ 0 h 128"/>
              <a:gd name="T24" fmla="*/ 8 w 104"/>
              <a:gd name="T25" fmla="*/ 8 h 128"/>
              <a:gd name="T26" fmla="*/ 8 w 104"/>
              <a:gd name="T27" fmla="*/ 56 h 128"/>
              <a:gd name="T28" fmla="*/ 16 w 104"/>
              <a:gd name="T29" fmla="*/ 56 h 128"/>
              <a:gd name="T30" fmla="*/ 16 w 104"/>
              <a:gd name="T31" fmla="*/ 8 h 128"/>
              <a:gd name="T32" fmla="*/ 96 w 104"/>
              <a:gd name="T33" fmla="*/ 8 h 128"/>
              <a:gd name="T34" fmla="*/ 96 w 104"/>
              <a:gd name="T35" fmla="*/ 120 h 128"/>
              <a:gd name="T36" fmla="*/ 16 w 104"/>
              <a:gd name="T37" fmla="*/ 120 h 128"/>
              <a:gd name="T38" fmla="*/ 16 w 104"/>
              <a:gd name="T39" fmla="*/ 104 h 128"/>
              <a:gd name="T40" fmla="*/ 8 w 104"/>
              <a:gd name="T41" fmla="*/ 104 h 128"/>
              <a:gd name="T42" fmla="*/ 8 w 104"/>
              <a:gd name="T43" fmla="*/ 120 h 128"/>
              <a:gd name="T44" fmla="*/ 16 w 104"/>
              <a:gd name="T45" fmla="*/ 128 h 128"/>
              <a:gd name="T46" fmla="*/ 96 w 104"/>
              <a:gd name="T47" fmla="*/ 128 h 128"/>
              <a:gd name="T48" fmla="*/ 104 w 104"/>
              <a:gd name="T49" fmla="*/ 120 h 128"/>
              <a:gd name="T50" fmla="*/ 104 w 104"/>
              <a:gd name="T51" fmla="*/ 8 h 128"/>
              <a:gd name="T52" fmla="*/ 96 w 104"/>
              <a:gd name="T53" fmla="*/ 0 h 128"/>
              <a:gd name="T54" fmla="*/ 48 w 104"/>
              <a:gd name="T55" fmla="*/ 54 h 128"/>
              <a:gd name="T56" fmla="*/ 42 w 104"/>
              <a:gd name="T57" fmla="*/ 48 h 128"/>
              <a:gd name="T58" fmla="*/ 42 w 104"/>
              <a:gd name="T59" fmla="*/ 48 h 128"/>
              <a:gd name="T60" fmla="*/ 14 w 104"/>
              <a:gd name="T61" fmla="*/ 76 h 128"/>
              <a:gd name="T62" fmla="*/ 6 w 104"/>
              <a:gd name="T63" fmla="*/ 68 h 128"/>
              <a:gd name="T64" fmla="*/ 0 w 104"/>
              <a:gd name="T65" fmla="*/ 74 h 128"/>
              <a:gd name="T66" fmla="*/ 14 w 104"/>
              <a:gd name="T67" fmla="*/ 88 h 128"/>
              <a:gd name="T68" fmla="*/ 48 w 104"/>
              <a:gd name="T69" fmla="*/ 54 h 128"/>
              <a:gd name="T70" fmla="*/ 88 w 104"/>
              <a:gd name="T71" fmla="*/ 40 h 128"/>
              <a:gd name="T72" fmla="*/ 45 w 104"/>
              <a:gd name="T73" fmla="*/ 40 h 128"/>
              <a:gd name="T74" fmla="*/ 47 w 104"/>
              <a:gd name="T75" fmla="*/ 42 h 128"/>
              <a:gd name="T76" fmla="*/ 53 w 104"/>
              <a:gd name="T77" fmla="*/ 48 h 128"/>
              <a:gd name="T78" fmla="*/ 88 w 104"/>
              <a:gd name="T79" fmla="*/ 48 h 128"/>
              <a:gd name="T80" fmla="*/ 88 w 104"/>
              <a:gd name="T81" fmla="*/ 40 h 128"/>
              <a:gd name="T82" fmla="*/ 24 w 104"/>
              <a:gd name="T83" fmla="*/ 48 h 128"/>
              <a:gd name="T84" fmla="*/ 30 w 104"/>
              <a:gd name="T85" fmla="*/ 48 h 128"/>
              <a:gd name="T86" fmla="*/ 36 w 104"/>
              <a:gd name="T87" fmla="*/ 42 h 128"/>
              <a:gd name="T88" fmla="*/ 38 w 104"/>
              <a:gd name="T89" fmla="*/ 40 h 128"/>
              <a:gd name="T90" fmla="*/ 24 w 104"/>
              <a:gd name="T91" fmla="*/ 40 h 128"/>
              <a:gd name="T92" fmla="*/ 24 w 104"/>
              <a:gd name="T93" fmla="*/ 48 h 128"/>
              <a:gd name="T94" fmla="*/ 88 w 104"/>
              <a:gd name="T95" fmla="*/ 56 h 128"/>
              <a:gd name="T96" fmla="*/ 57 w 104"/>
              <a:gd name="T97" fmla="*/ 56 h 128"/>
              <a:gd name="T98" fmla="*/ 53 w 104"/>
              <a:gd name="T99" fmla="*/ 59 h 128"/>
              <a:gd name="T100" fmla="*/ 49 w 104"/>
              <a:gd name="T101" fmla="*/ 64 h 128"/>
              <a:gd name="T102" fmla="*/ 88 w 104"/>
              <a:gd name="T103" fmla="*/ 64 h 128"/>
              <a:gd name="T104" fmla="*/ 88 w 104"/>
              <a:gd name="T105" fmla="*/ 56 h 128"/>
              <a:gd name="T106" fmla="*/ 24 w 104"/>
              <a:gd name="T107" fmla="*/ 89 h 128"/>
              <a:gd name="T108" fmla="*/ 24 w 104"/>
              <a:gd name="T109" fmla="*/ 96 h 128"/>
              <a:gd name="T110" fmla="*/ 88 w 104"/>
              <a:gd name="T111" fmla="*/ 96 h 128"/>
              <a:gd name="T112" fmla="*/ 88 w 104"/>
              <a:gd name="T113" fmla="*/ 88 h 128"/>
              <a:gd name="T114" fmla="*/ 25 w 104"/>
              <a:gd name="T115" fmla="*/ 88 h 128"/>
              <a:gd name="T116" fmla="*/ 24 w 104"/>
              <a:gd name="T117" fmla="*/ 8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 h="128">
                <a:moveTo>
                  <a:pt x="24" y="24"/>
                </a:moveTo>
                <a:cubicBezTo>
                  <a:pt x="88" y="24"/>
                  <a:pt x="88" y="24"/>
                  <a:pt x="88" y="24"/>
                </a:cubicBezTo>
                <a:cubicBezTo>
                  <a:pt x="88" y="32"/>
                  <a:pt x="88" y="32"/>
                  <a:pt x="88" y="32"/>
                </a:cubicBezTo>
                <a:cubicBezTo>
                  <a:pt x="24" y="32"/>
                  <a:pt x="24" y="32"/>
                  <a:pt x="24" y="32"/>
                </a:cubicBezTo>
                <a:lnTo>
                  <a:pt x="24" y="24"/>
                </a:lnTo>
                <a:close/>
                <a:moveTo>
                  <a:pt x="88" y="72"/>
                </a:moveTo>
                <a:cubicBezTo>
                  <a:pt x="41" y="72"/>
                  <a:pt x="41" y="72"/>
                  <a:pt x="41" y="72"/>
                </a:cubicBezTo>
                <a:cubicBezTo>
                  <a:pt x="33" y="80"/>
                  <a:pt x="33" y="80"/>
                  <a:pt x="33" y="80"/>
                </a:cubicBezTo>
                <a:cubicBezTo>
                  <a:pt x="88" y="80"/>
                  <a:pt x="88" y="80"/>
                  <a:pt x="88" y="80"/>
                </a:cubicBezTo>
                <a:lnTo>
                  <a:pt x="88" y="72"/>
                </a:lnTo>
                <a:close/>
                <a:moveTo>
                  <a:pt x="96" y="0"/>
                </a:moveTo>
                <a:cubicBezTo>
                  <a:pt x="16" y="0"/>
                  <a:pt x="16" y="0"/>
                  <a:pt x="16" y="0"/>
                </a:cubicBezTo>
                <a:cubicBezTo>
                  <a:pt x="11" y="0"/>
                  <a:pt x="8" y="3"/>
                  <a:pt x="8" y="8"/>
                </a:cubicBezTo>
                <a:cubicBezTo>
                  <a:pt x="8" y="56"/>
                  <a:pt x="8" y="56"/>
                  <a:pt x="8" y="56"/>
                </a:cubicBezTo>
                <a:cubicBezTo>
                  <a:pt x="16" y="56"/>
                  <a:pt x="16" y="56"/>
                  <a:pt x="16" y="56"/>
                </a:cubicBezTo>
                <a:cubicBezTo>
                  <a:pt x="16" y="8"/>
                  <a:pt x="16" y="8"/>
                  <a:pt x="16" y="8"/>
                </a:cubicBezTo>
                <a:cubicBezTo>
                  <a:pt x="96" y="8"/>
                  <a:pt x="96" y="8"/>
                  <a:pt x="96" y="8"/>
                </a:cubicBezTo>
                <a:cubicBezTo>
                  <a:pt x="96" y="120"/>
                  <a:pt x="96" y="120"/>
                  <a:pt x="96" y="120"/>
                </a:cubicBezTo>
                <a:cubicBezTo>
                  <a:pt x="16" y="120"/>
                  <a:pt x="16" y="120"/>
                  <a:pt x="16" y="120"/>
                </a:cubicBezTo>
                <a:cubicBezTo>
                  <a:pt x="16" y="104"/>
                  <a:pt x="16" y="104"/>
                  <a:pt x="16" y="104"/>
                </a:cubicBezTo>
                <a:cubicBezTo>
                  <a:pt x="8" y="104"/>
                  <a:pt x="8" y="104"/>
                  <a:pt x="8" y="104"/>
                </a:cubicBezTo>
                <a:cubicBezTo>
                  <a:pt x="8" y="120"/>
                  <a:pt x="8" y="120"/>
                  <a:pt x="8" y="120"/>
                </a:cubicBezTo>
                <a:cubicBezTo>
                  <a:pt x="8" y="124"/>
                  <a:pt x="11" y="128"/>
                  <a:pt x="16" y="128"/>
                </a:cubicBezTo>
                <a:cubicBezTo>
                  <a:pt x="96" y="128"/>
                  <a:pt x="96" y="128"/>
                  <a:pt x="96" y="128"/>
                </a:cubicBezTo>
                <a:cubicBezTo>
                  <a:pt x="100" y="128"/>
                  <a:pt x="104" y="124"/>
                  <a:pt x="104" y="120"/>
                </a:cubicBezTo>
                <a:cubicBezTo>
                  <a:pt x="104" y="8"/>
                  <a:pt x="104" y="8"/>
                  <a:pt x="104" y="8"/>
                </a:cubicBezTo>
                <a:cubicBezTo>
                  <a:pt x="104" y="3"/>
                  <a:pt x="100" y="0"/>
                  <a:pt x="96" y="0"/>
                </a:cubicBezTo>
                <a:close/>
                <a:moveTo>
                  <a:pt x="48" y="54"/>
                </a:moveTo>
                <a:cubicBezTo>
                  <a:pt x="42" y="48"/>
                  <a:pt x="42" y="48"/>
                  <a:pt x="42" y="48"/>
                </a:cubicBezTo>
                <a:cubicBezTo>
                  <a:pt x="42" y="48"/>
                  <a:pt x="42" y="48"/>
                  <a:pt x="42" y="48"/>
                </a:cubicBezTo>
                <a:cubicBezTo>
                  <a:pt x="14" y="76"/>
                  <a:pt x="14" y="76"/>
                  <a:pt x="14" y="76"/>
                </a:cubicBezTo>
                <a:cubicBezTo>
                  <a:pt x="6" y="68"/>
                  <a:pt x="6" y="68"/>
                  <a:pt x="6" y="68"/>
                </a:cubicBezTo>
                <a:cubicBezTo>
                  <a:pt x="0" y="74"/>
                  <a:pt x="0" y="74"/>
                  <a:pt x="0" y="74"/>
                </a:cubicBezTo>
                <a:cubicBezTo>
                  <a:pt x="14" y="88"/>
                  <a:pt x="14" y="88"/>
                  <a:pt x="14" y="88"/>
                </a:cubicBezTo>
                <a:lnTo>
                  <a:pt x="48" y="54"/>
                </a:lnTo>
                <a:close/>
                <a:moveTo>
                  <a:pt x="88" y="40"/>
                </a:moveTo>
                <a:cubicBezTo>
                  <a:pt x="45" y="40"/>
                  <a:pt x="45" y="40"/>
                  <a:pt x="45" y="40"/>
                </a:cubicBezTo>
                <a:cubicBezTo>
                  <a:pt x="47" y="42"/>
                  <a:pt x="47" y="42"/>
                  <a:pt x="47" y="42"/>
                </a:cubicBezTo>
                <a:cubicBezTo>
                  <a:pt x="53" y="48"/>
                  <a:pt x="53" y="48"/>
                  <a:pt x="53" y="48"/>
                </a:cubicBezTo>
                <a:cubicBezTo>
                  <a:pt x="88" y="48"/>
                  <a:pt x="88" y="48"/>
                  <a:pt x="88" y="48"/>
                </a:cubicBezTo>
                <a:lnTo>
                  <a:pt x="88" y="40"/>
                </a:lnTo>
                <a:close/>
                <a:moveTo>
                  <a:pt x="24" y="48"/>
                </a:moveTo>
                <a:cubicBezTo>
                  <a:pt x="30" y="48"/>
                  <a:pt x="30" y="48"/>
                  <a:pt x="30" y="48"/>
                </a:cubicBezTo>
                <a:cubicBezTo>
                  <a:pt x="36" y="42"/>
                  <a:pt x="36" y="42"/>
                  <a:pt x="36" y="42"/>
                </a:cubicBezTo>
                <a:cubicBezTo>
                  <a:pt x="38" y="40"/>
                  <a:pt x="38" y="40"/>
                  <a:pt x="38" y="40"/>
                </a:cubicBezTo>
                <a:cubicBezTo>
                  <a:pt x="24" y="40"/>
                  <a:pt x="24" y="40"/>
                  <a:pt x="24" y="40"/>
                </a:cubicBezTo>
                <a:lnTo>
                  <a:pt x="24" y="48"/>
                </a:lnTo>
                <a:close/>
                <a:moveTo>
                  <a:pt x="88" y="56"/>
                </a:moveTo>
                <a:cubicBezTo>
                  <a:pt x="57" y="56"/>
                  <a:pt x="57" y="56"/>
                  <a:pt x="57" y="56"/>
                </a:cubicBezTo>
                <a:cubicBezTo>
                  <a:pt x="53" y="59"/>
                  <a:pt x="53" y="59"/>
                  <a:pt x="53" y="59"/>
                </a:cubicBezTo>
                <a:cubicBezTo>
                  <a:pt x="49" y="64"/>
                  <a:pt x="49" y="64"/>
                  <a:pt x="49" y="64"/>
                </a:cubicBezTo>
                <a:cubicBezTo>
                  <a:pt x="88" y="64"/>
                  <a:pt x="88" y="64"/>
                  <a:pt x="88" y="64"/>
                </a:cubicBezTo>
                <a:lnTo>
                  <a:pt x="88" y="56"/>
                </a:lnTo>
                <a:close/>
                <a:moveTo>
                  <a:pt x="24" y="89"/>
                </a:moveTo>
                <a:cubicBezTo>
                  <a:pt x="24" y="96"/>
                  <a:pt x="24" y="96"/>
                  <a:pt x="24" y="96"/>
                </a:cubicBezTo>
                <a:cubicBezTo>
                  <a:pt x="88" y="96"/>
                  <a:pt x="88" y="96"/>
                  <a:pt x="88" y="96"/>
                </a:cubicBezTo>
                <a:cubicBezTo>
                  <a:pt x="88" y="88"/>
                  <a:pt x="88" y="88"/>
                  <a:pt x="88" y="88"/>
                </a:cubicBezTo>
                <a:cubicBezTo>
                  <a:pt x="25" y="88"/>
                  <a:pt x="25" y="88"/>
                  <a:pt x="25" y="88"/>
                </a:cubicBezTo>
                <a:lnTo>
                  <a:pt x="24" y="89"/>
                </a:lnTo>
                <a:close/>
              </a:path>
            </a:pathLst>
          </a:custGeom>
          <a:solidFill>
            <a:schemeClr val="bg1"/>
          </a:solidFill>
          <a:ln>
            <a:noFill/>
          </a:ln>
        </p:spPr>
        <p:txBody>
          <a:bodyPr vert="horz" wrap="square" lIns="109728" tIns="54864" rIns="109728" bIns="54864" numCol="1" anchor="t" anchorCtr="0" compatLnSpc="1">
            <a:prstTxWarp prst="textNoShape">
              <a:avLst/>
            </a:prstTxWarp>
          </a:bodyPr>
          <a:lstStyle/>
          <a:p>
            <a:pPr defTabSz="548626"/>
            <a:endParaRPr lang="bg-BG" sz="2160" dirty="0">
              <a:solidFill>
                <a:srgbClr val="464646"/>
              </a:solidFill>
              <a:latin typeface="Calibri" panose="020F0502020204030204"/>
            </a:endParaRPr>
          </a:p>
        </p:txBody>
      </p:sp>
    </p:spTree>
    <p:extLst>
      <p:ext uri="{BB962C8B-B14F-4D97-AF65-F5344CB8AC3E}">
        <p14:creationId xmlns:p14="http://schemas.microsoft.com/office/powerpoint/2010/main" val="3539260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0E6A93-6039-406E-8B03-7274BBF4662F}"/>
              </a:ext>
            </a:extLst>
          </p:cNvPr>
          <p:cNvGrpSpPr/>
          <p:nvPr/>
        </p:nvGrpSpPr>
        <p:grpSpPr>
          <a:xfrm>
            <a:off x="853441" y="1828800"/>
            <a:ext cx="4622487" cy="4404792"/>
            <a:chOff x="1362966" y="1523999"/>
            <a:chExt cx="3466865" cy="3303594"/>
          </a:xfrm>
        </p:grpSpPr>
        <p:sp>
          <p:nvSpPr>
            <p:cNvPr id="6" name="Freeform 39">
              <a:extLst>
                <a:ext uri="{FF2B5EF4-FFF2-40B4-BE49-F238E27FC236}">
                  <a16:creationId xmlns:a16="http://schemas.microsoft.com/office/drawing/2014/main" id="{E282BEB6-EE1B-9E4E-B085-9D597A342B37}"/>
                </a:ext>
              </a:extLst>
            </p:cNvPr>
            <p:cNvSpPr>
              <a:spLocks noChangeArrowheads="1"/>
            </p:cNvSpPr>
            <p:nvPr/>
          </p:nvSpPr>
          <p:spPr bwMode="auto">
            <a:xfrm>
              <a:off x="1581171" y="1524000"/>
              <a:ext cx="1774632" cy="1332118"/>
            </a:xfrm>
            <a:custGeom>
              <a:avLst/>
              <a:gdLst>
                <a:gd name="T0" fmla="*/ 1518 w 5129"/>
                <a:gd name="T1" fmla="*/ 3554 h 3851"/>
                <a:gd name="T2" fmla="*/ 1518 w 5129"/>
                <a:gd name="T3" fmla="*/ 3554 h 3851"/>
                <a:gd name="T4" fmla="*/ 1499 w 5129"/>
                <a:gd name="T5" fmla="*/ 3610 h 3851"/>
                <a:gd name="T6" fmla="*/ 2258 w 5129"/>
                <a:gd name="T7" fmla="*/ 3850 h 3851"/>
                <a:gd name="T8" fmla="*/ 2814 w 5129"/>
                <a:gd name="T9" fmla="*/ 2999 h 3851"/>
                <a:gd name="T10" fmla="*/ 2777 w 5129"/>
                <a:gd name="T11" fmla="*/ 2962 h 3851"/>
                <a:gd name="T12" fmla="*/ 2777 w 5129"/>
                <a:gd name="T13" fmla="*/ 2962 h 3851"/>
                <a:gd name="T14" fmla="*/ 2480 w 5129"/>
                <a:gd name="T15" fmla="*/ 2814 h 3851"/>
                <a:gd name="T16" fmla="*/ 2425 w 5129"/>
                <a:gd name="T17" fmla="*/ 2499 h 3851"/>
                <a:gd name="T18" fmla="*/ 2628 w 5129"/>
                <a:gd name="T19" fmla="*/ 2221 h 3851"/>
                <a:gd name="T20" fmla="*/ 2925 w 5129"/>
                <a:gd name="T21" fmla="*/ 2129 h 3851"/>
                <a:gd name="T22" fmla="*/ 3240 w 5129"/>
                <a:gd name="T23" fmla="*/ 2277 h 3851"/>
                <a:gd name="T24" fmla="*/ 3276 w 5129"/>
                <a:gd name="T25" fmla="*/ 2610 h 3851"/>
                <a:gd name="T26" fmla="*/ 3295 w 5129"/>
                <a:gd name="T27" fmla="*/ 2629 h 3851"/>
                <a:gd name="T28" fmla="*/ 4369 w 5129"/>
                <a:gd name="T29" fmla="*/ 2369 h 3851"/>
                <a:gd name="T30" fmla="*/ 4369 w 5129"/>
                <a:gd name="T31" fmla="*/ 1500 h 3851"/>
                <a:gd name="T32" fmla="*/ 4535 w 5129"/>
                <a:gd name="T33" fmla="*/ 1500 h 3851"/>
                <a:gd name="T34" fmla="*/ 4795 w 5129"/>
                <a:gd name="T35" fmla="*/ 1666 h 3851"/>
                <a:gd name="T36" fmla="*/ 5128 w 5129"/>
                <a:gd name="T37" fmla="*/ 1278 h 3851"/>
                <a:gd name="T38" fmla="*/ 4795 w 5129"/>
                <a:gd name="T39" fmla="*/ 870 h 3851"/>
                <a:gd name="T40" fmla="*/ 4535 w 5129"/>
                <a:gd name="T41" fmla="*/ 1037 h 3851"/>
                <a:gd name="T42" fmla="*/ 4369 w 5129"/>
                <a:gd name="T43" fmla="*/ 1037 h 3851"/>
                <a:gd name="T44" fmla="*/ 4369 w 5129"/>
                <a:gd name="T45" fmla="*/ 0 h 3851"/>
                <a:gd name="T46" fmla="*/ 0 w 5129"/>
                <a:gd name="T47" fmla="*/ 3110 h 3851"/>
                <a:gd name="T48" fmla="*/ 925 w 5129"/>
                <a:gd name="T49" fmla="*/ 3406 h 3851"/>
                <a:gd name="T50" fmla="*/ 944 w 5129"/>
                <a:gd name="T51" fmla="*/ 3351 h 3851"/>
                <a:gd name="T52" fmla="*/ 870 w 5129"/>
                <a:gd name="T53" fmla="*/ 3017 h 3851"/>
                <a:gd name="T54" fmla="*/ 1277 w 5129"/>
                <a:gd name="T55" fmla="*/ 2759 h 3851"/>
                <a:gd name="T56" fmla="*/ 1444 w 5129"/>
                <a:gd name="T57" fmla="*/ 2795 h 3851"/>
                <a:gd name="T58" fmla="*/ 1777 w 5129"/>
                <a:gd name="T59" fmla="*/ 3314 h 3851"/>
                <a:gd name="T60" fmla="*/ 1518 w 5129"/>
                <a:gd name="T61" fmla="*/ 3554 h 3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29" h="3851">
                  <a:moveTo>
                    <a:pt x="1518" y="3554"/>
                  </a:moveTo>
                  <a:lnTo>
                    <a:pt x="1518" y="3554"/>
                  </a:lnTo>
                  <a:cubicBezTo>
                    <a:pt x="1499" y="3610"/>
                    <a:pt x="1499" y="3610"/>
                    <a:pt x="1499" y="3610"/>
                  </a:cubicBezTo>
                  <a:cubicBezTo>
                    <a:pt x="2258" y="3850"/>
                    <a:pt x="2258" y="3850"/>
                    <a:pt x="2258" y="3850"/>
                  </a:cubicBezTo>
                  <a:cubicBezTo>
                    <a:pt x="2370" y="3517"/>
                    <a:pt x="2554" y="3240"/>
                    <a:pt x="2814" y="2999"/>
                  </a:cubicBezTo>
                  <a:cubicBezTo>
                    <a:pt x="2777" y="2962"/>
                    <a:pt x="2777" y="2962"/>
                    <a:pt x="2777" y="2962"/>
                  </a:cubicBezTo>
                  <a:lnTo>
                    <a:pt x="2777" y="2962"/>
                  </a:lnTo>
                  <a:cubicBezTo>
                    <a:pt x="2647" y="2962"/>
                    <a:pt x="2536" y="2907"/>
                    <a:pt x="2480" y="2814"/>
                  </a:cubicBezTo>
                  <a:cubicBezTo>
                    <a:pt x="2406" y="2740"/>
                    <a:pt x="2388" y="2629"/>
                    <a:pt x="2425" y="2499"/>
                  </a:cubicBezTo>
                  <a:cubicBezTo>
                    <a:pt x="2462" y="2407"/>
                    <a:pt x="2536" y="2295"/>
                    <a:pt x="2628" y="2221"/>
                  </a:cubicBezTo>
                  <a:cubicBezTo>
                    <a:pt x="2721" y="2166"/>
                    <a:pt x="2832" y="2129"/>
                    <a:pt x="2925" y="2129"/>
                  </a:cubicBezTo>
                  <a:cubicBezTo>
                    <a:pt x="3054" y="2129"/>
                    <a:pt x="3166" y="2185"/>
                    <a:pt x="3240" y="2277"/>
                  </a:cubicBezTo>
                  <a:cubicBezTo>
                    <a:pt x="3314" y="2369"/>
                    <a:pt x="3314" y="2499"/>
                    <a:pt x="3276" y="2610"/>
                  </a:cubicBezTo>
                  <a:cubicBezTo>
                    <a:pt x="3295" y="2629"/>
                    <a:pt x="3295" y="2629"/>
                    <a:pt x="3295" y="2629"/>
                  </a:cubicBezTo>
                  <a:cubicBezTo>
                    <a:pt x="3610" y="2462"/>
                    <a:pt x="3980" y="2369"/>
                    <a:pt x="4369" y="2369"/>
                  </a:cubicBezTo>
                  <a:cubicBezTo>
                    <a:pt x="4369" y="1500"/>
                    <a:pt x="4369" y="1500"/>
                    <a:pt x="4369" y="1500"/>
                  </a:cubicBezTo>
                  <a:cubicBezTo>
                    <a:pt x="4535" y="1500"/>
                    <a:pt x="4535" y="1500"/>
                    <a:pt x="4535" y="1500"/>
                  </a:cubicBezTo>
                  <a:cubicBezTo>
                    <a:pt x="4609" y="1611"/>
                    <a:pt x="4702" y="1666"/>
                    <a:pt x="4795" y="1666"/>
                  </a:cubicBezTo>
                  <a:cubicBezTo>
                    <a:pt x="4980" y="1666"/>
                    <a:pt x="5128" y="1500"/>
                    <a:pt x="5128" y="1278"/>
                  </a:cubicBezTo>
                  <a:cubicBezTo>
                    <a:pt x="5128" y="1056"/>
                    <a:pt x="4980" y="870"/>
                    <a:pt x="4795" y="870"/>
                  </a:cubicBezTo>
                  <a:cubicBezTo>
                    <a:pt x="4702" y="870"/>
                    <a:pt x="4609" y="944"/>
                    <a:pt x="4535" y="1037"/>
                  </a:cubicBezTo>
                  <a:cubicBezTo>
                    <a:pt x="4369" y="1037"/>
                    <a:pt x="4369" y="1037"/>
                    <a:pt x="4369" y="1037"/>
                  </a:cubicBezTo>
                  <a:cubicBezTo>
                    <a:pt x="4369" y="0"/>
                    <a:pt x="4369" y="0"/>
                    <a:pt x="4369" y="0"/>
                  </a:cubicBezTo>
                  <a:cubicBezTo>
                    <a:pt x="2351" y="0"/>
                    <a:pt x="648" y="1222"/>
                    <a:pt x="0" y="3110"/>
                  </a:cubicBezTo>
                  <a:cubicBezTo>
                    <a:pt x="925" y="3406"/>
                    <a:pt x="925" y="3406"/>
                    <a:pt x="925" y="3406"/>
                  </a:cubicBezTo>
                  <a:cubicBezTo>
                    <a:pt x="944" y="3351"/>
                    <a:pt x="944" y="3351"/>
                    <a:pt x="944" y="3351"/>
                  </a:cubicBezTo>
                  <a:cubicBezTo>
                    <a:pt x="870" y="3258"/>
                    <a:pt x="851" y="3129"/>
                    <a:pt x="870" y="3017"/>
                  </a:cubicBezTo>
                  <a:cubicBezTo>
                    <a:pt x="925" y="2869"/>
                    <a:pt x="1092" y="2759"/>
                    <a:pt x="1277" y="2759"/>
                  </a:cubicBezTo>
                  <a:cubicBezTo>
                    <a:pt x="1333" y="2759"/>
                    <a:pt x="1389" y="2777"/>
                    <a:pt x="1444" y="2795"/>
                  </a:cubicBezTo>
                  <a:cubicBezTo>
                    <a:pt x="1685" y="2869"/>
                    <a:pt x="1833" y="3110"/>
                    <a:pt x="1777" y="3314"/>
                  </a:cubicBezTo>
                  <a:cubicBezTo>
                    <a:pt x="1740" y="3425"/>
                    <a:pt x="1648" y="3499"/>
                    <a:pt x="1518" y="3554"/>
                  </a:cubicBezTo>
                </a:path>
              </a:pathLst>
            </a:custGeom>
            <a:solidFill>
              <a:schemeClr val="accent1"/>
            </a:solidFill>
            <a:ln>
              <a:noFill/>
            </a:ln>
            <a:effectLst/>
          </p:spPr>
          <p:txBody>
            <a:bodyPr wrap="none" anchor="ctr"/>
            <a:lstStyle/>
            <a:p>
              <a:pPr defTabSz="609585">
                <a:defRPr/>
              </a:pPr>
              <a:endParaRPr lang="en-SV" sz="900">
                <a:solidFill>
                  <a:srgbClr val="444444"/>
                </a:solidFill>
                <a:latin typeface="Arial"/>
              </a:endParaRPr>
            </a:p>
          </p:txBody>
        </p:sp>
        <p:sp>
          <p:nvSpPr>
            <p:cNvPr id="7" name="Freeform 40">
              <a:extLst>
                <a:ext uri="{FF2B5EF4-FFF2-40B4-BE49-F238E27FC236}">
                  <a16:creationId xmlns:a16="http://schemas.microsoft.com/office/drawing/2014/main" id="{486CB667-2848-574A-BD8E-5EA66CF4874A}"/>
                </a:ext>
              </a:extLst>
            </p:cNvPr>
            <p:cNvSpPr>
              <a:spLocks noChangeArrowheads="1"/>
            </p:cNvSpPr>
            <p:nvPr/>
          </p:nvSpPr>
          <p:spPr bwMode="auto">
            <a:xfrm>
              <a:off x="1362966" y="2489899"/>
              <a:ext cx="1249720" cy="1908913"/>
            </a:xfrm>
            <a:custGeom>
              <a:avLst/>
              <a:gdLst>
                <a:gd name="T0" fmla="*/ 2961 w 3610"/>
                <a:gd name="T1" fmla="*/ 2796 h 5518"/>
                <a:gd name="T2" fmla="*/ 2961 w 3610"/>
                <a:gd name="T3" fmla="*/ 2796 h 5518"/>
                <a:gd name="T4" fmla="*/ 2925 w 3610"/>
                <a:gd name="T5" fmla="*/ 2814 h 5518"/>
                <a:gd name="T6" fmla="*/ 2702 w 3610"/>
                <a:gd name="T7" fmla="*/ 3054 h 5518"/>
                <a:gd name="T8" fmla="*/ 2591 w 3610"/>
                <a:gd name="T9" fmla="*/ 3073 h 5518"/>
                <a:gd name="T10" fmla="*/ 2184 w 3610"/>
                <a:gd name="T11" fmla="*/ 2722 h 5518"/>
                <a:gd name="T12" fmla="*/ 2406 w 3610"/>
                <a:gd name="T13" fmla="*/ 2166 h 5518"/>
                <a:gd name="T14" fmla="*/ 2517 w 3610"/>
                <a:gd name="T15" fmla="*/ 2148 h 5518"/>
                <a:gd name="T16" fmla="*/ 2739 w 3610"/>
                <a:gd name="T17" fmla="*/ 2222 h 5518"/>
                <a:gd name="T18" fmla="*/ 2776 w 3610"/>
                <a:gd name="T19" fmla="*/ 2222 h 5518"/>
                <a:gd name="T20" fmla="*/ 2739 w 3610"/>
                <a:gd name="T21" fmla="*/ 1833 h 5518"/>
                <a:gd name="T22" fmla="*/ 2851 w 3610"/>
                <a:gd name="T23" fmla="*/ 1111 h 5518"/>
                <a:gd name="T24" fmla="*/ 2036 w 3610"/>
                <a:gd name="T25" fmla="*/ 852 h 5518"/>
                <a:gd name="T26" fmla="*/ 2092 w 3610"/>
                <a:gd name="T27" fmla="*/ 685 h 5518"/>
                <a:gd name="T28" fmla="*/ 2332 w 3610"/>
                <a:gd name="T29" fmla="*/ 500 h 5518"/>
                <a:gd name="T30" fmla="*/ 2054 w 3610"/>
                <a:gd name="T31" fmla="*/ 74 h 5518"/>
                <a:gd name="T32" fmla="*/ 1573 w 3610"/>
                <a:gd name="T33" fmla="*/ 260 h 5518"/>
                <a:gd name="T34" fmla="*/ 1647 w 3610"/>
                <a:gd name="T35" fmla="*/ 556 h 5518"/>
                <a:gd name="T36" fmla="*/ 1592 w 3610"/>
                <a:gd name="T37" fmla="*/ 704 h 5518"/>
                <a:gd name="T38" fmla="*/ 611 w 3610"/>
                <a:gd name="T39" fmla="*/ 389 h 5518"/>
                <a:gd name="T40" fmla="*/ 2240 w 3610"/>
                <a:gd name="T41" fmla="*/ 5517 h 5518"/>
                <a:gd name="T42" fmla="*/ 2795 w 3610"/>
                <a:gd name="T43" fmla="*/ 4721 h 5518"/>
                <a:gd name="T44" fmla="*/ 2758 w 3610"/>
                <a:gd name="T45" fmla="*/ 4683 h 5518"/>
                <a:gd name="T46" fmla="*/ 2628 w 3610"/>
                <a:gd name="T47" fmla="*/ 4702 h 5518"/>
                <a:gd name="T48" fmla="*/ 2406 w 3610"/>
                <a:gd name="T49" fmla="*/ 4647 h 5518"/>
                <a:gd name="T50" fmla="*/ 2277 w 3610"/>
                <a:gd name="T51" fmla="*/ 4369 h 5518"/>
                <a:gd name="T52" fmla="*/ 2369 w 3610"/>
                <a:gd name="T53" fmla="*/ 4036 h 5518"/>
                <a:gd name="T54" fmla="*/ 2758 w 3610"/>
                <a:gd name="T55" fmla="*/ 3814 h 5518"/>
                <a:gd name="T56" fmla="*/ 2961 w 3610"/>
                <a:gd name="T57" fmla="*/ 3888 h 5518"/>
                <a:gd name="T58" fmla="*/ 3109 w 3610"/>
                <a:gd name="T59" fmla="*/ 4202 h 5518"/>
                <a:gd name="T60" fmla="*/ 3165 w 3610"/>
                <a:gd name="T61" fmla="*/ 4239 h 5518"/>
                <a:gd name="T62" fmla="*/ 3609 w 3610"/>
                <a:gd name="T63" fmla="*/ 3610 h 5518"/>
                <a:gd name="T64" fmla="*/ 2961 w 3610"/>
                <a:gd name="T65" fmla="*/ 2796 h 5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10" h="5518">
                  <a:moveTo>
                    <a:pt x="2961" y="2796"/>
                  </a:moveTo>
                  <a:lnTo>
                    <a:pt x="2961" y="2796"/>
                  </a:lnTo>
                  <a:cubicBezTo>
                    <a:pt x="2925" y="2814"/>
                    <a:pt x="2925" y="2814"/>
                    <a:pt x="2925" y="2814"/>
                  </a:cubicBezTo>
                  <a:cubicBezTo>
                    <a:pt x="2887" y="2925"/>
                    <a:pt x="2813" y="3018"/>
                    <a:pt x="2702" y="3054"/>
                  </a:cubicBezTo>
                  <a:cubicBezTo>
                    <a:pt x="2665" y="3054"/>
                    <a:pt x="2628" y="3073"/>
                    <a:pt x="2591" y="3073"/>
                  </a:cubicBezTo>
                  <a:cubicBezTo>
                    <a:pt x="2406" y="3073"/>
                    <a:pt x="2240" y="2925"/>
                    <a:pt x="2184" y="2722"/>
                  </a:cubicBezTo>
                  <a:cubicBezTo>
                    <a:pt x="2110" y="2481"/>
                    <a:pt x="2202" y="2222"/>
                    <a:pt x="2406" y="2166"/>
                  </a:cubicBezTo>
                  <a:cubicBezTo>
                    <a:pt x="2443" y="2148"/>
                    <a:pt x="2480" y="2148"/>
                    <a:pt x="2517" y="2148"/>
                  </a:cubicBezTo>
                  <a:cubicBezTo>
                    <a:pt x="2591" y="2148"/>
                    <a:pt x="2684" y="2166"/>
                    <a:pt x="2739" y="2222"/>
                  </a:cubicBezTo>
                  <a:cubicBezTo>
                    <a:pt x="2776" y="2222"/>
                    <a:pt x="2776" y="2222"/>
                    <a:pt x="2776" y="2222"/>
                  </a:cubicBezTo>
                  <a:cubicBezTo>
                    <a:pt x="2758" y="2092"/>
                    <a:pt x="2739" y="1963"/>
                    <a:pt x="2739" y="1833"/>
                  </a:cubicBezTo>
                  <a:cubicBezTo>
                    <a:pt x="2739" y="1574"/>
                    <a:pt x="2776" y="1333"/>
                    <a:pt x="2851" y="1111"/>
                  </a:cubicBezTo>
                  <a:cubicBezTo>
                    <a:pt x="2036" y="852"/>
                    <a:pt x="2036" y="852"/>
                    <a:pt x="2036" y="852"/>
                  </a:cubicBezTo>
                  <a:cubicBezTo>
                    <a:pt x="2092" y="685"/>
                    <a:pt x="2092" y="685"/>
                    <a:pt x="2092" y="685"/>
                  </a:cubicBezTo>
                  <a:cubicBezTo>
                    <a:pt x="2202" y="667"/>
                    <a:pt x="2295" y="593"/>
                    <a:pt x="2332" y="500"/>
                  </a:cubicBezTo>
                  <a:cubicBezTo>
                    <a:pt x="2388" y="334"/>
                    <a:pt x="2258" y="130"/>
                    <a:pt x="2054" y="74"/>
                  </a:cubicBezTo>
                  <a:cubicBezTo>
                    <a:pt x="1851" y="0"/>
                    <a:pt x="1628" y="74"/>
                    <a:pt x="1573" y="260"/>
                  </a:cubicBezTo>
                  <a:cubicBezTo>
                    <a:pt x="1536" y="352"/>
                    <a:pt x="1573" y="463"/>
                    <a:pt x="1647" y="556"/>
                  </a:cubicBezTo>
                  <a:cubicBezTo>
                    <a:pt x="1592" y="704"/>
                    <a:pt x="1592" y="704"/>
                    <a:pt x="1592" y="704"/>
                  </a:cubicBezTo>
                  <a:cubicBezTo>
                    <a:pt x="611" y="389"/>
                    <a:pt x="611" y="389"/>
                    <a:pt x="611" y="389"/>
                  </a:cubicBezTo>
                  <a:cubicBezTo>
                    <a:pt x="0" y="2314"/>
                    <a:pt x="629" y="4295"/>
                    <a:pt x="2240" y="5517"/>
                  </a:cubicBezTo>
                  <a:cubicBezTo>
                    <a:pt x="2795" y="4721"/>
                    <a:pt x="2795" y="4721"/>
                    <a:pt x="2795" y="4721"/>
                  </a:cubicBezTo>
                  <a:cubicBezTo>
                    <a:pt x="2758" y="4683"/>
                    <a:pt x="2758" y="4683"/>
                    <a:pt x="2758" y="4683"/>
                  </a:cubicBezTo>
                  <a:cubicBezTo>
                    <a:pt x="2702" y="4702"/>
                    <a:pt x="2665" y="4702"/>
                    <a:pt x="2628" y="4702"/>
                  </a:cubicBezTo>
                  <a:cubicBezTo>
                    <a:pt x="2536" y="4702"/>
                    <a:pt x="2480" y="4683"/>
                    <a:pt x="2406" y="4647"/>
                  </a:cubicBezTo>
                  <a:cubicBezTo>
                    <a:pt x="2332" y="4591"/>
                    <a:pt x="2277" y="4480"/>
                    <a:pt x="2277" y="4369"/>
                  </a:cubicBezTo>
                  <a:cubicBezTo>
                    <a:pt x="2258" y="4258"/>
                    <a:pt x="2295" y="4128"/>
                    <a:pt x="2369" y="4036"/>
                  </a:cubicBezTo>
                  <a:cubicBezTo>
                    <a:pt x="2462" y="3906"/>
                    <a:pt x="2610" y="3814"/>
                    <a:pt x="2758" y="3814"/>
                  </a:cubicBezTo>
                  <a:cubicBezTo>
                    <a:pt x="2832" y="3814"/>
                    <a:pt x="2906" y="3851"/>
                    <a:pt x="2961" y="3888"/>
                  </a:cubicBezTo>
                  <a:cubicBezTo>
                    <a:pt x="3054" y="3962"/>
                    <a:pt x="3109" y="4073"/>
                    <a:pt x="3109" y="4202"/>
                  </a:cubicBezTo>
                  <a:cubicBezTo>
                    <a:pt x="3165" y="4239"/>
                    <a:pt x="3165" y="4239"/>
                    <a:pt x="3165" y="4239"/>
                  </a:cubicBezTo>
                  <a:cubicBezTo>
                    <a:pt x="3609" y="3610"/>
                    <a:pt x="3609" y="3610"/>
                    <a:pt x="3609" y="3610"/>
                  </a:cubicBezTo>
                  <a:cubicBezTo>
                    <a:pt x="3332" y="3388"/>
                    <a:pt x="3109" y="3110"/>
                    <a:pt x="2961" y="2796"/>
                  </a:cubicBezTo>
                </a:path>
              </a:pathLst>
            </a:custGeom>
            <a:solidFill>
              <a:schemeClr val="accent2"/>
            </a:solidFill>
            <a:ln>
              <a:noFill/>
            </a:ln>
            <a:effectLst/>
          </p:spPr>
          <p:txBody>
            <a:bodyPr wrap="none" anchor="ctr"/>
            <a:lstStyle/>
            <a:p>
              <a:pPr defTabSz="609585">
                <a:defRPr/>
              </a:pPr>
              <a:endParaRPr lang="en-SV" sz="900">
                <a:solidFill>
                  <a:srgbClr val="444444"/>
                </a:solidFill>
                <a:latin typeface="Arial"/>
              </a:endParaRPr>
            </a:p>
          </p:txBody>
        </p:sp>
        <p:sp>
          <p:nvSpPr>
            <p:cNvPr id="8" name="Freeform 41">
              <a:extLst>
                <a:ext uri="{FF2B5EF4-FFF2-40B4-BE49-F238E27FC236}">
                  <a16:creationId xmlns:a16="http://schemas.microsoft.com/office/drawing/2014/main" id="{6C9763AA-37BE-4D40-9590-7CA0AB70F760}"/>
                </a:ext>
              </a:extLst>
            </p:cNvPr>
            <p:cNvSpPr>
              <a:spLocks noChangeArrowheads="1"/>
            </p:cNvSpPr>
            <p:nvPr/>
          </p:nvSpPr>
          <p:spPr bwMode="auto">
            <a:xfrm>
              <a:off x="2157965" y="3751827"/>
              <a:ext cx="1858557" cy="1075766"/>
            </a:xfrm>
            <a:custGeom>
              <a:avLst/>
              <a:gdLst>
                <a:gd name="T0" fmla="*/ 4739 w 5369"/>
                <a:gd name="T1" fmla="*/ 1203 h 3111"/>
                <a:gd name="T2" fmla="*/ 4739 w 5369"/>
                <a:gd name="T3" fmla="*/ 1203 h 3111"/>
                <a:gd name="T4" fmla="*/ 4591 w 5369"/>
                <a:gd name="T5" fmla="*/ 1500 h 3111"/>
                <a:gd name="T6" fmla="*/ 4387 w 5369"/>
                <a:gd name="T7" fmla="*/ 1574 h 3111"/>
                <a:gd name="T8" fmla="*/ 3998 w 5369"/>
                <a:gd name="T9" fmla="*/ 1352 h 3111"/>
                <a:gd name="T10" fmla="*/ 3906 w 5369"/>
                <a:gd name="T11" fmla="*/ 1036 h 3111"/>
                <a:gd name="T12" fmla="*/ 4054 w 5369"/>
                <a:gd name="T13" fmla="*/ 740 h 3111"/>
                <a:gd name="T14" fmla="*/ 4258 w 5369"/>
                <a:gd name="T15" fmla="*/ 685 h 3111"/>
                <a:gd name="T16" fmla="*/ 4387 w 5369"/>
                <a:gd name="T17" fmla="*/ 704 h 3111"/>
                <a:gd name="T18" fmla="*/ 4443 w 5369"/>
                <a:gd name="T19" fmla="*/ 666 h 3111"/>
                <a:gd name="T20" fmla="*/ 3980 w 5369"/>
                <a:gd name="T21" fmla="*/ 37 h 3111"/>
                <a:gd name="T22" fmla="*/ 3017 w 5369"/>
                <a:gd name="T23" fmla="*/ 407 h 3111"/>
                <a:gd name="T24" fmla="*/ 3017 w 5369"/>
                <a:gd name="T25" fmla="*/ 444 h 3111"/>
                <a:gd name="T26" fmla="*/ 3184 w 5369"/>
                <a:gd name="T27" fmla="*/ 740 h 3111"/>
                <a:gd name="T28" fmla="*/ 2703 w 5369"/>
                <a:gd name="T29" fmla="*/ 1129 h 3111"/>
                <a:gd name="T30" fmla="*/ 2703 w 5369"/>
                <a:gd name="T31" fmla="*/ 1129 h 3111"/>
                <a:gd name="T32" fmla="*/ 2240 w 5369"/>
                <a:gd name="T33" fmla="*/ 740 h 3111"/>
                <a:gd name="T34" fmla="*/ 2407 w 5369"/>
                <a:gd name="T35" fmla="*/ 426 h 3111"/>
                <a:gd name="T36" fmla="*/ 2407 w 5369"/>
                <a:gd name="T37" fmla="*/ 426 h 3111"/>
                <a:gd name="T38" fmla="*/ 1370 w 5369"/>
                <a:gd name="T39" fmla="*/ 0 h 3111"/>
                <a:gd name="T40" fmla="*/ 888 w 5369"/>
                <a:gd name="T41" fmla="*/ 685 h 3111"/>
                <a:gd name="T42" fmla="*/ 740 w 5369"/>
                <a:gd name="T43" fmla="*/ 592 h 3111"/>
                <a:gd name="T44" fmla="*/ 630 w 5369"/>
                <a:gd name="T45" fmla="*/ 296 h 3111"/>
                <a:gd name="T46" fmla="*/ 130 w 5369"/>
                <a:gd name="T47" fmla="*/ 426 h 3111"/>
                <a:gd name="T48" fmla="*/ 167 w 5369"/>
                <a:gd name="T49" fmla="*/ 944 h 3111"/>
                <a:gd name="T50" fmla="*/ 463 w 5369"/>
                <a:gd name="T51" fmla="*/ 962 h 3111"/>
                <a:gd name="T52" fmla="*/ 611 w 5369"/>
                <a:gd name="T53" fmla="*/ 1055 h 3111"/>
                <a:gd name="T54" fmla="*/ 0 w 5369"/>
                <a:gd name="T55" fmla="*/ 1907 h 3111"/>
                <a:gd name="T56" fmla="*/ 5368 w 5369"/>
                <a:gd name="T57" fmla="*/ 1944 h 3111"/>
                <a:gd name="T58" fmla="*/ 4794 w 5369"/>
                <a:gd name="T59" fmla="*/ 1166 h 3111"/>
                <a:gd name="T60" fmla="*/ 4739 w 5369"/>
                <a:gd name="T61" fmla="*/ 1203 h 3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69" h="3111">
                  <a:moveTo>
                    <a:pt x="4739" y="1203"/>
                  </a:moveTo>
                  <a:lnTo>
                    <a:pt x="4739" y="1203"/>
                  </a:lnTo>
                  <a:cubicBezTo>
                    <a:pt x="4739" y="1333"/>
                    <a:pt x="4684" y="1444"/>
                    <a:pt x="4591" y="1500"/>
                  </a:cubicBezTo>
                  <a:cubicBezTo>
                    <a:pt x="4536" y="1555"/>
                    <a:pt x="4461" y="1574"/>
                    <a:pt x="4387" y="1574"/>
                  </a:cubicBezTo>
                  <a:cubicBezTo>
                    <a:pt x="4239" y="1574"/>
                    <a:pt x="4091" y="1500"/>
                    <a:pt x="3998" y="1352"/>
                  </a:cubicBezTo>
                  <a:cubicBezTo>
                    <a:pt x="3924" y="1259"/>
                    <a:pt x="3888" y="1148"/>
                    <a:pt x="3906" y="1036"/>
                  </a:cubicBezTo>
                  <a:cubicBezTo>
                    <a:pt x="3906" y="907"/>
                    <a:pt x="3962" y="814"/>
                    <a:pt x="4054" y="740"/>
                  </a:cubicBezTo>
                  <a:cubicBezTo>
                    <a:pt x="4110" y="704"/>
                    <a:pt x="4184" y="685"/>
                    <a:pt x="4258" y="685"/>
                  </a:cubicBezTo>
                  <a:cubicBezTo>
                    <a:pt x="4294" y="685"/>
                    <a:pt x="4332" y="685"/>
                    <a:pt x="4387" y="704"/>
                  </a:cubicBezTo>
                  <a:cubicBezTo>
                    <a:pt x="4443" y="666"/>
                    <a:pt x="4443" y="666"/>
                    <a:pt x="4443" y="666"/>
                  </a:cubicBezTo>
                  <a:cubicBezTo>
                    <a:pt x="3980" y="37"/>
                    <a:pt x="3980" y="37"/>
                    <a:pt x="3980" y="37"/>
                  </a:cubicBezTo>
                  <a:cubicBezTo>
                    <a:pt x="3702" y="241"/>
                    <a:pt x="3369" y="370"/>
                    <a:pt x="3017" y="407"/>
                  </a:cubicBezTo>
                  <a:cubicBezTo>
                    <a:pt x="3017" y="444"/>
                    <a:pt x="3017" y="444"/>
                    <a:pt x="3017" y="444"/>
                  </a:cubicBezTo>
                  <a:cubicBezTo>
                    <a:pt x="3110" y="518"/>
                    <a:pt x="3184" y="630"/>
                    <a:pt x="3184" y="740"/>
                  </a:cubicBezTo>
                  <a:cubicBezTo>
                    <a:pt x="3184" y="944"/>
                    <a:pt x="2962" y="1129"/>
                    <a:pt x="2703" y="1129"/>
                  </a:cubicBezTo>
                  <a:lnTo>
                    <a:pt x="2703" y="1129"/>
                  </a:lnTo>
                  <a:cubicBezTo>
                    <a:pt x="2443" y="1129"/>
                    <a:pt x="2240" y="944"/>
                    <a:pt x="2240" y="740"/>
                  </a:cubicBezTo>
                  <a:cubicBezTo>
                    <a:pt x="2240" y="611"/>
                    <a:pt x="2295" y="500"/>
                    <a:pt x="2407" y="426"/>
                  </a:cubicBezTo>
                  <a:lnTo>
                    <a:pt x="2407" y="426"/>
                  </a:lnTo>
                  <a:cubicBezTo>
                    <a:pt x="2018" y="370"/>
                    <a:pt x="1666" y="222"/>
                    <a:pt x="1370" y="0"/>
                  </a:cubicBezTo>
                  <a:cubicBezTo>
                    <a:pt x="888" y="685"/>
                    <a:pt x="888" y="685"/>
                    <a:pt x="888" y="685"/>
                  </a:cubicBezTo>
                  <a:cubicBezTo>
                    <a:pt x="740" y="592"/>
                    <a:pt x="740" y="592"/>
                    <a:pt x="740" y="592"/>
                  </a:cubicBezTo>
                  <a:cubicBezTo>
                    <a:pt x="759" y="463"/>
                    <a:pt x="722" y="370"/>
                    <a:pt x="630" y="296"/>
                  </a:cubicBezTo>
                  <a:cubicBezTo>
                    <a:pt x="481" y="204"/>
                    <a:pt x="259" y="259"/>
                    <a:pt x="130" y="426"/>
                  </a:cubicBezTo>
                  <a:cubicBezTo>
                    <a:pt x="0" y="611"/>
                    <a:pt x="19" y="833"/>
                    <a:pt x="167" y="944"/>
                  </a:cubicBezTo>
                  <a:cubicBezTo>
                    <a:pt x="241" y="1000"/>
                    <a:pt x="370" y="1000"/>
                    <a:pt x="463" y="962"/>
                  </a:cubicBezTo>
                  <a:cubicBezTo>
                    <a:pt x="611" y="1055"/>
                    <a:pt x="611" y="1055"/>
                    <a:pt x="611" y="1055"/>
                  </a:cubicBezTo>
                  <a:cubicBezTo>
                    <a:pt x="0" y="1907"/>
                    <a:pt x="0" y="1907"/>
                    <a:pt x="0" y="1907"/>
                  </a:cubicBezTo>
                  <a:cubicBezTo>
                    <a:pt x="1629" y="3091"/>
                    <a:pt x="3721" y="3110"/>
                    <a:pt x="5368" y="1944"/>
                  </a:cubicBezTo>
                  <a:cubicBezTo>
                    <a:pt x="4794" y="1166"/>
                    <a:pt x="4794" y="1166"/>
                    <a:pt x="4794" y="1166"/>
                  </a:cubicBezTo>
                  <a:lnTo>
                    <a:pt x="4739" y="1203"/>
                  </a:lnTo>
                </a:path>
              </a:pathLst>
            </a:custGeom>
            <a:solidFill>
              <a:schemeClr val="accent3"/>
            </a:solidFill>
            <a:ln>
              <a:noFill/>
            </a:ln>
            <a:effectLst/>
          </p:spPr>
          <p:txBody>
            <a:bodyPr wrap="none" anchor="ctr"/>
            <a:lstStyle/>
            <a:p>
              <a:pPr defTabSz="609585">
                <a:defRPr/>
              </a:pPr>
              <a:endParaRPr lang="en-SV" sz="900">
                <a:solidFill>
                  <a:srgbClr val="444444"/>
                </a:solidFill>
                <a:latin typeface="Arial"/>
              </a:endParaRPr>
            </a:p>
          </p:txBody>
        </p:sp>
        <p:sp>
          <p:nvSpPr>
            <p:cNvPr id="9" name="Freeform 42">
              <a:extLst>
                <a:ext uri="{FF2B5EF4-FFF2-40B4-BE49-F238E27FC236}">
                  <a16:creationId xmlns:a16="http://schemas.microsoft.com/office/drawing/2014/main" id="{B8C6F69D-A6F4-F745-A757-3BA8FD5B124C}"/>
                </a:ext>
              </a:extLst>
            </p:cNvPr>
            <p:cNvSpPr>
              <a:spLocks noChangeArrowheads="1"/>
            </p:cNvSpPr>
            <p:nvPr/>
          </p:nvSpPr>
          <p:spPr bwMode="auto">
            <a:xfrm>
              <a:off x="3522127" y="2650121"/>
              <a:ext cx="1307704" cy="1762425"/>
            </a:xfrm>
            <a:custGeom>
              <a:avLst/>
              <a:gdLst>
                <a:gd name="T0" fmla="*/ 3184 w 3777"/>
                <a:gd name="T1" fmla="*/ 0 h 5092"/>
                <a:gd name="T2" fmla="*/ 3184 w 3777"/>
                <a:gd name="T3" fmla="*/ 0 h 5092"/>
                <a:gd name="T4" fmla="*/ 2240 w 3777"/>
                <a:gd name="T5" fmla="*/ 296 h 5092"/>
                <a:gd name="T6" fmla="*/ 2258 w 3777"/>
                <a:gd name="T7" fmla="*/ 352 h 5092"/>
                <a:gd name="T8" fmla="*/ 2518 w 3777"/>
                <a:gd name="T9" fmla="*/ 592 h 5092"/>
                <a:gd name="T10" fmla="*/ 2462 w 3777"/>
                <a:gd name="T11" fmla="*/ 907 h 5092"/>
                <a:gd name="T12" fmla="*/ 2184 w 3777"/>
                <a:gd name="T13" fmla="*/ 1111 h 5092"/>
                <a:gd name="T14" fmla="*/ 2018 w 3777"/>
                <a:gd name="T15" fmla="*/ 1130 h 5092"/>
                <a:gd name="T16" fmla="*/ 2018 w 3777"/>
                <a:gd name="T17" fmla="*/ 1130 h 5092"/>
                <a:gd name="T18" fmla="*/ 1629 w 3777"/>
                <a:gd name="T19" fmla="*/ 888 h 5092"/>
                <a:gd name="T20" fmla="*/ 1684 w 3777"/>
                <a:gd name="T21" fmla="*/ 537 h 5092"/>
                <a:gd name="T22" fmla="*/ 1666 w 3777"/>
                <a:gd name="T23" fmla="*/ 482 h 5092"/>
                <a:gd name="T24" fmla="*/ 925 w 3777"/>
                <a:gd name="T25" fmla="*/ 722 h 5092"/>
                <a:gd name="T26" fmla="*/ 1018 w 3777"/>
                <a:gd name="T27" fmla="*/ 1370 h 5092"/>
                <a:gd name="T28" fmla="*/ 999 w 3777"/>
                <a:gd name="T29" fmla="*/ 1740 h 5092"/>
                <a:gd name="T30" fmla="*/ 1018 w 3777"/>
                <a:gd name="T31" fmla="*/ 1740 h 5092"/>
                <a:gd name="T32" fmla="*/ 1258 w 3777"/>
                <a:gd name="T33" fmla="*/ 1666 h 5092"/>
                <a:gd name="T34" fmla="*/ 1351 w 3777"/>
                <a:gd name="T35" fmla="*/ 1685 h 5092"/>
                <a:gd name="T36" fmla="*/ 1592 w 3777"/>
                <a:gd name="T37" fmla="*/ 1907 h 5092"/>
                <a:gd name="T38" fmla="*/ 1592 w 3777"/>
                <a:gd name="T39" fmla="*/ 2259 h 5092"/>
                <a:gd name="T40" fmla="*/ 1166 w 3777"/>
                <a:gd name="T41" fmla="*/ 2591 h 5092"/>
                <a:gd name="T42" fmla="*/ 1074 w 3777"/>
                <a:gd name="T43" fmla="*/ 2573 h 5092"/>
                <a:gd name="T44" fmla="*/ 833 w 3777"/>
                <a:gd name="T45" fmla="*/ 2333 h 5092"/>
                <a:gd name="T46" fmla="*/ 815 w 3777"/>
                <a:gd name="T47" fmla="*/ 2314 h 5092"/>
                <a:gd name="T48" fmla="*/ 93 w 3777"/>
                <a:gd name="T49" fmla="*/ 3184 h 5092"/>
                <a:gd name="T50" fmla="*/ 593 w 3777"/>
                <a:gd name="T51" fmla="*/ 3869 h 5092"/>
                <a:gd name="T52" fmla="*/ 444 w 3777"/>
                <a:gd name="T53" fmla="*/ 3980 h 5092"/>
                <a:gd name="T54" fmla="*/ 148 w 3777"/>
                <a:gd name="T55" fmla="*/ 3998 h 5092"/>
                <a:gd name="T56" fmla="*/ 111 w 3777"/>
                <a:gd name="T57" fmla="*/ 4498 h 5092"/>
                <a:gd name="T58" fmla="*/ 611 w 3777"/>
                <a:gd name="T59" fmla="*/ 4628 h 5092"/>
                <a:gd name="T60" fmla="*/ 722 w 3777"/>
                <a:gd name="T61" fmla="*/ 4350 h 5092"/>
                <a:gd name="T62" fmla="*/ 870 w 3777"/>
                <a:gd name="T63" fmla="*/ 4239 h 5092"/>
                <a:gd name="T64" fmla="*/ 1480 w 3777"/>
                <a:gd name="T65" fmla="*/ 5091 h 5092"/>
                <a:gd name="T66" fmla="*/ 3184 w 3777"/>
                <a:gd name="T67" fmla="*/ 0 h 5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7" h="5092">
                  <a:moveTo>
                    <a:pt x="3184" y="0"/>
                  </a:moveTo>
                  <a:lnTo>
                    <a:pt x="3184" y="0"/>
                  </a:lnTo>
                  <a:cubicBezTo>
                    <a:pt x="2240" y="296"/>
                    <a:pt x="2240" y="296"/>
                    <a:pt x="2240" y="296"/>
                  </a:cubicBezTo>
                  <a:cubicBezTo>
                    <a:pt x="2258" y="352"/>
                    <a:pt x="2258" y="352"/>
                    <a:pt x="2258" y="352"/>
                  </a:cubicBezTo>
                  <a:cubicBezTo>
                    <a:pt x="2388" y="389"/>
                    <a:pt x="2480" y="482"/>
                    <a:pt x="2518" y="592"/>
                  </a:cubicBezTo>
                  <a:cubicBezTo>
                    <a:pt x="2554" y="685"/>
                    <a:pt x="2536" y="796"/>
                    <a:pt x="2462" y="907"/>
                  </a:cubicBezTo>
                  <a:cubicBezTo>
                    <a:pt x="2406" y="1000"/>
                    <a:pt x="2314" y="1074"/>
                    <a:pt x="2184" y="1111"/>
                  </a:cubicBezTo>
                  <a:cubicBezTo>
                    <a:pt x="2129" y="1130"/>
                    <a:pt x="2073" y="1130"/>
                    <a:pt x="2018" y="1130"/>
                  </a:cubicBezTo>
                  <a:lnTo>
                    <a:pt x="2018" y="1130"/>
                  </a:lnTo>
                  <a:cubicBezTo>
                    <a:pt x="1832" y="1130"/>
                    <a:pt x="1666" y="1037"/>
                    <a:pt x="1629" y="888"/>
                  </a:cubicBezTo>
                  <a:cubicBezTo>
                    <a:pt x="1592" y="778"/>
                    <a:pt x="1610" y="648"/>
                    <a:pt x="1684" y="537"/>
                  </a:cubicBezTo>
                  <a:cubicBezTo>
                    <a:pt x="1666" y="482"/>
                    <a:pt x="1666" y="482"/>
                    <a:pt x="1666" y="482"/>
                  </a:cubicBezTo>
                  <a:cubicBezTo>
                    <a:pt x="925" y="722"/>
                    <a:pt x="925" y="722"/>
                    <a:pt x="925" y="722"/>
                  </a:cubicBezTo>
                  <a:cubicBezTo>
                    <a:pt x="999" y="926"/>
                    <a:pt x="1018" y="1148"/>
                    <a:pt x="1018" y="1370"/>
                  </a:cubicBezTo>
                  <a:cubicBezTo>
                    <a:pt x="1018" y="1481"/>
                    <a:pt x="1018" y="1611"/>
                    <a:pt x="999" y="1740"/>
                  </a:cubicBezTo>
                  <a:cubicBezTo>
                    <a:pt x="1018" y="1740"/>
                    <a:pt x="1018" y="1740"/>
                    <a:pt x="1018" y="1740"/>
                  </a:cubicBezTo>
                  <a:cubicBezTo>
                    <a:pt x="1092" y="1685"/>
                    <a:pt x="1184" y="1666"/>
                    <a:pt x="1258" y="1666"/>
                  </a:cubicBezTo>
                  <a:cubicBezTo>
                    <a:pt x="1296" y="1666"/>
                    <a:pt x="1332" y="1666"/>
                    <a:pt x="1351" y="1685"/>
                  </a:cubicBezTo>
                  <a:cubicBezTo>
                    <a:pt x="1462" y="1722"/>
                    <a:pt x="1536" y="1796"/>
                    <a:pt x="1592" y="1907"/>
                  </a:cubicBezTo>
                  <a:cubicBezTo>
                    <a:pt x="1629" y="2018"/>
                    <a:pt x="1629" y="2129"/>
                    <a:pt x="1592" y="2259"/>
                  </a:cubicBezTo>
                  <a:cubicBezTo>
                    <a:pt x="1518" y="2443"/>
                    <a:pt x="1351" y="2591"/>
                    <a:pt x="1166" y="2591"/>
                  </a:cubicBezTo>
                  <a:cubicBezTo>
                    <a:pt x="1129" y="2591"/>
                    <a:pt x="1092" y="2591"/>
                    <a:pt x="1074" y="2573"/>
                  </a:cubicBezTo>
                  <a:cubicBezTo>
                    <a:pt x="963" y="2536"/>
                    <a:pt x="870" y="2443"/>
                    <a:pt x="833" y="2333"/>
                  </a:cubicBezTo>
                  <a:cubicBezTo>
                    <a:pt x="815" y="2314"/>
                    <a:pt x="815" y="2314"/>
                    <a:pt x="815" y="2314"/>
                  </a:cubicBezTo>
                  <a:cubicBezTo>
                    <a:pt x="648" y="2666"/>
                    <a:pt x="407" y="2962"/>
                    <a:pt x="93" y="3184"/>
                  </a:cubicBezTo>
                  <a:cubicBezTo>
                    <a:pt x="593" y="3869"/>
                    <a:pt x="593" y="3869"/>
                    <a:pt x="593" y="3869"/>
                  </a:cubicBezTo>
                  <a:cubicBezTo>
                    <a:pt x="444" y="3980"/>
                    <a:pt x="444" y="3980"/>
                    <a:pt x="444" y="3980"/>
                  </a:cubicBezTo>
                  <a:cubicBezTo>
                    <a:pt x="351" y="3924"/>
                    <a:pt x="241" y="3924"/>
                    <a:pt x="148" y="3998"/>
                  </a:cubicBezTo>
                  <a:cubicBezTo>
                    <a:pt x="0" y="4091"/>
                    <a:pt x="0" y="4332"/>
                    <a:pt x="111" y="4498"/>
                  </a:cubicBezTo>
                  <a:cubicBezTo>
                    <a:pt x="241" y="4684"/>
                    <a:pt x="463" y="4739"/>
                    <a:pt x="611" y="4628"/>
                  </a:cubicBezTo>
                  <a:cubicBezTo>
                    <a:pt x="703" y="4572"/>
                    <a:pt x="741" y="4462"/>
                    <a:pt x="722" y="4350"/>
                  </a:cubicBezTo>
                  <a:cubicBezTo>
                    <a:pt x="870" y="4239"/>
                    <a:pt x="870" y="4239"/>
                    <a:pt x="870" y="4239"/>
                  </a:cubicBezTo>
                  <a:cubicBezTo>
                    <a:pt x="1480" y="5091"/>
                    <a:pt x="1480" y="5091"/>
                    <a:pt x="1480" y="5091"/>
                  </a:cubicBezTo>
                  <a:cubicBezTo>
                    <a:pt x="3110" y="3906"/>
                    <a:pt x="3776" y="1925"/>
                    <a:pt x="3184" y="0"/>
                  </a:cubicBezTo>
                </a:path>
              </a:pathLst>
            </a:custGeom>
            <a:solidFill>
              <a:schemeClr val="accent4"/>
            </a:solidFill>
            <a:ln>
              <a:solidFill>
                <a:schemeClr val="accent4"/>
              </a:solidFill>
            </a:ln>
            <a:effectLst/>
          </p:spPr>
          <p:txBody>
            <a:bodyPr wrap="none" anchor="ctr"/>
            <a:lstStyle/>
            <a:p>
              <a:pPr defTabSz="609585">
                <a:defRPr/>
              </a:pPr>
              <a:endParaRPr lang="en-SV" sz="900">
                <a:solidFill>
                  <a:srgbClr val="444444"/>
                </a:solidFill>
                <a:latin typeface="Arial"/>
              </a:endParaRPr>
            </a:p>
          </p:txBody>
        </p:sp>
        <p:sp>
          <p:nvSpPr>
            <p:cNvPr id="10" name="Freeform 43">
              <a:extLst>
                <a:ext uri="{FF2B5EF4-FFF2-40B4-BE49-F238E27FC236}">
                  <a16:creationId xmlns:a16="http://schemas.microsoft.com/office/drawing/2014/main" id="{0053C17E-0E26-CE49-9219-57EC02FCA777}"/>
                </a:ext>
              </a:extLst>
            </p:cNvPr>
            <p:cNvSpPr>
              <a:spLocks noChangeArrowheads="1"/>
            </p:cNvSpPr>
            <p:nvPr/>
          </p:nvSpPr>
          <p:spPr bwMode="auto">
            <a:xfrm>
              <a:off x="3117761" y="1523999"/>
              <a:ext cx="1492339" cy="1512176"/>
            </a:xfrm>
            <a:custGeom>
              <a:avLst/>
              <a:gdLst>
                <a:gd name="T0" fmla="*/ 3369 w 4314"/>
                <a:gd name="T1" fmla="*/ 3684 h 4370"/>
                <a:gd name="T2" fmla="*/ 3369 w 4314"/>
                <a:gd name="T3" fmla="*/ 3684 h 4370"/>
                <a:gd name="T4" fmla="*/ 3313 w 4314"/>
                <a:gd name="T5" fmla="*/ 3517 h 4370"/>
                <a:gd name="T6" fmla="*/ 4313 w 4314"/>
                <a:gd name="T7" fmla="*/ 3184 h 4370"/>
                <a:gd name="T8" fmla="*/ 0 w 4314"/>
                <a:gd name="T9" fmla="*/ 0 h 4370"/>
                <a:gd name="T10" fmla="*/ 0 w 4314"/>
                <a:gd name="T11" fmla="*/ 963 h 4370"/>
                <a:gd name="T12" fmla="*/ 56 w 4314"/>
                <a:gd name="T13" fmla="*/ 963 h 4370"/>
                <a:gd name="T14" fmla="*/ 352 w 4314"/>
                <a:gd name="T15" fmla="*/ 796 h 4370"/>
                <a:gd name="T16" fmla="*/ 759 w 4314"/>
                <a:gd name="T17" fmla="*/ 1278 h 4370"/>
                <a:gd name="T18" fmla="*/ 352 w 4314"/>
                <a:gd name="T19" fmla="*/ 1740 h 4370"/>
                <a:gd name="T20" fmla="*/ 56 w 4314"/>
                <a:gd name="T21" fmla="*/ 1574 h 4370"/>
                <a:gd name="T22" fmla="*/ 0 w 4314"/>
                <a:gd name="T23" fmla="*/ 1574 h 4370"/>
                <a:gd name="T24" fmla="*/ 0 w 4314"/>
                <a:gd name="T25" fmla="*/ 2369 h 4370"/>
                <a:gd name="T26" fmla="*/ 981 w 4314"/>
                <a:gd name="T27" fmla="*/ 2610 h 4370"/>
                <a:gd name="T28" fmla="*/ 999 w 4314"/>
                <a:gd name="T29" fmla="*/ 2592 h 4370"/>
                <a:gd name="T30" fmla="*/ 1036 w 4314"/>
                <a:gd name="T31" fmla="*/ 2240 h 4370"/>
                <a:gd name="T32" fmla="*/ 1351 w 4314"/>
                <a:gd name="T33" fmla="*/ 2111 h 4370"/>
                <a:gd name="T34" fmla="*/ 1647 w 4314"/>
                <a:gd name="T35" fmla="*/ 2203 h 4370"/>
                <a:gd name="T36" fmla="*/ 1795 w 4314"/>
                <a:gd name="T37" fmla="*/ 2795 h 4370"/>
                <a:gd name="T38" fmla="*/ 1499 w 4314"/>
                <a:gd name="T39" fmla="*/ 2943 h 4370"/>
                <a:gd name="T40" fmla="*/ 1481 w 4314"/>
                <a:gd name="T41" fmla="*/ 2943 h 4370"/>
                <a:gd name="T42" fmla="*/ 1481 w 4314"/>
                <a:gd name="T43" fmla="*/ 2962 h 4370"/>
                <a:gd name="T44" fmla="*/ 2073 w 4314"/>
                <a:gd name="T45" fmla="*/ 3906 h 4370"/>
                <a:gd name="T46" fmla="*/ 2888 w 4314"/>
                <a:gd name="T47" fmla="*/ 3647 h 4370"/>
                <a:gd name="T48" fmla="*/ 2943 w 4314"/>
                <a:gd name="T49" fmla="*/ 3814 h 4370"/>
                <a:gd name="T50" fmla="*/ 2850 w 4314"/>
                <a:gd name="T51" fmla="*/ 4110 h 4370"/>
                <a:gd name="T52" fmla="*/ 3332 w 4314"/>
                <a:gd name="T53" fmla="*/ 4295 h 4370"/>
                <a:gd name="T54" fmla="*/ 3610 w 4314"/>
                <a:gd name="T55" fmla="*/ 3869 h 4370"/>
                <a:gd name="T56" fmla="*/ 3369 w 4314"/>
                <a:gd name="T57" fmla="*/ 3684 h 4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14" h="4370">
                  <a:moveTo>
                    <a:pt x="3369" y="3684"/>
                  </a:moveTo>
                  <a:lnTo>
                    <a:pt x="3369" y="3684"/>
                  </a:lnTo>
                  <a:cubicBezTo>
                    <a:pt x="3313" y="3517"/>
                    <a:pt x="3313" y="3517"/>
                    <a:pt x="3313" y="3517"/>
                  </a:cubicBezTo>
                  <a:cubicBezTo>
                    <a:pt x="4313" y="3184"/>
                    <a:pt x="4313" y="3184"/>
                    <a:pt x="4313" y="3184"/>
                  </a:cubicBezTo>
                  <a:cubicBezTo>
                    <a:pt x="3702" y="1278"/>
                    <a:pt x="2017" y="19"/>
                    <a:pt x="0" y="0"/>
                  </a:cubicBezTo>
                  <a:cubicBezTo>
                    <a:pt x="0" y="963"/>
                    <a:pt x="0" y="963"/>
                    <a:pt x="0" y="963"/>
                  </a:cubicBezTo>
                  <a:cubicBezTo>
                    <a:pt x="56" y="963"/>
                    <a:pt x="56" y="963"/>
                    <a:pt x="56" y="963"/>
                  </a:cubicBezTo>
                  <a:cubicBezTo>
                    <a:pt x="130" y="870"/>
                    <a:pt x="240" y="796"/>
                    <a:pt x="352" y="796"/>
                  </a:cubicBezTo>
                  <a:cubicBezTo>
                    <a:pt x="574" y="796"/>
                    <a:pt x="759" y="1018"/>
                    <a:pt x="759" y="1278"/>
                  </a:cubicBezTo>
                  <a:cubicBezTo>
                    <a:pt x="759" y="1537"/>
                    <a:pt x="574" y="1740"/>
                    <a:pt x="352" y="1740"/>
                  </a:cubicBezTo>
                  <a:cubicBezTo>
                    <a:pt x="240" y="1740"/>
                    <a:pt x="130" y="1685"/>
                    <a:pt x="56" y="1574"/>
                  </a:cubicBezTo>
                  <a:cubicBezTo>
                    <a:pt x="0" y="1574"/>
                    <a:pt x="0" y="1574"/>
                    <a:pt x="0" y="1574"/>
                  </a:cubicBezTo>
                  <a:cubicBezTo>
                    <a:pt x="0" y="2369"/>
                    <a:pt x="0" y="2369"/>
                    <a:pt x="0" y="2369"/>
                  </a:cubicBezTo>
                  <a:cubicBezTo>
                    <a:pt x="352" y="2369"/>
                    <a:pt x="685" y="2462"/>
                    <a:pt x="981" y="2610"/>
                  </a:cubicBezTo>
                  <a:cubicBezTo>
                    <a:pt x="999" y="2592"/>
                    <a:pt x="999" y="2592"/>
                    <a:pt x="999" y="2592"/>
                  </a:cubicBezTo>
                  <a:cubicBezTo>
                    <a:pt x="962" y="2462"/>
                    <a:pt x="981" y="2333"/>
                    <a:pt x="1036" y="2240"/>
                  </a:cubicBezTo>
                  <a:cubicBezTo>
                    <a:pt x="1111" y="2147"/>
                    <a:pt x="1221" y="2111"/>
                    <a:pt x="1351" y="2111"/>
                  </a:cubicBezTo>
                  <a:cubicBezTo>
                    <a:pt x="1443" y="2111"/>
                    <a:pt x="1555" y="2147"/>
                    <a:pt x="1647" y="2203"/>
                  </a:cubicBezTo>
                  <a:cubicBezTo>
                    <a:pt x="1869" y="2369"/>
                    <a:pt x="1925" y="2629"/>
                    <a:pt x="1795" y="2795"/>
                  </a:cubicBezTo>
                  <a:cubicBezTo>
                    <a:pt x="1740" y="2888"/>
                    <a:pt x="1629" y="2943"/>
                    <a:pt x="1499" y="2943"/>
                  </a:cubicBezTo>
                  <a:cubicBezTo>
                    <a:pt x="1499" y="2943"/>
                    <a:pt x="1499" y="2943"/>
                    <a:pt x="1481" y="2943"/>
                  </a:cubicBezTo>
                  <a:cubicBezTo>
                    <a:pt x="1481" y="2962"/>
                    <a:pt x="1481" y="2962"/>
                    <a:pt x="1481" y="2962"/>
                  </a:cubicBezTo>
                  <a:cubicBezTo>
                    <a:pt x="1740" y="3221"/>
                    <a:pt x="1962" y="3554"/>
                    <a:pt x="2073" y="3906"/>
                  </a:cubicBezTo>
                  <a:cubicBezTo>
                    <a:pt x="2888" y="3647"/>
                    <a:pt x="2888" y="3647"/>
                    <a:pt x="2888" y="3647"/>
                  </a:cubicBezTo>
                  <a:cubicBezTo>
                    <a:pt x="2943" y="3814"/>
                    <a:pt x="2943" y="3814"/>
                    <a:pt x="2943" y="3814"/>
                  </a:cubicBezTo>
                  <a:cubicBezTo>
                    <a:pt x="2850" y="3906"/>
                    <a:pt x="2832" y="4017"/>
                    <a:pt x="2850" y="4110"/>
                  </a:cubicBezTo>
                  <a:cubicBezTo>
                    <a:pt x="2906" y="4276"/>
                    <a:pt x="3128" y="4369"/>
                    <a:pt x="3332" y="4295"/>
                  </a:cubicBezTo>
                  <a:cubicBezTo>
                    <a:pt x="3536" y="4221"/>
                    <a:pt x="3665" y="4036"/>
                    <a:pt x="3610" y="3869"/>
                  </a:cubicBezTo>
                  <a:cubicBezTo>
                    <a:pt x="3572" y="3776"/>
                    <a:pt x="3480" y="3702"/>
                    <a:pt x="3369" y="3684"/>
                  </a:cubicBezTo>
                </a:path>
              </a:pathLst>
            </a:custGeom>
            <a:solidFill>
              <a:schemeClr val="accent5"/>
            </a:solidFill>
            <a:ln>
              <a:noFill/>
            </a:ln>
            <a:effectLst/>
          </p:spPr>
          <p:txBody>
            <a:bodyPr wrap="none" anchor="ctr"/>
            <a:lstStyle/>
            <a:p>
              <a:pPr defTabSz="609585">
                <a:defRPr/>
              </a:pPr>
              <a:endParaRPr lang="en-SV" sz="900">
                <a:solidFill>
                  <a:srgbClr val="444444"/>
                </a:solidFill>
                <a:latin typeface="Arial"/>
              </a:endParaRPr>
            </a:p>
          </p:txBody>
        </p:sp>
        <p:sp>
          <p:nvSpPr>
            <p:cNvPr id="11" name="Freeform 44">
              <a:extLst>
                <a:ext uri="{FF2B5EF4-FFF2-40B4-BE49-F238E27FC236}">
                  <a16:creationId xmlns:a16="http://schemas.microsoft.com/office/drawing/2014/main" id="{08D976D3-32F9-9F47-80DE-42848075F861}"/>
                </a:ext>
              </a:extLst>
            </p:cNvPr>
            <p:cNvSpPr>
              <a:spLocks noChangeArrowheads="1"/>
            </p:cNvSpPr>
            <p:nvPr/>
          </p:nvSpPr>
          <p:spPr bwMode="auto">
            <a:xfrm>
              <a:off x="2118291" y="2265592"/>
              <a:ext cx="1954689" cy="1850927"/>
            </a:xfrm>
            <a:custGeom>
              <a:avLst/>
              <a:gdLst>
                <a:gd name="T0" fmla="*/ 5386 w 5647"/>
                <a:gd name="T1" fmla="*/ 2870 h 5351"/>
                <a:gd name="T2" fmla="*/ 5386 w 5647"/>
                <a:gd name="T3" fmla="*/ 2870 h 5351"/>
                <a:gd name="T4" fmla="*/ 5091 w 5647"/>
                <a:gd name="T5" fmla="*/ 2944 h 5351"/>
                <a:gd name="T6" fmla="*/ 4943 w 5647"/>
                <a:gd name="T7" fmla="*/ 2888 h 5351"/>
                <a:gd name="T8" fmla="*/ 4979 w 5647"/>
                <a:gd name="T9" fmla="*/ 2481 h 5351"/>
                <a:gd name="T10" fmla="*/ 4239 w 5647"/>
                <a:gd name="T11" fmla="*/ 852 h 5351"/>
                <a:gd name="T12" fmla="*/ 4350 w 5647"/>
                <a:gd name="T13" fmla="*/ 722 h 5351"/>
                <a:gd name="T14" fmla="*/ 4628 w 5647"/>
                <a:gd name="T15" fmla="*/ 612 h 5351"/>
                <a:gd name="T16" fmla="*/ 4498 w 5647"/>
                <a:gd name="T17" fmla="*/ 130 h 5351"/>
                <a:gd name="T18" fmla="*/ 3999 w 5647"/>
                <a:gd name="T19" fmla="*/ 148 h 5351"/>
                <a:gd name="T20" fmla="*/ 3961 w 5647"/>
                <a:gd name="T21" fmla="*/ 445 h 5351"/>
                <a:gd name="T22" fmla="*/ 3869 w 5647"/>
                <a:gd name="T23" fmla="*/ 593 h 5351"/>
                <a:gd name="T24" fmla="*/ 2814 w 5647"/>
                <a:gd name="T25" fmla="*/ 315 h 5351"/>
                <a:gd name="T26" fmla="*/ 1740 w 5647"/>
                <a:gd name="T27" fmla="*/ 612 h 5351"/>
                <a:gd name="T28" fmla="*/ 1647 w 5647"/>
                <a:gd name="T29" fmla="*/ 482 h 5351"/>
                <a:gd name="T30" fmla="*/ 1629 w 5647"/>
                <a:gd name="T31" fmla="*/ 167 h 5351"/>
                <a:gd name="T32" fmla="*/ 1111 w 5647"/>
                <a:gd name="T33" fmla="*/ 148 h 5351"/>
                <a:gd name="T34" fmla="*/ 981 w 5647"/>
                <a:gd name="T35" fmla="*/ 630 h 5351"/>
                <a:gd name="T36" fmla="*/ 1259 w 5647"/>
                <a:gd name="T37" fmla="*/ 741 h 5351"/>
                <a:gd name="T38" fmla="*/ 1370 w 5647"/>
                <a:gd name="T39" fmla="*/ 889 h 5351"/>
                <a:gd name="T40" fmla="*/ 667 w 5647"/>
                <a:gd name="T41" fmla="*/ 2481 h 5351"/>
                <a:gd name="T42" fmla="*/ 703 w 5647"/>
                <a:gd name="T43" fmla="*/ 2907 h 5351"/>
                <a:gd name="T44" fmla="*/ 537 w 5647"/>
                <a:gd name="T45" fmla="*/ 2962 h 5351"/>
                <a:gd name="T46" fmla="*/ 241 w 5647"/>
                <a:gd name="T47" fmla="*/ 2870 h 5351"/>
                <a:gd name="T48" fmla="*/ 74 w 5647"/>
                <a:gd name="T49" fmla="*/ 3351 h 5351"/>
                <a:gd name="T50" fmla="*/ 481 w 5647"/>
                <a:gd name="T51" fmla="*/ 3628 h 5351"/>
                <a:gd name="T52" fmla="*/ 685 w 5647"/>
                <a:gd name="T53" fmla="*/ 3388 h 5351"/>
                <a:gd name="T54" fmla="*/ 851 w 5647"/>
                <a:gd name="T55" fmla="*/ 3351 h 5351"/>
                <a:gd name="T56" fmla="*/ 2592 w 5647"/>
                <a:gd name="T57" fmla="*/ 4628 h 5351"/>
                <a:gd name="T58" fmla="*/ 2592 w 5647"/>
                <a:gd name="T59" fmla="*/ 4776 h 5351"/>
                <a:gd name="T60" fmla="*/ 2425 w 5647"/>
                <a:gd name="T61" fmla="*/ 5035 h 5351"/>
                <a:gd name="T62" fmla="*/ 2814 w 5647"/>
                <a:gd name="T63" fmla="*/ 5350 h 5351"/>
                <a:gd name="T64" fmla="*/ 3221 w 5647"/>
                <a:gd name="T65" fmla="*/ 5035 h 5351"/>
                <a:gd name="T66" fmla="*/ 3054 w 5647"/>
                <a:gd name="T67" fmla="*/ 4776 h 5351"/>
                <a:gd name="T68" fmla="*/ 3054 w 5647"/>
                <a:gd name="T69" fmla="*/ 4628 h 5351"/>
                <a:gd name="T70" fmla="*/ 4813 w 5647"/>
                <a:gd name="T71" fmla="*/ 3332 h 5351"/>
                <a:gd name="T72" fmla="*/ 4943 w 5647"/>
                <a:gd name="T73" fmla="*/ 3370 h 5351"/>
                <a:gd name="T74" fmla="*/ 5146 w 5647"/>
                <a:gd name="T75" fmla="*/ 3610 h 5351"/>
                <a:gd name="T76" fmla="*/ 5572 w 5647"/>
                <a:gd name="T77" fmla="*/ 3332 h 5351"/>
                <a:gd name="T78" fmla="*/ 5386 w 5647"/>
                <a:gd name="T79" fmla="*/ 2870 h 5351"/>
                <a:gd name="T80" fmla="*/ 2814 w 5647"/>
                <a:gd name="T81" fmla="*/ 4110 h 5351"/>
                <a:gd name="T82" fmla="*/ 2814 w 5647"/>
                <a:gd name="T83" fmla="*/ 4110 h 5351"/>
                <a:gd name="T84" fmla="*/ 1166 w 5647"/>
                <a:gd name="T85" fmla="*/ 2463 h 5351"/>
                <a:gd name="T86" fmla="*/ 2814 w 5647"/>
                <a:gd name="T87" fmla="*/ 815 h 5351"/>
                <a:gd name="T88" fmla="*/ 4461 w 5647"/>
                <a:gd name="T89" fmla="*/ 2463 h 5351"/>
                <a:gd name="T90" fmla="*/ 2814 w 5647"/>
                <a:gd name="T91" fmla="*/ 4110 h 5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47" h="5351">
                  <a:moveTo>
                    <a:pt x="5386" y="2870"/>
                  </a:moveTo>
                  <a:lnTo>
                    <a:pt x="5386" y="2870"/>
                  </a:lnTo>
                  <a:cubicBezTo>
                    <a:pt x="5294" y="2833"/>
                    <a:pt x="5183" y="2870"/>
                    <a:pt x="5091" y="2944"/>
                  </a:cubicBezTo>
                  <a:cubicBezTo>
                    <a:pt x="4943" y="2888"/>
                    <a:pt x="4943" y="2888"/>
                    <a:pt x="4943" y="2888"/>
                  </a:cubicBezTo>
                  <a:cubicBezTo>
                    <a:pt x="4961" y="2759"/>
                    <a:pt x="4979" y="2611"/>
                    <a:pt x="4979" y="2481"/>
                  </a:cubicBezTo>
                  <a:cubicBezTo>
                    <a:pt x="4979" y="1833"/>
                    <a:pt x="4702" y="1241"/>
                    <a:pt x="4239" y="852"/>
                  </a:cubicBezTo>
                  <a:cubicBezTo>
                    <a:pt x="4350" y="722"/>
                    <a:pt x="4350" y="722"/>
                    <a:pt x="4350" y="722"/>
                  </a:cubicBezTo>
                  <a:cubicBezTo>
                    <a:pt x="4461" y="741"/>
                    <a:pt x="4572" y="704"/>
                    <a:pt x="4628" y="612"/>
                  </a:cubicBezTo>
                  <a:cubicBezTo>
                    <a:pt x="4739" y="463"/>
                    <a:pt x="4665" y="241"/>
                    <a:pt x="4498" y="130"/>
                  </a:cubicBezTo>
                  <a:cubicBezTo>
                    <a:pt x="4313" y="0"/>
                    <a:pt x="4091" y="0"/>
                    <a:pt x="3999" y="148"/>
                  </a:cubicBezTo>
                  <a:cubicBezTo>
                    <a:pt x="3924" y="222"/>
                    <a:pt x="3924" y="352"/>
                    <a:pt x="3961" y="445"/>
                  </a:cubicBezTo>
                  <a:cubicBezTo>
                    <a:pt x="3869" y="593"/>
                    <a:pt x="3869" y="593"/>
                    <a:pt x="3869" y="593"/>
                  </a:cubicBezTo>
                  <a:cubicBezTo>
                    <a:pt x="3554" y="408"/>
                    <a:pt x="3202" y="315"/>
                    <a:pt x="2814" y="315"/>
                  </a:cubicBezTo>
                  <a:cubicBezTo>
                    <a:pt x="2425" y="315"/>
                    <a:pt x="2055" y="426"/>
                    <a:pt x="1740" y="612"/>
                  </a:cubicBezTo>
                  <a:cubicBezTo>
                    <a:pt x="1647" y="482"/>
                    <a:pt x="1647" y="482"/>
                    <a:pt x="1647" y="482"/>
                  </a:cubicBezTo>
                  <a:cubicBezTo>
                    <a:pt x="1685" y="371"/>
                    <a:pt x="1685" y="260"/>
                    <a:pt x="1629" y="167"/>
                  </a:cubicBezTo>
                  <a:cubicBezTo>
                    <a:pt x="1518" y="19"/>
                    <a:pt x="1296" y="19"/>
                    <a:pt x="1111" y="148"/>
                  </a:cubicBezTo>
                  <a:cubicBezTo>
                    <a:pt x="944" y="278"/>
                    <a:pt x="870" y="482"/>
                    <a:pt x="981" y="630"/>
                  </a:cubicBezTo>
                  <a:cubicBezTo>
                    <a:pt x="1037" y="722"/>
                    <a:pt x="1148" y="760"/>
                    <a:pt x="1259" y="741"/>
                  </a:cubicBezTo>
                  <a:cubicBezTo>
                    <a:pt x="1370" y="889"/>
                    <a:pt x="1370" y="889"/>
                    <a:pt x="1370" y="889"/>
                  </a:cubicBezTo>
                  <a:cubicBezTo>
                    <a:pt x="925" y="1278"/>
                    <a:pt x="667" y="1851"/>
                    <a:pt x="667" y="2481"/>
                  </a:cubicBezTo>
                  <a:cubicBezTo>
                    <a:pt x="667" y="2629"/>
                    <a:pt x="667" y="2759"/>
                    <a:pt x="703" y="2907"/>
                  </a:cubicBezTo>
                  <a:cubicBezTo>
                    <a:pt x="537" y="2962"/>
                    <a:pt x="537" y="2962"/>
                    <a:pt x="537" y="2962"/>
                  </a:cubicBezTo>
                  <a:cubicBezTo>
                    <a:pt x="463" y="2888"/>
                    <a:pt x="352" y="2851"/>
                    <a:pt x="241" y="2870"/>
                  </a:cubicBezTo>
                  <a:cubicBezTo>
                    <a:pt x="74" y="2925"/>
                    <a:pt x="0" y="3147"/>
                    <a:pt x="74" y="3351"/>
                  </a:cubicBezTo>
                  <a:cubicBezTo>
                    <a:pt x="130" y="3554"/>
                    <a:pt x="315" y="3684"/>
                    <a:pt x="481" y="3628"/>
                  </a:cubicBezTo>
                  <a:cubicBezTo>
                    <a:pt x="592" y="3592"/>
                    <a:pt x="667" y="3499"/>
                    <a:pt x="685" y="3388"/>
                  </a:cubicBezTo>
                  <a:cubicBezTo>
                    <a:pt x="851" y="3351"/>
                    <a:pt x="851" y="3351"/>
                    <a:pt x="851" y="3351"/>
                  </a:cubicBezTo>
                  <a:cubicBezTo>
                    <a:pt x="1148" y="4036"/>
                    <a:pt x="1814" y="4536"/>
                    <a:pt x="2592" y="4628"/>
                  </a:cubicBezTo>
                  <a:cubicBezTo>
                    <a:pt x="2592" y="4776"/>
                    <a:pt x="2592" y="4776"/>
                    <a:pt x="2592" y="4776"/>
                  </a:cubicBezTo>
                  <a:cubicBezTo>
                    <a:pt x="2499" y="4832"/>
                    <a:pt x="2425" y="4925"/>
                    <a:pt x="2425" y="5035"/>
                  </a:cubicBezTo>
                  <a:cubicBezTo>
                    <a:pt x="2425" y="5202"/>
                    <a:pt x="2592" y="5350"/>
                    <a:pt x="2814" y="5350"/>
                  </a:cubicBezTo>
                  <a:cubicBezTo>
                    <a:pt x="3036" y="5350"/>
                    <a:pt x="3221" y="5202"/>
                    <a:pt x="3221" y="5035"/>
                  </a:cubicBezTo>
                  <a:cubicBezTo>
                    <a:pt x="3221" y="4925"/>
                    <a:pt x="3147" y="4832"/>
                    <a:pt x="3054" y="4776"/>
                  </a:cubicBezTo>
                  <a:cubicBezTo>
                    <a:pt x="3054" y="4628"/>
                    <a:pt x="3054" y="4628"/>
                    <a:pt x="3054" y="4628"/>
                  </a:cubicBezTo>
                  <a:cubicBezTo>
                    <a:pt x="3832" y="4536"/>
                    <a:pt x="4498" y="4036"/>
                    <a:pt x="4813" y="3332"/>
                  </a:cubicBezTo>
                  <a:cubicBezTo>
                    <a:pt x="4943" y="3370"/>
                    <a:pt x="4943" y="3370"/>
                    <a:pt x="4943" y="3370"/>
                  </a:cubicBezTo>
                  <a:cubicBezTo>
                    <a:pt x="4979" y="3480"/>
                    <a:pt x="5035" y="3573"/>
                    <a:pt x="5146" y="3610"/>
                  </a:cubicBezTo>
                  <a:cubicBezTo>
                    <a:pt x="5312" y="3666"/>
                    <a:pt x="5498" y="3554"/>
                    <a:pt x="5572" y="3332"/>
                  </a:cubicBezTo>
                  <a:cubicBezTo>
                    <a:pt x="5646" y="3129"/>
                    <a:pt x="5553" y="2925"/>
                    <a:pt x="5386" y="2870"/>
                  </a:cubicBezTo>
                  <a:close/>
                  <a:moveTo>
                    <a:pt x="2814" y="4110"/>
                  </a:moveTo>
                  <a:lnTo>
                    <a:pt x="2814" y="4110"/>
                  </a:lnTo>
                  <a:cubicBezTo>
                    <a:pt x="1907" y="4110"/>
                    <a:pt x="1166" y="3370"/>
                    <a:pt x="1166" y="2463"/>
                  </a:cubicBezTo>
                  <a:cubicBezTo>
                    <a:pt x="1166" y="1555"/>
                    <a:pt x="1907" y="815"/>
                    <a:pt x="2814" y="815"/>
                  </a:cubicBezTo>
                  <a:cubicBezTo>
                    <a:pt x="3721" y="815"/>
                    <a:pt x="4461" y="1555"/>
                    <a:pt x="4461" y="2463"/>
                  </a:cubicBezTo>
                  <a:cubicBezTo>
                    <a:pt x="4461" y="3370"/>
                    <a:pt x="3721" y="4110"/>
                    <a:pt x="2814" y="4110"/>
                  </a:cubicBezTo>
                  <a:close/>
                </a:path>
              </a:pathLst>
            </a:custGeom>
            <a:solidFill>
              <a:schemeClr val="bg1">
                <a:lumMod val="95000"/>
              </a:schemeClr>
            </a:solidFill>
            <a:ln>
              <a:noFill/>
            </a:ln>
            <a:effectLst/>
          </p:spPr>
          <p:txBody>
            <a:bodyPr wrap="none" anchor="ctr"/>
            <a:lstStyle/>
            <a:p>
              <a:pPr defTabSz="609585">
                <a:defRPr/>
              </a:pPr>
              <a:endParaRPr lang="en-SV" sz="900">
                <a:solidFill>
                  <a:srgbClr val="444444"/>
                </a:solidFill>
                <a:latin typeface="Arial"/>
              </a:endParaRPr>
            </a:p>
          </p:txBody>
        </p:sp>
        <p:sp>
          <p:nvSpPr>
            <p:cNvPr id="69" name="Freeform 191">
              <a:extLst>
                <a:ext uri="{FF2B5EF4-FFF2-40B4-BE49-F238E27FC236}">
                  <a16:creationId xmlns:a16="http://schemas.microsoft.com/office/drawing/2014/main" id="{257E43C6-3639-4C1B-B0E0-17DC3FBC54B5}"/>
                </a:ext>
              </a:extLst>
            </p:cNvPr>
            <p:cNvSpPr>
              <a:spLocks noEditPoints="1"/>
            </p:cNvSpPr>
            <p:nvPr/>
          </p:nvSpPr>
          <p:spPr bwMode="auto">
            <a:xfrm>
              <a:off x="4119975" y="3400886"/>
              <a:ext cx="346593" cy="416768"/>
            </a:xfrm>
            <a:custGeom>
              <a:avLst/>
              <a:gdLst>
                <a:gd name="T0" fmla="*/ 44 w 96"/>
                <a:gd name="T1" fmla="*/ 57 h 114"/>
                <a:gd name="T2" fmla="*/ 35 w 96"/>
                <a:gd name="T3" fmla="*/ 47 h 114"/>
                <a:gd name="T4" fmla="*/ 29 w 96"/>
                <a:gd name="T5" fmla="*/ 53 h 114"/>
                <a:gd name="T6" fmla="*/ 44 w 96"/>
                <a:gd name="T7" fmla="*/ 68 h 114"/>
                <a:gd name="T8" fmla="*/ 75 w 96"/>
                <a:gd name="T9" fmla="*/ 37 h 114"/>
                <a:gd name="T10" fmla="*/ 69 w 96"/>
                <a:gd name="T11" fmla="*/ 31 h 114"/>
                <a:gd name="T12" fmla="*/ 44 w 96"/>
                <a:gd name="T13" fmla="*/ 57 h 114"/>
                <a:gd name="T14" fmla="*/ 94 w 96"/>
                <a:gd name="T15" fmla="*/ 7 h 114"/>
                <a:gd name="T16" fmla="*/ 90 w 96"/>
                <a:gd name="T17" fmla="*/ 7 h 114"/>
                <a:gd name="T18" fmla="*/ 90 w 96"/>
                <a:gd name="T19" fmla="*/ 7 h 114"/>
                <a:gd name="T20" fmla="*/ 88 w 96"/>
                <a:gd name="T21" fmla="*/ 8 h 114"/>
                <a:gd name="T22" fmla="*/ 88 w 96"/>
                <a:gd name="T23" fmla="*/ 8 h 114"/>
                <a:gd name="T24" fmla="*/ 72 w 96"/>
                <a:gd name="T25" fmla="*/ 10 h 114"/>
                <a:gd name="T26" fmla="*/ 51 w 96"/>
                <a:gd name="T27" fmla="*/ 1 h 114"/>
                <a:gd name="T28" fmla="*/ 48 w 96"/>
                <a:gd name="T29" fmla="*/ 0 h 114"/>
                <a:gd name="T30" fmla="*/ 48 w 96"/>
                <a:gd name="T31" fmla="*/ 0 h 114"/>
                <a:gd name="T32" fmla="*/ 45 w 96"/>
                <a:gd name="T33" fmla="*/ 1 h 114"/>
                <a:gd name="T34" fmla="*/ 24 w 96"/>
                <a:gd name="T35" fmla="*/ 10 h 114"/>
                <a:gd name="T36" fmla="*/ 6 w 96"/>
                <a:gd name="T37" fmla="*/ 7 h 114"/>
                <a:gd name="T38" fmla="*/ 1 w 96"/>
                <a:gd name="T39" fmla="*/ 9 h 114"/>
                <a:gd name="T40" fmla="*/ 0 w 96"/>
                <a:gd name="T41" fmla="*/ 11 h 114"/>
                <a:gd name="T42" fmla="*/ 0 w 96"/>
                <a:gd name="T43" fmla="*/ 62 h 114"/>
                <a:gd name="T44" fmla="*/ 47 w 96"/>
                <a:gd name="T45" fmla="*/ 114 h 114"/>
                <a:gd name="T46" fmla="*/ 48 w 96"/>
                <a:gd name="T47" fmla="*/ 114 h 114"/>
                <a:gd name="T48" fmla="*/ 49 w 96"/>
                <a:gd name="T49" fmla="*/ 114 h 114"/>
                <a:gd name="T50" fmla="*/ 96 w 96"/>
                <a:gd name="T51" fmla="*/ 62 h 114"/>
                <a:gd name="T52" fmla="*/ 96 w 96"/>
                <a:gd name="T53" fmla="*/ 11 h 114"/>
                <a:gd name="T54" fmla="*/ 94 w 96"/>
                <a:gd name="T55" fmla="*/ 7 h 114"/>
                <a:gd name="T56" fmla="*/ 88 w 96"/>
                <a:gd name="T57" fmla="*/ 50 h 114"/>
                <a:gd name="T58" fmla="*/ 88 w 96"/>
                <a:gd name="T59" fmla="*/ 62 h 114"/>
                <a:gd name="T60" fmla="*/ 48 w 96"/>
                <a:gd name="T61" fmla="*/ 106 h 114"/>
                <a:gd name="T62" fmla="*/ 8 w 96"/>
                <a:gd name="T63" fmla="*/ 62 h 114"/>
                <a:gd name="T64" fmla="*/ 8 w 96"/>
                <a:gd name="T65" fmla="*/ 17 h 114"/>
                <a:gd name="T66" fmla="*/ 24 w 96"/>
                <a:gd name="T67" fmla="*/ 18 h 114"/>
                <a:gd name="T68" fmla="*/ 48 w 96"/>
                <a:gd name="T69" fmla="*/ 10 h 114"/>
                <a:gd name="T70" fmla="*/ 72 w 96"/>
                <a:gd name="T71" fmla="*/ 18 h 114"/>
                <a:gd name="T72" fmla="*/ 88 w 96"/>
                <a:gd name="T73" fmla="*/ 17 h 114"/>
                <a:gd name="T74" fmla="*/ 88 w 96"/>
                <a:gd name="T75" fmla="*/ 5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14">
                  <a:moveTo>
                    <a:pt x="44" y="57"/>
                  </a:moveTo>
                  <a:cubicBezTo>
                    <a:pt x="35" y="47"/>
                    <a:pt x="35" y="47"/>
                    <a:pt x="35" y="47"/>
                  </a:cubicBezTo>
                  <a:cubicBezTo>
                    <a:pt x="29" y="53"/>
                    <a:pt x="29" y="53"/>
                    <a:pt x="29" y="53"/>
                  </a:cubicBezTo>
                  <a:cubicBezTo>
                    <a:pt x="44" y="68"/>
                    <a:pt x="44" y="68"/>
                    <a:pt x="44" y="68"/>
                  </a:cubicBezTo>
                  <a:cubicBezTo>
                    <a:pt x="75" y="37"/>
                    <a:pt x="75" y="37"/>
                    <a:pt x="75" y="37"/>
                  </a:cubicBezTo>
                  <a:cubicBezTo>
                    <a:pt x="69" y="31"/>
                    <a:pt x="69" y="31"/>
                    <a:pt x="69" y="31"/>
                  </a:cubicBezTo>
                  <a:lnTo>
                    <a:pt x="44" y="57"/>
                  </a:lnTo>
                  <a:close/>
                  <a:moveTo>
                    <a:pt x="94" y="7"/>
                  </a:moveTo>
                  <a:cubicBezTo>
                    <a:pt x="93" y="7"/>
                    <a:pt x="91" y="7"/>
                    <a:pt x="90" y="7"/>
                  </a:cubicBezTo>
                  <a:cubicBezTo>
                    <a:pt x="90" y="7"/>
                    <a:pt x="90" y="7"/>
                    <a:pt x="90" y="7"/>
                  </a:cubicBezTo>
                  <a:cubicBezTo>
                    <a:pt x="89" y="8"/>
                    <a:pt x="89" y="8"/>
                    <a:pt x="88" y="8"/>
                  </a:cubicBezTo>
                  <a:cubicBezTo>
                    <a:pt x="88" y="8"/>
                    <a:pt x="88" y="8"/>
                    <a:pt x="88" y="8"/>
                  </a:cubicBezTo>
                  <a:cubicBezTo>
                    <a:pt x="83" y="10"/>
                    <a:pt x="77" y="10"/>
                    <a:pt x="72" y="10"/>
                  </a:cubicBezTo>
                  <a:cubicBezTo>
                    <a:pt x="64" y="10"/>
                    <a:pt x="57" y="7"/>
                    <a:pt x="51" y="1"/>
                  </a:cubicBezTo>
                  <a:cubicBezTo>
                    <a:pt x="50" y="1"/>
                    <a:pt x="49" y="0"/>
                    <a:pt x="48" y="0"/>
                  </a:cubicBezTo>
                  <a:cubicBezTo>
                    <a:pt x="48" y="0"/>
                    <a:pt x="48" y="0"/>
                    <a:pt x="48" y="0"/>
                  </a:cubicBezTo>
                  <a:cubicBezTo>
                    <a:pt x="47" y="0"/>
                    <a:pt x="46" y="1"/>
                    <a:pt x="45" y="1"/>
                  </a:cubicBezTo>
                  <a:cubicBezTo>
                    <a:pt x="39" y="7"/>
                    <a:pt x="32" y="10"/>
                    <a:pt x="24" y="10"/>
                  </a:cubicBezTo>
                  <a:cubicBezTo>
                    <a:pt x="18" y="11"/>
                    <a:pt x="12" y="10"/>
                    <a:pt x="6" y="7"/>
                  </a:cubicBezTo>
                  <a:cubicBezTo>
                    <a:pt x="4" y="6"/>
                    <a:pt x="2" y="7"/>
                    <a:pt x="1" y="9"/>
                  </a:cubicBezTo>
                  <a:cubicBezTo>
                    <a:pt x="0" y="10"/>
                    <a:pt x="0" y="10"/>
                    <a:pt x="0" y="11"/>
                  </a:cubicBezTo>
                  <a:cubicBezTo>
                    <a:pt x="0" y="62"/>
                    <a:pt x="0" y="62"/>
                    <a:pt x="0" y="62"/>
                  </a:cubicBezTo>
                  <a:cubicBezTo>
                    <a:pt x="0" y="100"/>
                    <a:pt x="45" y="113"/>
                    <a:pt x="47" y="114"/>
                  </a:cubicBezTo>
                  <a:cubicBezTo>
                    <a:pt x="48" y="114"/>
                    <a:pt x="48" y="114"/>
                    <a:pt x="48" y="114"/>
                  </a:cubicBezTo>
                  <a:cubicBezTo>
                    <a:pt x="49" y="114"/>
                    <a:pt x="49" y="114"/>
                    <a:pt x="49" y="114"/>
                  </a:cubicBezTo>
                  <a:cubicBezTo>
                    <a:pt x="51" y="113"/>
                    <a:pt x="96" y="100"/>
                    <a:pt x="96" y="62"/>
                  </a:cubicBezTo>
                  <a:cubicBezTo>
                    <a:pt x="96" y="11"/>
                    <a:pt x="96" y="11"/>
                    <a:pt x="96" y="11"/>
                  </a:cubicBezTo>
                  <a:cubicBezTo>
                    <a:pt x="96" y="9"/>
                    <a:pt x="95" y="8"/>
                    <a:pt x="94" y="7"/>
                  </a:cubicBezTo>
                  <a:close/>
                  <a:moveTo>
                    <a:pt x="88" y="50"/>
                  </a:moveTo>
                  <a:cubicBezTo>
                    <a:pt x="88" y="62"/>
                    <a:pt x="88" y="62"/>
                    <a:pt x="88" y="62"/>
                  </a:cubicBezTo>
                  <a:cubicBezTo>
                    <a:pt x="88" y="91"/>
                    <a:pt x="55" y="103"/>
                    <a:pt x="48" y="106"/>
                  </a:cubicBezTo>
                  <a:cubicBezTo>
                    <a:pt x="42" y="103"/>
                    <a:pt x="8" y="91"/>
                    <a:pt x="8" y="62"/>
                  </a:cubicBezTo>
                  <a:cubicBezTo>
                    <a:pt x="8" y="17"/>
                    <a:pt x="8" y="17"/>
                    <a:pt x="8" y="17"/>
                  </a:cubicBezTo>
                  <a:cubicBezTo>
                    <a:pt x="13" y="18"/>
                    <a:pt x="19" y="18"/>
                    <a:pt x="24" y="18"/>
                  </a:cubicBezTo>
                  <a:cubicBezTo>
                    <a:pt x="33" y="18"/>
                    <a:pt x="41" y="15"/>
                    <a:pt x="48" y="10"/>
                  </a:cubicBezTo>
                  <a:cubicBezTo>
                    <a:pt x="55" y="15"/>
                    <a:pt x="63" y="18"/>
                    <a:pt x="72" y="18"/>
                  </a:cubicBezTo>
                  <a:cubicBezTo>
                    <a:pt x="77" y="18"/>
                    <a:pt x="83" y="18"/>
                    <a:pt x="88" y="17"/>
                  </a:cubicBezTo>
                  <a:lnTo>
                    <a:pt x="88" y="50"/>
                  </a:lnTo>
                  <a:close/>
                </a:path>
              </a:pathLst>
            </a:custGeom>
            <a:solidFill>
              <a:schemeClr val="bg1"/>
            </a:solidFill>
            <a:ln w="9525">
              <a:noFill/>
              <a:round/>
              <a:headEnd/>
              <a:tailEnd/>
            </a:ln>
          </p:spPr>
          <p:txBody>
            <a:bodyPr vert="horz" wrap="square" lIns="109728" tIns="54864" rIns="109728" bIns="54864" numCol="1" anchor="t" anchorCtr="0" compatLnSpc="1">
              <a:prstTxWarp prst="textNoShape">
                <a:avLst/>
              </a:prstTxWarp>
            </a:bodyPr>
            <a:lstStyle/>
            <a:p>
              <a:pPr defTabSz="548626">
                <a:defRPr/>
              </a:pPr>
              <a:endParaRPr lang="bg-BG" sz="2160">
                <a:solidFill>
                  <a:srgbClr val="464646"/>
                </a:solidFill>
                <a:latin typeface="Arial"/>
              </a:endParaRPr>
            </a:p>
          </p:txBody>
        </p:sp>
        <p:sp>
          <p:nvSpPr>
            <p:cNvPr id="78" name="Freeform 236">
              <a:extLst>
                <a:ext uri="{FF2B5EF4-FFF2-40B4-BE49-F238E27FC236}">
                  <a16:creationId xmlns:a16="http://schemas.microsoft.com/office/drawing/2014/main" id="{6EB6407D-FE86-44C1-8A86-4064D5A12354}"/>
                </a:ext>
              </a:extLst>
            </p:cNvPr>
            <p:cNvSpPr>
              <a:spLocks noEditPoints="1"/>
            </p:cNvSpPr>
            <p:nvPr/>
          </p:nvSpPr>
          <p:spPr bwMode="auto">
            <a:xfrm>
              <a:off x="2847537" y="4204162"/>
              <a:ext cx="438926" cy="416768"/>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24 w 256"/>
                <a:gd name="T11" fmla="*/ 248 h 256"/>
                <a:gd name="T12" fmla="*/ 8 w 256"/>
                <a:gd name="T13" fmla="*/ 132 h 256"/>
                <a:gd name="T14" fmla="*/ 41 w 256"/>
                <a:gd name="T15" fmla="*/ 132 h 256"/>
                <a:gd name="T16" fmla="*/ 124 w 256"/>
                <a:gd name="T17" fmla="*/ 215 h 256"/>
                <a:gd name="T18" fmla="*/ 124 w 256"/>
                <a:gd name="T19" fmla="*/ 248 h 256"/>
                <a:gd name="T20" fmla="*/ 124 w 256"/>
                <a:gd name="T21" fmla="*/ 206 h 256"/>
                <a:gd name="T22" fmla="*/ 50 w 256"/>
                <a:gd name="T23" fmla="*/ 132 h 256"/>
                <a:gd name="T24" fmla="*/ 83 w 256"/>
                <a:gd name="T25" fmla="*/ 132 h 256"/>
                <a:gd name="T26" fmla="*/ 124 w 256"/>
                <a:gd name="T27" fmla="*/ 173 h 256"/>
                <a:gd name="T28" fmla="*/ 124 w 256"/>
                <a:gd name="T29" fmla="*/ 206 h 256"/>
                <a:gd name="T30" fmla="*/ 124 w 256"/>
                <a:gd name="T31" fmla="*/ 165 h 256"/>
                <a:gd name="T32" fmla="*/ 91 w 256"/>
                <a:gd name="T33" fmla="*/ 132 h 256"/>
                <a:gd name="T34" fmla="*/ 124 w 256"/>
                <a:gd name="T35" fmla="*/ 132 h 256"/>
                <a:gd name="T36" fmla="*/ 124 w 256"/>
                <a:gd name="T37" fmla="*/ 165 h 256"/>
                <a:gd name="T38" fmla="*/ 124 w 256"/>
                <a:gd name="T39" fmla="*/ 124 h 256"/>
                <a:gd name="T40" fmla="*/ 91 w 256"/>
                <a:gd name="T41" fmla="*/ 124 h 256"/>
                <a:gd name="T42" fmla="*/ 124 w 256"/>
                <a:gd name="T43" fmla="*/ 91 h 256"/>
                <a:gd name="T44" fmla="*/ 124 w 256"/>
                <a:gd name="T45" fmla="*/ 124 h 256"/>
                <a:gd name="T46" fmla="*/ 124 w 256"/>
                <a:gd name="T47" fmla="*/ 83 h 256"/>
                <a:gd name="T48" fmla="*/ 83 w 256"/>
                <a:gd name="T49" fmla="*/ 124 h 256"/>
                <a:gd name="T50" fmla="*/ 50 w 256"/>
                <a:gd name="T51" fmla="*/ 124 h 256"/>
                <a:gd name="T52" fmla="*/ 124 w 256"/>
                <a:gd name="T53" fmla="*/ 50 h 256"/>
                <a:gd name="T54" fmla="*/ 124 w 256"/>
                <a:gd name="T55" fmla="*/ 83 h 256"/>
                <a:gd name="T56" fmla="*/ 124 w 256"/>
                <a:gd name="T57" fmla="*/ 41 h 256"/>
                <a:gd name="T58" fmla="*/ 41 w 256"/>
                <a:gd name="T59" fmla="*/ 124 h 256"/>
                <a:gd name="T60" fmla="*/ 8 w 256"/>
                <a:gd name="T61" fmla="*/ 124 h 256"/>
                <a:gd name="T62" fmla="*/ 124 w 256"/>
                <a:gd name="T63" fmla="*/ 8 h 256"/>
                <a:gd name="T64" fmla="*/ 124 w 256"/>
                <a:gd name="T65" fmla="*/ 41 h 256"/>
                <a:gd name="T66" fmla="*/ 132 w 256"/>
                <a:gd name="T67" fmla="*/ 50 h 256"/>
                <a:gd name="T68" fmla="*/ 206 w 256"/>
                <a:gd name="T69" fmla="*/ 124 h 256"/>
                <a:gd name="T70" fmla="*/ 173 w 256"/>
                <a:gd name="T71" fmla="*/ 124 h 256"/>
                <a:gd name="T72" fmla="*/ 132 w 256"/>
                <a:gd name="T73" fmla="*/ 83 h 256"/>
                <a:gd name="T74" fmla="*/ 132 w 256"/>
                <a:gd name="T75" fmla="*/ 50 h 256"/>
                <a:gd name="T76" fmla="*/ 132 w 256"/>
                <a:gd name="T77" fmla="*/ 91 h 256"/>
                <a:gd name="T78" fmla="*/ 165 w 256"/>
                <a:gd name="T79" fmla="*/ 124 h 256"/>
                <a:gd name="T80" fmla="*/ 132 w 256"/>
                <a:gd name="T81" fmla="*/ 124 h 256"/>
                <a:gd name="T82" fmla="*/ 132 w 256"/>
                <a:gd name="T83" fmla="*/ 91 h 256"/>
                <a:gd name="T84" fmla="*/ 132 w 256"/>
                <a:gd name="T85" fmla="*/ 132 h 256"/>
                <a:gd name="T86" fmla="*/ 165 w 256"/>
                <a:gd name="T87" fmla="*/ 132 h 256"/>
                <a:gd name="T88" fmla="*/ 132 w 256"/>
                <a:gd name="T89" fmla="*/ 165 h 256"/>
                <a:gd name="T90" fmla="*/ 132 w 256"/>
                <a:gd name="T91" fmla="*/ 132 h 256"/>
                <a:gd name="T92" fmla="*/ 132 w 256"/>
                <a:gd name="T93" fmla="*/ 173 h 256"/>
                <a:gd name="T94" fmla="*/ 173 w 256"/>
                <a:gd name="T95" fmla="*/ 132 h 256"/>
                <a:gd name="T96" fmla="*/ 206 w 256"/>
                <a:gd name="T97" fmla="*/ 132 h 256"/>
                <a:gd name="T98" fmla="*/ 132 w 256"/>
                <a:gd name="T99" fmla="*/ 206 h 256"/>
                <a:gd name="T100" fmla="*/ 132 w 256"/>
                <a:gd name="T101" fmla="*/ 173 h 256"/>
                <a:gd name="T102" fmla="*/ 132 w 256"/>
                <a:gd name="T103" fmla="*/ 248 h 256"/>
                <a:gd name="T104" fmla="*/ 132 w 256"/>
                <a:gd name="T105" fmla="*/ 215 h 256"/>
                <a:gd name="T106" fmla="*/ 215 w 256"/>
                <a:gd name="T107" fmla="*/ 132 h 256"/>
                <a:gd name="T108" fmla="*/ 248 w 256"/>
                <a:gd name="T109" fmla="*/ 132 h 256"/>
                <a:gd name="T110" fmla="*/ 132 w 256"/>
                <a:gd name="T111" fmla="*/ 248 h 256"/>
                <a:gd name="T112" fmla="*/ 215 w 256"/>
                <a:gd name="T113" fmla="*/ 124 h 256"/>
                <a:gd name="T114" fmla="*/ 132 w 256"/>
                <a:gd name="T115" fmla="*/ 41 h 256"/>
                <a:gd name="T116" fmla="*/ 132 w 256"/>
                <a:gd name="T117" fmla="*/ 8 h 256"/>
                <a:gd name="T118" fmla="*/ 248 w 256"/>
                <a:gd name="T119" fmla="*/ 124 h 256"/>
                <a:gd name="T120" fmla="*/ 215 w 256"/>
                <a:gd name="T121" fmla="*/ 1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6" h="256">
                  <a:moveTo>
                    <a:pt x="128" y="0"/>
                  </a:moveTo>
                  <a:cubicBezTo>
                    <a:pt x="57" y="0"/>
                    <a:pt x="0" y="57"/>
                    <a:pt x="0" y="128"/>
                  </a:cubicBezTo>
                  <a:cubicBezTo>
                    <a:pt x="0" y="199"/>
                    <a:pt x="57" y="256"/>
                    <a:pt x="128" y="256"/>
                  </a:cubicBezTo>
                  <a:cubicBezTo>
                    <a:pt x="199" y="256"/>
                    <a:pt x="256" y="199"/>
                    <a:pt x="256" y="128"/>
                  </a:cubicBezTo>
                  <a:cubicBezTo>
                    <a:pt x="256" y="57"/>
                    <a:pt x="199" y="0"/>
                    <a:pt x="128" y="0"/>
                  </a:cubicBezTo>
                  <a:close/>
                  <a:moveTo>
                    <a:pt x="124" y="248"/>
                  </a:moveTo>
                  <a:cubicBezTo>
                    <a:pt x="61" y="245"/>
                    <a:pt x="11" y="195"/>
                    <a:pt x="8" y="132"/>
                  </a:cubicBezTo>
                  <a:cubicBezTo>
                    <a:pt x="41" y="132"/>
                    <a:pt x="41" y="132"/>
                    <a:pt x="41" y="132"/>
                  </a:cubicBezTo>
                  <a:cubicBezTo>
                    <a:pt x="44" y="177"/>
                    <a:pt x="79" y="212"/>
                    <a:pt x="124" y="215"/>
                  </a:cubicBezTo>
                  <a:lnTo>
                    <a:pt x="124" y="248"/>
                  </a:lnTo>
                  <a:close/>
                  <a:moveTo>
                    <a:pt x="124" y="206"/>
                  </a:moveTo>
                  <a:cubicBezTo>
                    <a:pt x="84" y="204"/>
                    <a:pt x="52" y="172"/>
                    <a:pt x="50" y="132"/>
                  </a:cubicBezTo>
                  <a:cubicBezTo>
                    <a:pt x="83" y="132"/>
                    <a:pt x="83" y="132"/>
                    <a:pt x="83" y="132"/>
                  </a:cubicBezTo>
                  <a:cubicBezTo>
                    <a:pt x="85" y="154"/>
                    <a:pt x="102" y="171"/>
                    <a:pt x="124" y="173"/>
                  </a:cubicBezTo>
                  <a:lnTo>
                    <a:pt x="124" y="206"/>
                  </a:lnTo>
                  <a:close/>
                  <a:moveTo>
                    <a:pt x="124" y="165"/>
                  </a:moveTo>
                  <a:cubicBezTo>
                    <a:pt x="107" y="163"/>
                    <a:pt x="93" y="149"/>
                    <a:pt x="91" y="132"/>
                  </a:cubicBezTo>
                  <a:cubicBezTo>
                    <a:pt x="124" y="132"/>
                    <a:pt x="124" y="132"/>
                    <a:pt x="124" y="132"/>
                  </a:cubicBezTo>
                  <a:lnTo>
                    <a:pt x="124" y="165"/>
                  </a:lnTo>
                  <a:close/>
                  <a:moveTo>
                    <a:pt x="124" y="124"/>
                  </a:moveTo>
                  <a:cubicBezTo>
                    <a:pt x="91" y="124"/>
                    <a:pt x="91" y="124"/>
                    <a:pt x="91" y="124"/>
                  </a:cubicBezTo>
                  <a:cubicBezTo>
                    <a:pt x="93" y="107"/>
                    <a:pt x="107" y="93"/>
                    <a:pt x="124" y="91"/>
                  </a:cubicBezTo>
                  <a:lnTo>
                    <a:pt x="124" y="124"/>
                  </a:lnTo>
                  <a:close/>
                  <a:moveTo>
                    <a:pt x="124" y="83"/>
                  </a:moveTo>
                  <a:cubicBezTo>
                    <a:pt x="102" y="85"/>
                    <a:pt x="85" y="102"/>
                    <a:pt x="83" y="124"/>
                  </a:cubicBezTo>
                  <a:cubicBezTo>
                    <a:pt x="50" y="124"/>
                    <a:pt x="50" y="124"/>
                    <a:pt x="50" y="124"/>
                  </a:cubicBezTo>
                  <a:cubicBezTo>
                    <a:pt x="52" y="84"/>
                    <a:pt x="84" y="52"/>
                    <a:pt x="124" y="50"/>
                  </a:cubicBezTo>
                  <a:lnTo>
                    <a:pt x="124" y="83"/>
                  </a:lnTo>
                  <a:close/>
                  <a:moveTo>
                    <a:pt x="124" y="41"/>
                  </a:moveTo>
                  <a:cubicBezTo>
                    <a:pt x="79" y="44"/>
                    <a:pt x="44" y="79"/>
                    <a:pt x="41" y="124"/>
                  </a:cubicBezTo>
                  <a:cubicBezTo>
                    <a:pt x="8" y="124"/>
                    <a:pt x="8" y="124"/>
                    <a:pt x="8" y="124"/>
                  </a:cubicBezTo>
                  <a:cubicBezTo>
                    <a:pt x="11" y="61"/>
                    <a:pt x="61" y="11"/>
                    <a:pt x="124" y="8"/>
                  </a:cubicBezTo>
                  <a:lnTo>
                    <a:pt x="124" y="41"/>
                  </a:lnTo>
                  <a:close/>
                  <a:moveTo>
                    <a:pt x="132" y="50"/>
                  </a:moveTo>
                  <a:cubicBezTo>
                    <a:pt x="172" y="52"/>
                    <a:pt x="204" y="84"/>
                    <a:pt x="206" y="124"/>
                  </a:cubicBezTo>
                  <a:cubicBezTo>
                    <a:pt x="173" y="124"/>
                    <a:pt x="173" y="124"/>
                    <a:pt x="173" y="124"/>
                  </a:cubicBezTo>
                  <a:cubicBezTo>
                    <a:pt x="171" y="102"/>
                    <a:pt x="154" y="85"/>
                    <a:pt x="132" y="83"/>
                  </a:cubicBezTo>
                  <a:lnTo>
                    <a:pt x="132" y="50"/>
                  </a:lnTo>
                  <a:close/>
                  <a:moveTo>
                    <a:pt x="132" y="91"/>
                  </a:moveTo>
                  <a:cubicBezTo>
                    <a:pt x="149" y="93"/>
                    <a:pt x="163" y="107"/>
                    <a:pt x="165" y="124"/>
                  </a:cubicBezTo>
                  <a:cubicBezTo>
                    <a:pt x="132" y="124"/>
                    <a:pt x="132" y="124"/>
                    <a:pt x="132" y="124"/>
                  </a:cubicBezTo>
                  <a:lnTo>
                    <a:pt x="132" y="91"/>
                  </a:lnTo>
                  <a:close/>
                  <a:moveTo>
                    <a:pt x="132" y="132"/>
                  </a:moveTo>
                  <a:cubicBezTo>
                    <a:pt x="165" y="132"/>
                    <a:pt x="165" y="132"/>
                    <a:pt x="165" y="132"/>
                  </a:cubicBezTo>
                  <a:cubicBezTo>
                    <a:pt x="163" y="149"/>
                    <a:pt x="149" y="163"/>
                    <a:pt x="132" y="165"/>
                  </a:cubicBezTo>
                  <a:lnTo>
                    <a:pt x="132" y="132"/>
                  </a:lnTo>
                  <a:close/>
                  <a:moveTo>
                    <a:pt x="132" y="173"/>
                  </a:moveTo>
                  <a:cubicBezTo>
                    <a:pt x="154" y="171"/>
                    <a:pt x="171" y="154"/>
                    <a:pt x="173" y="132"/>
                  </a:cubicBezTo>
                  <a:cubicBezTo>
                    <a:pt x="206" y="132"/>
                    <a:pt x="206" y="132"/>
                    <a:pt x="206" y="132"/>
                  </a:cubicBezTo>
                  <a:cubicBezTo>
                    <a:pt x="204" y="172"/>
                    <a:pt x="172" y="204"/>
                    <a:pt x="132" y="206"/>
                  </a:cubicBezTo>
                  <a:lnTo>
                    <a:pt x="132" y="173"/>
                  </a:lnTo>
                  <a:close/>
                  <a:moveTo>
                    <a:pt x="132" y="248"/>
                  </a:moveTo>
                  <a:cubicBezTo>
                    <a:pt x="132" y="215"/>
                    <a:pt x="132" y="215"/>
                    <a:pt x="132" y="215"/>
                  </a:cubicBezTo>
                  <a:cubicBezTo>
                    <a:pt x="177" y="212"/>
                    <a:pt x="212" y="177"/>
                    <a:pt x="215" y="132"/>
                  </a:cubicBezTo>
                  <a:cubicBezTo>
                    <a:pt x="248" y="132"/>
                    <a:pt x="248" y="132"/>
                    <a:pt x="248" y="132"/>
                  </a:cubicBezTo>
                  <a:cubicBezTo>
                    <a:pt x="245" y="195"/>
                    <a:pt x="195" y="245"/>
                    <a:pt x="132" y="248"/>
                  </a:cubicBezTo>
                  <a:close/>
                  <a:moveTo>
                    <a:pt x="215" y="124"/>
                  </a:moveTo>
                  <a:cubicBezTo>
                    <a:pt x="212" y="79"/>
                    <a:pt x="177" y="44"/>
                    <a:pt x="132" y="41"/>
                  </a:cubicBezTo>
                  <a:cubicBezTo>
                    <a:pt x="132" y="8"/>
                    <a:pt x="132" y="8"/>
                    <a:pt x="132" y="8"/>
                  </a:cubicBezTo>
                  <a:cubicBezTo>
                    <a:pt x="195" y="11"/>
                    <a:pt x="245" y="61"/>
                    <a:pt x="248" y="124"/>
                  </a:cubicBezTo>
                  <a:lnTo>
                    <a:pt x="215" y="124"/>
                  </a:lnTo>
                  <a:close/>
                </a:path>
              </a:pathLst>
            </a:custGeom>
            <a:solidFill>
              <a:schemeClr val="bg1"/>
            </a:solidFill>
            <a:ln>
              <a:solidFill>
                <a:schemeClr val="bg1"/>
              </a:solidFill>
            </a:ln>
          </p:spPr>
          <p:txBody>
            <a:bodyPr vert="horz" wrap="square" lIns="109728" tIns="54864" rIns="109728" bIns="54864" numCol="1" anchor="t" anchorCtr="0" compatLnSpc="1">
              <a:prstTxWarp prst="textNoShape">
                <a:avLst/>
              </a:prstTxWarp>
            </a:bodyPr>
            <a:lstStyle/>
            <a:p>
              <a:pPr defTabSz="609585">
                <a:defRPr/>
              </a:pPr>
              <a:endParaRPr lang="bg-BG" sz="2160">
                <a:solidFill>
                  <a:srgbClr val="444444"/>
                </a:solidFill>
                <a:latin typeface="Arial"/>
              </a:endParaRPr>
            </a:p>
          </p:txBody>
        </p:sp>
        <p:sp>
          <p:nvSpPr>
            <p:cNvPr id="81" name="Freeform 133">
              <a:extLst>
                <a:ext uri="{FF2B5EF4-FFF2-40B4-BE49-F238E27FC236}">
                  <a16:creationId xmlns:a16="http://schemas.microsoft.com/office/drawing/2014/main" id="{530A4C45-EB0B-4BF8-A52F-299F5EEA3ABB}"/>
                </a:ext>
              </a:extLst>
            </p:cNvPr>
            <p:cNvSpPr>
              <a:spLocks noEditPoints="1"/>
            </p:cNvSpPr>
            <p:nvPr/>
          </p:nvSpPr>
          <p:spPr bwMode="auto">
            <a:xfrm>
              <a:off x="2115902" y="1853342"/>
              <a:ext cx="407011" cy="415551"/>
            </a:xfrm>
            <a:custGeom>
              <a:avLst/>
              <a:gdLst>
                <a:gd name="T0" fmla="*/ 244 w 250"/>
                <a:gd name="T1" fmla="*/ 164 h 256"/>
                <a:gd name="T2" fmla="*/ 247 w 250"/>
                <a:gd name="T3" fmla="*/ 164 h 256"/>
                <a:gd name="T4" fmla="*/ 237 w 250"/>
                <a:gd name="T5" fmla="*/ 196 h 256"/>
                <a:gd name="T6" fmla="*/ 231 w 250"/>
                <a:gd name="T7" fmla="*/ 197 h 256"/>
                <a:gd name="T8" fmla="*/ 230 w 250"/>
                <a:gd name="T9" fmla="*/ 192 h 256"/>
                <a:gd name="T10" fmla="*/ 36 w 250"/>
                <a:gd name="T11" fmla="*/ 204 h 256"/>
                <a:gd name="T12" fmla="*/ 30 w 250"/>
                <a:gd name="T13" fmla="*/ 204 h 256"/>
                <a:gd name="T14" fmla="*/ 29 w 250"/>
                <a:gd name="T15" fmla="*/ 209 h 256"/>
                <a:gd name="T16" fmla="*/ 55 w 250"/>
                <a:gd name="T17" fmla="*/ 232 h 256"/>
                <a:gd name="T18" fmla="*/ 58 w 250"/>
                <a:gd name="T19" fmla="*/ 230 h 256"/>
                <a:gd name="T20" fmla="*/ 36 w 250"/>
                <a:gd name="T21" fmla="*/ 204 h 256"/>
                <a:gd name="T22" fmla="*/ 65 w 250"/>
                <a:gd name="T23" fmla="*/ 234 h 256"/>
                <a:gd name="T24" fmla="*/ 64 w 250"/>
                <a:gd name="T25" fmla="*/ 237 h 256"/>
                <a:gd name="T26" fmla="*/ 96 w 250"/>
                <a:gd name="T27" fmla="*/ 252 h 256"/>
                <a:gd name="T28" fmla="*/ 101 w 250"/>
                <a:gd name="T29" fmla="*/ 249 h 256"/>
                <a:gd name="T30" fmla="*/ 98 w 250"/>
                <a:gd name="T31" fmla="*/ 244 h 256"/>
                <a:gd name="T32" fmla="*/ 157 w 250"/>
                <a:gd name="T33" fmla="*/ 244 h 256"/>
                <a:gd name="T34" fmla="*/ 156 w 250"/>
                <a:gd name="T35" fmla="*/ 249 h 256"/>
                <a:gd name="T36" fmla="*/ 161 w 250"/>
                <a:gd name="T37" fmla="*/ 252 h 256"/>
                <a:gd name="T38" fmla="*/ 192 w 250"/>
                <a:gd name="T39" fmla="*/ 237 h 256"/>
                <a:gd name="T40" fmla="*/ 192 w 250"/>
                <a:gd name="T41" fmla="*/ 234 h 256"/>
                <a:gd name="T42" fmla="*/ 157 w 250"/>
                <a:gd name="T43" fmla="*/ 244 h 256"/>
                <a:gd name="T44" fmla="*/ 113 w 250"/>
                <a:gd name="T45" fmla="*/ 247 h 256"/>
                <a:gd name="T46" fmla="*/ 109 w 250"/>
                <a:gd name="T47" fmla="*/ 250 h 256"/>
                <a:gd name="T48" fmla="*/ 112 w 250"/>
                <a:gd name="T49" fmla="*/ 255 h 256"/>
                <a:gd name="T50" fmla="*/ 145 w 250"/>
                <a:gd name="T51" fmla="*/ 255 h 256"/>
                <a:gd name="T52" fmla="*/ 148 w 250"/>
                <a:gd name="T53" fmla="*/ 250 h 256"/>
                <a:gd name="T54" fmla="*/ 143 w 250"/>
                <a:gd name="T55" fmla="*/ 247 h 256"/>
                <a:gd name="T56" fmla="*/ 199 w 250"/>
                <a:gd name="T57" fmla="*/ 224 h 256"/>
                <a:gd name="T58" fmla="*/ 198 w 250"/>
                <a:gd name="T59" fmla="*/ 230 h 256"/>
                <a:gd name="T60" fmla="*/ 204 w 250"/>
                <a:gd name="T61" fmla="*/ 231 h 256"/>
                <a:gd name="T62" fmla="*/ 226 w 250"/>
                <a:gd name="T63" fmla="*/ 204 h 256"/>
                <a:gd name="T64" fmla="*/ 223 w 250"/>
                <a:gd name="T65" fmla="*/ 203 h 256"/>
                <a:gd name="T66" fmla="*/ 199 w 250"/>
                <a:gd name="T67" fmla="*/ 224 h 256"/>
                <a:gd name="T68" fmla="*/ 240 w 250"/>
                <a:gd name="T69" fmla="*/ 4 h 256"/>
                <a:gd name="T70" fmla="*/ 128 w 250"/>
                <a:gd name="T71" fmla="*/ 0 h 256"/>
                <a:gd name="T72" fmla="*/ 20 w 250"/>
                <a:gd name="T73" fmla="*/ 196 h 256"/>
                <a:gd name="T74" fmla="*/ 26 w 250"/>
                <a:gd name="T75" fmla="*/ 197 h 256"/>
                <a:gd name="T76" fmla="*/ 27 w 250"/>
                <a:gd name="T77" fmla="*/ 192 h 256"/>
                <a:gd name="T78" fmla="*/ 128 w 250"/>
                <a:gd name="T79" fmla="*/ 8 h 256"/>
                <a:gd name="T80" fmla="*/ 172 w 250"/>
                <a:gd name="T81" fmla="*/ 72 h 256"/>
                <a:gd name="T82" fmla="*/ 172 w 250"/>
                <a:gd name="T83" fmla="*/ 80 h 256"/>
                <a:gd name="T84" fmla="*/ 248 w 250"/>
                <a:gd name="T85" fmla="*/ 72 h 256"/>
                <a:gd name="T86" fmla="*/ 244 w 250"/>
                <a:gd name="T8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0" h="256">
                  <a:moveTo>
                    <a:pt x="242" y="166"/>
                  </a:moveTo>
                  <a:cubicBezTo>
                    <a:pt x="242" y="165"/>
                    <a:pt x="243" y="164"/>
                    <a:pt x="244" y="164"/>
                  </a:cubicBezTo>
                  <a:cubicBezTo>
                    <a:pt x="245" y="163"/>
                    <a:pt x="246" y="163"/>
                    <a:pt x="247" y="164"/>
                  </a:cubicBezTo>
                  <a:cubicBezTo>
                    <a:pt x="247" y="164"/>
                    <a:pt x="247" y="164"/>
                    <a:pt x="247" y="164"/>
                  </a:cubicBezTo>
                  <a:cubicBezTo>
                    <a:pt x="249" y="164"/>
                    <a:pt x="250" y="167"/>
                    <a:pt x="250" y="169"/>
                  </a:cubicBezTo>
                  <a:cubicBezTo>
                    <a:pt x="246" y="178"/>
                    <a:pt x="242" y="187"/>
                    <a:pt x="237" y="196"/>
                  </a:cubicBezTo>
                  <a:cubicBezTo>
                    <a:pt x="236" y="197"/>
                    <a:pt x="235" y="198"/>
                    <a:pt x="234" y="198"/>
                  </a:cubicBezTo>
                  <a:cubicBezTo>
                    <a:pt x="233" y="198"/>
                    <a:pt x="232" y="198"/>
                    <a:pt x="231" y="197"/>
                  </a:cubicBezTo>
                  <a:cubicBezTo>
                    <a:pt x="231" y="197"/>
                    <a:pt x="231" y="197"/>
                    <a:pt x="231" y="197"/>
                  </a:cubicBezTo>
                  <a:cubicBezTo>
                    <a:pt x="229" y="196"/>
                    <a:pt x="229" y="193"/>
                    <a:pt x="230" y="192"/>
                  </a:cubicBezTo>
                  <a:cubicBezTo>
                    <a:pt x="235" y="184"/>
                    <a:pt x="239" y="175"/>
                    <a:pt x="242" y="166"/>
                  </a:cubicBezTo>
                  <a:close/>
                  <a:moveTo>
                    <a:pt x="36" y="204"/>
                  </a:moveTo>
                  <a:cubicBezTo>
                    <a:pt x="35" y="203"/>
                    <a:pt x="34" y="203"/>
                    <a:pt x="33" y="203"/>
                  </a:cubicBezTo>
                  <a:cubicBezTo>
                    <a:pt x="32" y="203"/>
                    <a:pt x="31" y="203"/>
                    <a:pt x="30" y="204"/>
                  </a:cubicBezTo>
                  <a:cubicBezTo>
                    <a:pt x="30" y="204"/>
                    <a:pt x="30" y="204"/>
                    <a:pt x="30" y="204"/>
                  </a:cubicBezTo>
                  <a:cubicBezTo>
                    <a:pt x="28" y="205"/>
                    <a:pt x="28" y="208"/>
                    <a:pt x="29" y="209"/>
                  </a:cubicBezTo>
                  <a:cubicBezTo>
                    <a:pt x="36" y="217"/>
                    <a:pt x="44" y="225"/>
                    <a:pt x="52" y="231"/>
                  </a:cubicBezTo>
                  <a:cubicBezTo>
                    <a:pt x="53" y="232"/>
                    <a:pt x="54" y="232"/>
                    <a:pt x="55" y="232"/>
                  </a:cubicBezTo>
                  <a:cubicBezTo>
                    <a:pt x="56" y="231"/>
                    <a:pt x="57" y="231"/>
                    <a:pt x="58" y="230"/>
                  </a:cubicBezTo>
                  <a:cubicBezTo>
                    <a:pt x="58" y="230"/>
                    <a:pt x="58" y="230"/>
                    <a:pt x="58" y="230"/>
                  </a:cubicBezTo>
                  <a:cubicBezTo>
                    <a:pt x="59" y="228"/>
                    <a:pt x="59" y="226"/>
                    <a:pt x="57" y="224"/>
                  </a:cubicBezTo>
                  <a:cubicBezTo>
                    <a:pt x="49" y="219"/>
                    <a:pt x="42" y="212"/>
                    <a:pt x="36" y="204"/>
                  </a:cubicBezTo>
                  <a:close/>
                  <a:moveTo>
                    <a:pt x="70" y="233"/>
                  </a:moveTo>
                  <a:cubicBezTo>
                    <a:pt x="68" y="232"/>
                    <a:pt x="66" y="232"/>
                    <a:pt x="65" y="234"/>
                  </a:cubicBezTo>
                  <a:cubicBezTo>
                    <a:pt x="65" y="234"/>
                    <a:pt x="65" y="234"/>
                    <a:pt x="65" y="234"/>
                  </a:cubicBezTo>
                  <a:cubicBezTo>
                    <a:pt x="64" y="235"/>
                    <a:pt x="64" y="236"/>
                    <a:pt x="64" y="237"/>
                  </a:cubicBezTo>
                  <a:cubicBezTo>
                    <a:pt x="64" y="238"/>
                    <a:pt x="65" y="239"/>
                    <a:pt x="66" y="240"/>
                  </a:cubicBezTo>
                  <a:cubicBezTo>
                    <a:pt x="75" y="245"/>
                    <a:pt x="85" y="249"/>
                    <a:pt x="96" y="252"/>
                  </a:cubicBezTo>
                  <a:cubicBezTo>
                    <a:pt x="97" y="252"/>
                    <a:pt x="98" y="252"/>
                    <a:pt x="99" y="251"/>
                  </a:cubicBezTo>
                  <a:cubicBezTo>
                    <a:pt x="100" y="251"/>
                    <a:pt x="101" y="250"/>
                    <a:pt x="101" y="249"/>
                  </a:cubicBezTo>
                  <a:cubicBezTo>
                    <a:pt x="101" y="249"/>
                    <a:pt x="101" y="249"/>
                    <a:pt x="101" y="249"/>
                  </a:cubicBezTo>
                  <a:cubicBezTo>
                    <a:pt x="101" y="247"/>
                    <a:pt x="100" y="245"/>
                    <a:pt x="98" y="244"/>
                  </a:cubicBezTo>
                  <a:cubicBezTo>
                    <a:pt x="88" y="241"/>
                    <a:pt x="79" y="238"/>
                    <a:pt x="70" y="233"/>
                  </a:cubicBezTo>
                  <a:close/>
                  <a:moveTo>
                    <a:pt x="157" y="244"/>
                  </a:moveTo>
                  <a:cubicBezTo>
                    <a:pt x="156" y="245"/>
                    <a:pt x="155" y="246"/>
                    <a:pt x="155" y="247"/>
                  </a:cubicBezTo>
                  <a:cubicBezTo>
                    <a:pt x="156" y="249"/>
                    <a:pt x="156" y="249"/>
                    <a:pt x="156" y="249"/>
                  </a:cubicBezTo>
                  <a:cubicBezTo>
                    <a:pt x="156" y="250"/>
                    <a:pt x="156" y="251"/>
                    <a:pt x="157" y="251"/>
                  </a:cubicBezTo>
                  <a:cubicBezTo>
                    <a:pt x="158" y="252"/>
                    <a:pt x="160" y="252"/>
                    <a:pt x="161" y="252"/>
                  </a:cubicBezTo>
                  <a:cubicBezTo>
                    <a:pt x="171" y="249"/>
                    <a:pt x="181" y="245"/>
                    <a:pt x="190" y="240"/>
                  </a:cubicBezTo>
                  <a:cubicBezTo>
                    <a:pt x="191" y="239"/>
                    <a:pt x="192" y="238"/>
                    <a:pt x="192" y="237"/>
                  </a:cubicBezTo>
                  <a:cubicBezTo>
                    <a:pt x="193" y="236"/>
                    <a:pt x="192" y="235"/>
                    <a:pt x="192" y="234"/>
                  </a:cubicBezTo>
                  <a:cubicBezTo>
                    <a:pt x="192" y="234"/>
                    <a:pt x="192" y="234"/>
                    <a:pt x="192" y="234"/>
                  </a:cubicBezTo>
                  <a:cubicBezTo>
                    <a:pt x="191" y="232"/>
                    <a:pt x="188" y="232"/>
                    <a:pt x="186" y="233"/>
                  </a:cubicBezTo>
                  <a:cubicBezTo>
                    <a:pt x="177" y="238"/>
                    <a:pt x="168" y="242"/>
                    <a:pt x="157" y="244"/>
                  </a:cubicBezTo>
                  <a:close/>
                  <a:moveTo>
                    <a:pt x="128" y="248"/>
                  </a:moveTo>
                  <a:cubicBezTo>
                    <a:pt x="123" y="248"/>
                    <a:pt x="118" y="248"/>
                    <a:pt x="113" y="247"/>
                  </a:cubicBezTo>
                  <a:cubicBezTo>
                    <a:pt x="111" y="247"/>
                    <a:pt x="109" y="248"/>
                    <a:pt x="109" y="250"/>
                  </a:cubicBezTo>
                  <a:cubicBezTo>
                    <a:pt x="109" y="250"/>
                    <a:pt x="109" y="250"/>
                    <a:pt x="109" y="250"/>
                  </a:cubicBezTo>
                  <a:cubicBezTo>
                    <a:pt x="108" y="251"/>
                    <a:pt x="109" y="252"/>
                    <a:pt x="109" y="253"/>
                  </a:cubicBezTo>
                  <a:cubicBezTo>
                    <a:pt x="110" y="254"/>
                    <a:pt x="111" y="255"/>
                    <a:pt x="112" y="255"/>
                  </a:cubicBezTo>
                  <a:cubicBezTo>
                    <a:pt x="117" y="256"/>
                    <a:pt x="123" y="256"/>
                    <a:pt x="128" y="256"/>
                  </a:cubicBezTo>
                  <a:cubicBezTo>
                    <a:pt x="134" y="256"/>
                    <a:pt x="139" y="256"/>
                    <a:pt x="145" y="255"/>
                  </a:cubicBezTo>
                  <a:cubicBezTo>
                    <a:pt x="146" y="255"/>
                    <a:pt x="147" y="254"/>
                    <a:pt x="147" y="253"/>
                  </a:cubicBezTo>
                  <a:cubicBezTo>
                    <a:pt x="148" y="252"/>
                    <a:pt x="148" y="251"/>
                    <a:pt x="148" y="250"/>
                  </a:cubicBezTo>
                  <a:cubicBezTo>
                    <a:pt x="148" y="250"/>
                    <a:pt x="148" y="250"/>
                    <a:pt x="148" y="250"/>
                  </a:cubicBezTo>
                  <a:cubicBezTo>
                    <a:pt x="147" y="248"/>
                    <a:pt x="145" y="247"/>
                    <a:pt x="143" y="247"/>
                  </a:cubicBezTo>
                  <a:cubicBezTo>
                    <a:pt x="138" y="248"/>
                    <a:pt x="133" y="248"/>
                    <a:pt x="128" y="248"/>
                  </a:cubicBezTo>
                  <a:close/>
                  <a:moveTo>
                    <a:pt x="199" y="224"/>
                  </a:moveTo>
                  <a:cubicBezTo>
                    <a:pt x="198" y="226"/>
                    <a:pt x="197" y="228"/>
                    <a:pt x="198" y="230"/>
                  </a:cubicBezTo>
                  <a:cubicBezTo>
                    <a:pt x="198" y="230"/>
                    <a:pt x="198" y="230"/>
                    <a:pt x="198" y="230"/>
                  </a:cubicBezTo>
                  <a:cubicBezTo>
                    <a:pt x="199" y="231"/>
                    <a:pt x="200" y="231"/>
                    <a:pt x="201" y="232"/>
                  </a:cubicBezTo>
                  <a:cubicBezTo>
                    <a:pt x="202" y="232"/>
                    <a:pt x="203" y="232"/>
                    <a:pt x="204" y="231"/>
                  </a:cubicBezTo>
                  <a:cubicBezTo>
                    <a:pt x="213" y="225"/>
                    <a:pt x="220" y="217"/>
                    <a:pt x="227" y="209"/>
                  </a:cubicBezTo>
                  <a:cubicBezTo>
                    <a:pt x="228" y="208"/>
                    <a:pt x="228" y="205"/>
                    <a:pt x="226" y="204"/>
                  </a:cubicBezTo>
                  <a:cubicBezTo>
                    <a:pt x="226" y="204"/>
                    <a:pt x="226" y="204"/>
                    <a:pt x="226" y="204"/>
                  </a:cubicBezTo>
                  <a:cubicBezTo>
                    <a:pt x="226" y="203"/>
                    <a:pt x="225" y="203"/>
                    <a:pt x="223" y="203"/>
                  </a:cubicBezTo>
                  <a:cubicBezTo>
                    <a:pt x="222" y="203"/>
                    <a:pt x="221" y="203"/>
                    <a:pt x="221" y="204"/>
                  </a:cubicBezTo>
                  <a:cubicBezTo>
                    <a:pt x="214" y="212"/>
                    <a:pt x="207" y="219"/>
                    <a:pt x="199" y="224"/>
                  </a:cubicBezTo>
                  <a:close/>
                  <a:moveTo>
                    <a:pt x="244" y="0"/>
                  </a:moveTo>
                  <a:cubicBezTo>
                    <a:pt x="242" y="0"/>
                    <a:pt x="240" y="2"/>
                    <a:pt x="240" y="4"/>
                  </a:cubicBezTo>
                  <a:cubicBezTo>
                    <a:pt x="240" y="66"/>
                    <a:pt x="240" y="66"/>
                    <a:pt x="240" y="66"/>
                  </a:cubicBezTo>
                  <a:cubicBezTo>
                    <a:pt x="218" y="27"/>
                    <a:pt x="177" y="0"/>
                    <a:pt x="128" y="0"/>
                  </a:cubicBezTo>
                  <a:cubicBezTo>
                    <a:pt x="58" y="0"/>
                    <a:pt x="0" y="57"/>
                    <a:pt x="0" y="128"/>
                  </a:cubicBezTo>
                  <a:cubicBezTo>
                    <a:pt x="0" y="153"/>
                    <a:pt x="7" y="176"/>
                    <a:pt x="20" y="196"/>
                  </a:cubicBezTo>
                  <a:cubicBezTo>
                    <a:pt x="20" y="197"/>
                    <a:pt x="21" y="198"/>
                    <a:pt x="22" y="198"/>
                  </a:cubicBezTo>
                  <a:cubicBezTo>
                    <a:pt x="24" y="198"/>
                    <a:pt x="25" y="198"/>
                    <a:pt x="26" y="197"/>
                  </a:cubicBezTo>
                  <a:cubicBezTo>
                    <a:pt x="26" y="197"/>
                    <a:pt x="26" y="197"/>
                    <a:pt x="26" y="197"/>
                  </a:cubicBezTo>
                  <a:cubicBezTo>
                    <a:pt x="27" y="196"/>
                    <a:pt x="28" y="193"/>
                    <a:pt x="27" y="192"/>
                  </a:cubicBezTo>
                  <a:cubicBezTo>
                    <a:pt x="15" y="173"/>
                    <a:pt x="8" y="151"/>
                    <a:pt x="8" y="128"/>
                  </a:cubicBezTo>
                  <a:cubicBezTo>
                    <a:pt x="8" y="62"/>
                    <a:pt x="62" y="8"/>
                    <a:pt x="128" y="8"/>
                  </a:cubicBezTo>
                  <a:cubicBezTo>
                    <a:pt x="174" y="8"/>
                    <a:pt x="214" y="34"/>
                    <a:pt x="234" y="72"/>
                  </a:cubicBezTo>
                  <a:cubicBezTo>
                    <a:pt x="172" y="72"/>
                    <a:pt x="172" y="72"/>
                    <a:pt x="172" y="72"/>
                  </a:cubicBezTo>
                  <a:cubicBezTo>
                    <a:pt x="170" y="72"/>
                    <a:pt x="168" y="74"/>
                    <a:pt x="168" y="76"/>
                  </a:cubicBezTo>
                  <a:cubicBezTo>
                    <a:pt x="168" y="78"/>
                    <a:pt x="170" y="80"/>
                    <a:pt x="172" y="80"/>
                  </a:cubicBezTo>
                  <a:cubicBezTo>
                    <a:pt x="240" y="80"/>
                    <a:pt x="240" y="80"/>
                    <a:pt x="240" y="80"/>
                  </a:cubicBezTo>
                  <a:cubicBezTo>
                    <a:pt x="245" y="80"/>
                    <a:pt x="248" y="76"/>
                    <a:pt x="248" y="72"/>
                  </a:cubicBezTo>
                  <a:cubicBezTo>
                    <a:pt x="248" y="4"/>
                    <a:pt x="248" y="4"/>
                    <a:pt x="248" y="4"/>
                  </a:cubicBezTo>
                  <a:cubicBezTo>
                    <a:pt x="248" y="2"/>
                    <a:pt x="246" y="0"/>
                    <a:pt x="244" y="0"/>
                  </a:cubicBezTo>
                  <a:close/>
                </a:path>
              </a:pathLst>
            </a:custGeom>
            <a:solidFill>
              <a:schemeClr val="bg1"/>
            </a:solidFill>
            <a:ln w="28575">
              <a:solidFill>
                <a:schemeClr val="bg1"/>
              </a:solidFill>
            </a:ln>
          </p:spPr>
          <p:txBody>
            <a:bodyPr vert="horz" wrap="square" lIns="109728" tIns="54864" rIns="109728" bIns="54864" numCol="1" anchor="t" anchorCtr="0" compatLnSpc="1">
              <a:prstTxWarp prst="textNoShape">
                <a:avLst/>
              </a:prstTxWarp>
            </a:bodyPr>
            <a:lstStyle/>
            <a:p>
              <a:pPr defTabSz="609585">
                <a:defRPr/>
              </a:pPr>
              <a:endParaRPr lang="bg-BG" sz="2160">
                <a:solidFill>
                  <a:srgbClr val="444444"/>
                </a:solidFill>
                <a:latin typeface="Arial"/>
              </a:endParaRPr>
            </a:p>
          </p:txBody>
        </p:sp>
        <p:sp>
          <p:nvSpPr>
            <p:cNvPr id="83" name="Freeform 254">
              <a:extLst>
                <a:ext uri="{FF2B5EF4-FFF2-40B4-BE49-F238E27FC236}">
                  <a16:creationId xmlns:a16="http://schemas.microsoft.com/office/drawing/2014/main" id="{491ECB3F-9875-45A4-ABB8-914D1CFB8A3E}"/>
                </a:ext>
              </a:extLst>
            </p:cNvPr>
            <p:cNvSpPr>
              <a:spLocks noEditPoints="1"/>
            </p:cNvSpPr>
            <p:nvPr/>
          </p:nvSpPr>
          <p:spPr bwMode="auto">
            <a:xfrm>
              <a:off x="1625945" y="3304358"/>
              <a:ext cx="445351" cy="329831"/>
            </a:xfrm>
            <a:custGeom>
              <a:avLst/>
              <a:gdLst>
                <a:gd name="T0" fmla="*/ 12 w 270"/>
                <a:gd name="T1" fmla="*/ 158 h 214"/>
                <a:gd name="T2" fmla="*/ 51 w 270"/>
                <a:gd name="T3" fmla="*/ 158 h 214"/>
                <a:gd name="T4" fmla="*/ 117 w 270"/>
                <a:gd name="T5" fmla="*/ 211 h 214"/>
                <a:gd name="T6" fmla="*/ 125 w 270"/>
                <a:gd name="T7" fmla="*/ 214 h 214"/>
                <a:gd name="T8" fmla="*/ 130 w 270"/>
                <a:gd name="T9" fmla="*/ 212 h 214"/>
                <a:gd name="T10" fmla="*/ 137 w 270"/>
                <a:gd name="T11" fmla="*/ 202 h 214"/>
                <a:gd name="T12" fmla="*/ 137 w 270"/>
                <a:gd name="T13" fmla="*/ 12 h 214"/>
                <a:gd name="T14" fmla="*/ 130 w 270"/>
                <a:gd name="T15" fmla="*/ 2 h 214"/>
                <a:gd name="T16" fmla="*/ 125 w 270"/>
                <a:gd name="T17" fmla="*/ 0 h 214"/>
                <a:gd name="T18" fmla="*/ 117 w 270"/>
                <a:gd name="T19" fmla="*/ 3 h 214"/>
                <a:gd name="T20" fmla="*/ 51 w 270"/>
                <a:gd name="T21" fmla="*/ 56 h 214"/>
                <a:gd name="T22" fmla="*/ 12 w 270"/>
                <a:gd name="T23" fmla="*/ 56 h 214"/>
                <a:gd name="T24" fmla="*/ 0 w 270"/>
                <a:gd name="T25" fmla="*/ 68 h 214"/>
                <a:gd name="T26" fmla="*/ 0 w 270"/>
                <a:gd name="T27" fmla="*/ 146 h 214"/>
                <a:gd name="T28" fmla="*/ 12 w 270"/>
                <a:gd name="T29" fmla="*/ 158 h 214"/>
                <a:gd name="T30" fmla="*/ 9 w 270"/>
                <a:gd name="T31" fmla="*/ 68 h 214"/>
                <a:gd name="T32" fmla="*/ 12 w 270"/>
                <a:gd name="T33" fmla="*/ 64 h 214"/>
                <a:gd name="T34" fmla="*/ 54 w 270"/>
                <a:gd name="T35" fmla="*/ 64 h 214"/>
                <a:gd name="T36" fmla="*/ 122 w 270"/>
                <a:gd name="T37" fmla="*/ 10 h 214"/>
                <a:gd name="T38" fmla="*/ 125 w 270"/>
                <a:gd name="T39" fmla="*/ 9 h 214"/>
                <a:gd name="T40" fmla="*/ 126 w 270"/>
                <a:gd name="T41" fmla="*/ 9 h 214"/>
                <a:gd name="T42" fmla="*/ 128 w 270"/>
                <a:gd name="T43" fmla="*/ 12 h 214"/>
                <a:gd name="T44" fmla="*/ 128 w 270"/>
                <a:gd name="T45" fmla="*/ 202 h 214"/>
                <a:gd name="T46" fmla="*/ 126 w 270"/>
                <a:gd name="T47" fmla="*/ 205 h 214"/>
                <a:gd name="T48" fmla="*/ 125 w 270"/>
                <a:gd name="T49" fmla="*/ 205 h 214"/>
                <a:gd name="T50" fmla="*/ 122 w 270"/>
                <a:gd name="T51" fmla="*/ 204 h 214"/>
                <a:gd name="T52" fmla="*/ 54 w 270"/>
                <a:gd name="T53" fmla="*/ 150 h 214"/>
                <a:gd name="T54" fmla="*/ 12 w 270"/>
                <a:gd name="T55" fmla="*/ 150 h 214"/>
                <a:gd name="T56" fmla="*/ 9 w 270"/>
                <a:gd name="T57" fmla="*/ 146 h 214"/>
                <a:gd name="T58" fmla="*/ 9 w 270"/>
                <a:gd name="T59" fmla="*/ 68 h 214"/>
                <a:gd name="T60" fmla="*/ 214 w 270"/>
                <a:gd name="T61" fmla="*/ 1 h 214"/>
                <a:gd name="T62" fmla="*/ 214 w 270"/>
                <a:gd name="T63" fmla="*/ 213 h 214"/>
                <a:gd name="T64" fmla="*/ 211 w 270"/>
                <a:gd name="T65" fmla="*/ 214 h 214"/>
                <a:gd name="T66" fmla="*/ 208 w 270"/>
                <a:gd name="T67" fmla="*/ 213 h 214"/>
                <a:gd name="T68" fmla="*/ 208 w 270"/>
                <a:gd name="T69" fmla="*/ 213 h 214"/>
                <a:gd name="T70" fmla="*/ 208 w 270"/>
                <a:gd name="T71" fmla="*/ 207 h 214"/>
                <a:gd name="T72" fmla="*/ 208 w 270"/>
                <a:gd name="T73" fmla="*/ 7 h 214"/>
                <a:gd name="T74" fmla="*/ 208 w 270"/>
                <a:gd name="T75" fmla="*/ 1 h 214"/>
                <a:gd name="T76" fmla="*/ 208 w 270"/>
                <a:gd name="T77" fmla="*/ 1 h 214"/>
                <a:gd name="T78" fmla="*/ 211 w 270"/>
                <a:gd name="T79" fmla="*/ 0 h 214"/>
                <a:gd name="T80" fmla="*/ 214 w 270"/>
                <a:gd name="T81" fmla="*/ 1 h 214"/>
                <a:gd name="T82" fmla="*/ 165 w 270"/>
                <a:gd name="T83" fmla="*/ 163 h 214"/>
                <a:gd name="T84" fmla="*/ 165 w 270"/>
                <a:gd name="T85" fmla="*/ 50 h 214"/>
                <a:gd name="T86" fmla="*/ 165 w 270"/>
                <a:gd name="T87" fmla="*/ 44 h 214"/>
                <a:gd name="T88" fmla="*/ 166 w 270"/>
                <a:gd name="T89" fmla="*/ 44 h 214"/>
                <a:gd name="T90" fmla="*/ 169 w 270"/>
                <a:gd name="T91" fmla="*/ 42 h 214"/>
                <a:gd name="T92" fmla="*/ 172 w 270"/>
                <a:gd name="T93" fmla="*/ 44 h 214"/>
                <a:gd name="T94" fmla="*/ 172 w 270"/>
                <a:gd name="T95" fmla="*/ 170 h 214"/>
                <a:gd name="T96" fmla="*/ 169 w 270"/>
                <a:gd name="T97" fmla="*/ 172 h 214"/>
                <a:gd name="T98" fmla="*/ 166 w 270"/>
                <a:gd name="T99" fmla="*/ 170 h 214"/>
                <a:gd name="T100" fmla="*/ 166 w 270"/>
                <a:gd name="T101" fmla="*/ 170 h 214"/>
                <a:gd name="T102" fmla="*/ 165 w 270"/>
                <a:gd name="T103" fmla="*/ 16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14">
                  <a:moveTo>
                    <a:pt x="12" y="158"/>
                  </a:moveTo>
                  <a:cubicBezTo>
                    <a:pt x="51" y="158"/>
                    <a:pt x="51" y="158"/>
                    <a:pt x="51" y="158"/>
                  </a:cubicBezTo>
                  <a:cubicBezTo>
                    <a:pt x="117" y="211"/>
                    <a:pt x="117" y="211"/>
                    <a:pt x="117" y="211"/>
                  </a:cubicBezTo>
                  <a:cubicBezTo>
                    <a:pt x="119" y="213"/>
                    <a:pt x="122" y="214"/>
                    <a:pt x="125" y="214"/>
                  </a:cubicBezTo>
                  <a:cubicBezTo>
                    <a:pt x="126" y="214"/>
                    <a:pt x="128" y="213"/>
                    <a:pt x="130" y="212"/>
                  </a:cubicBezTo>
                  <a:cubicBezTo>
                    <a:pt x="134" y="210"/>
                    <a:pt x="137" y="206"/>
                    <a:pt x="137" y="202"/>
                  </a:cubicBezTo>
                  <a:cubicBezTo>
                    <a:pt x="137" y="12"/>
                    <a:pt x="137" y="12"/>
                    <a:pt x="137" y="12"/>
                  </a:cubicBezTo>
                  <a:cubicBezTo>
                    <a:pt x="137" y="8"/>
                    <a:pt x="134" y="4"/>
                    <a:pt x="130" y="2"/>
                  </a:cubicBezTo>
                  <a:cubicBezTo>
                    <a:pt x="128" y="1"/>
                    <a:pt x="126" y="0"/>
                    <a:pt x="125" y="0"/>
                  </a:cubicBezTo>
                  <a:cubicBezTo>
                    <a:pt x="122" y="0"/>
                    <a:pt x="119" y="1"/>
                    <a:pt x="117" y="3"/>
                  </a:cubicBezTo>
                  <a:cubicBezTo>
                    <a:pt x="51" y="56"/>
                    <a:pt x="51" y="56"/>
                    <a:pt x="51" y="56"/>
                  </a:cubicBezTo>
                  <a:cubicBezTo>
                    <a:pt x="12" y="56"/>
                    <a:pt x="12" y="56"/>
                    <a:pt x="12" y="56"/>
                  </a:cubicBezTo>
                  <a:cubicBezTo>
                    <a:pt x="5" y="56"/>
                    <a:pt x="0" y="61"/>
                    <a:pt x="0" y="68"/>
                  </a:cubicBezTo>
                  <a:cubicBezTo>
                    <a:pt x="0" y="146"/>
                    <a:pt x="0" y="146"/>
                    <a:pt x="0" y="146"/>
                  </a:cubicBezTo>
                  <a:cubicBezTo>
                    <a:pt x="0" y="153"/>
                    <a:pt x="5" y="158"/>
                    <a:pt x="12" y="158"/>
                  </a:cubicBezTo>
                  <a:close/>
                  <a:moveTo>
                    <a:pt x="9" y="68"/>
                  </a:moveTo>
                  <a:cubicBezTo>
                    <a:pt x="9" y="66"/>
                    <a:pt x="10" y="64"/>
                    <a:pt x="12" y="64"/>
                  </a:cubicBezTo>
                  <a:cubicBezTo>
                    <a:pt x="54" y="64"/>
                    <a:pt x="54" y="64"/>
                    <a:pt x="54" y="64"/>
                  </a:cubicBezTo>
                  <a:cubicBezTo>
                    <a:pt x="122" y="10"/>
                    <a:pt x="122" y="10"/>
                    <a:pt x="122" y="10"/>
                  </a:cubicBezTo>
                  <a:cubicBezTo>
                    <a:pt x="123" y="9"/>
                    <a:pt x="124" y="9"/>
                    <a:pt x="125" y="9"/>
                  </a:cubicBezTo>
                  <a:cubicBezTo>
                    <a:pt x="125" y="9"/>
                    <a:pt x="126" y="9"/>
                    <a:pt x="126" y="9"/>
                  </a:cubicBezTo>
                  <a:cubicBezTo>
                    <a:pt x="127" y="10"/>
                    <a:pt x="128" y="11"/>
                    <a:pt x="128" y="12"/>
                  </a:cubicBezTo>
                  <a:cubicBezTo>
                    <a:pt x="128" y="202"/>
                    <a:pt x="128" y="202"/>
                    <a:pt x="128" y="202"/>
                  </a:cubicBezTo>
                  <a:cubicBezTo>
                    <a:pt x="128" y="203"/>
                    <a:pt x="127" y="204"/>
                    <a:pt x="126" y="205"/>
                  </a:cubicBezTo>
                  <a:cubicBezTo>
                    <a:pt x="126" y="205"/>
                    <a:pt x="125" y="205"/>
                    <a:pt x="125" y="205"/>
                  </a:cubicBezTo>
                  <a:cubicBezTo>
                    <a:pt x="124" y="205"/>
                    <a:pt x="123" y="205"/>
                    <a:pt x="122" y="204"/>
                  </a:cubicBezTo>
                  <a:cubicBezTo>
                    <a:pt x="54" y="150"/>
                    <a:pt x="54" y="150"/>
                    <a:pt x="54" y="150"/>
                  </a:cubicBezTo>
                  <a:cubicBezTo>
                    <a:pt x="12" y="150"/>
                    <a:pt x="12" y="150"/>
                    <a:pt x="12" y="150"/>
                  </a:cubicBezTo>
                  <a:cubicBezTo>
                    <a:pt x="10" y="150"/>
                    <a:pt x="9" y="148"/>
                    <a:pt x="9" y="146"/>
                  </a:cubicBezTo>
                  <a:lnTo>
                    <a:pt x="9" y="68"/>
                  </a:lnTo>
                  <a:close/>
                  <a:moveTo>
                    <a:pt x="214" y="1"/>
                  </a:moveTo>
                  <a:cubicBezTo>
                    <a:pt x="270" y="61"/>
                    <a:pt x="270" y="153"/>
                    <a:pt x="214" y="213"/>
                  </a:cubicBezTo>
                  <a:cubicBezTo>
                    <a:pt x="213" y="213"/>
                    <a:pt x="212" y="214"/>
                    <a:pt x="211" y="214"/>
                  </a:cubicBezTo>
                  <a:cubicBezTo>
                    <a:pt x="210" y="214"/>
                    <a:pt x="209" y="214"/>
                    <a:pt x="208" y="213"/>
                  </a:cubicBezTo>
                  <a:cubicBezTo>
                    <a:pt x="208" y="213"/>
                    <a:pt x="208" y="213"/>
                    <a:pt x="208" y="213"/>
                  </a:cubicBezTo>
                  <a:cubicBezTo>
                    <a:pt x="206" y="211"/>
                    <a:pt x="206" y="208"/>
                    <a:pt x="208" y="207"/>
                  </a:cubicBezTo>
                  <a:cubicBezTo>
                    <a:pt x="261" y="151"/>
                    <a:pt x="261" y="63"/>
                    <a:pt x="208" y="7"/>
                  </a:cubicBezTo>
                  <a:cubicBezTo>
                    <a:pt x="206" y="6"/>
                    <a:pt x="206" y="3"/>
                    <a:pt x="208" y="1"/>
                  </a:cubicBezTo>
                  <a:cubicBezTo>
                    <a:pt x="208" y="1"/>
                    <a:pt x="208" y="1"/>
                    <a:pt x="208" y="1"/>
                  </a:cubicBezTo>
                  <a:cubicBezTo>
                    <a:pt x="209" y="0"/>
                    <a:pt x="210" y="0"/>
                    <a:pt x="211" y="0"/>
                  </a:cubicBezTo>
                  <a:cubicBezTo>
                    <a:pt x="212" y="0"/>
                    <a:pt x="213" y="1"/>
                    <a:pt x="214" y="1"/>
                  </a:cubicBezTo>
                  <a:close/>
                  <a:moveTo>
                    <a:pt x="165" y="163"/>
                  </a:moveTo>
                  <a:cubicBezTo>
                    <a:pt x="194" y="131"/>
                    <a:pt x="194" y="82"/>
                    <a:pt x="165" y="50"/>
                  </a:cubicBezTo>
                  <a:cubicBezTo>
                    <a:pt x="163" y="49"/>
                    <a:pt x="163" y="46"/>
                    <a:pt x="165" y="44"/>
                  </a:cubicBezTo>
                  <a:cubicBezTo>
                    <a:pt x="166" y="44"/>
                    <a:pt x="166" y="44"/>
                    <a:pt x="166" y="44"/>
                  </a:cubicBezTo>
                  <a:cubicBezTo>
                    <a:pt x="167" y="43"/>
                    <a:pt x="168" y="42"/>
                    <a:pt x="169" y="42"/>
                  </a:cubicBezTo>
                  <a:cubicBezTo>
                    <a:pt x="170" y="42"/>
                    <a:pt x="171" y="43"/>
                    <a:pt x="172" y="44"/>
                  </a:cubicBezTo>
                  <a:cubicBezTo>
                    <a:pt x="204" y="80"/>
                    <a:pt x="204" y="135"/>
                    <a:pt x="172" y="170"/>
                  </a:cubicBezTo>
                  <a:cubicBezTo>
                    <a:pt x="171" y="171"/>
                    <a:pt x="170" y="172"/>
                    <a:pt x="169" y="172"/>
                  </a:cubicBezTo>
                  <a:cubicBezTo>
                    <a:pt x="168" y="172"/>
                    <a:pt x="167" y="171"/>
                    <a:pt x="166" y="170"/>
                  </a:cubicBezTo>
                  <a:cubicBezTo>
                    <a:pt x="166" y="170"/>
                    <a:pt x="166" y="170"/>
                    <a:pt x="166" y="170"/>
                  </a:cubicBezTo>
                  <a:cubicBezTo>
                    <a:pt x="164" y="168"/>
                    <a:pt x="164" y="165"/>
                    <a:pt x="165" y="163"/>
                  </a:cubicBezTo>
                  <a:close/>
                </a:path>
              </a:pathLst>
            </a:custGeom>
            <a:solidFill>
              <a:schemeClr val="bg1"/>
            </a:solidFill>
            <a:ln w="19050">
              <a:solidFill>
                <a:schemeClr val="bg1"/>
              </a:solidFill>
            </a:ln>
          </p:spPr>
          <p:txBody>
            <a:bodyPr vert="horz" wrap="square" lIns="109728" tIns="54864" rIns="109728" bIns="54864" numCol="1" anchor="t" anchorCtr="0" compatLnSpc="1">
              <a:prstTxWarp prst="textNoShape">
                <a:avLst/>
              </a:prstTxWarp>
            </a:bodyPr>
            <a:lstStyle/>
            <a:p>
              <a:pPr defTabSz="609585">
                <a:defRPr/>
              </a:pPr>
              <a:endParaRPr lang="bg-BG" sz="2160">
                <a:solidFill>
                  <a:srgbClr val="444444"/>
                </a:solidFill>
                <a:latin typeface="Arial"/>
              </a:endParaRPr>
            </a:p>
          </p:txBody>
        </p:sp>
        <p:sp>
          <p:nvSpPr>
            <p:cNvPr id="86" name="Freeform 186">
              <a:extLst>
                <a:ext uri="{FF2B5EF4-FFF2-40B4-BE49-F238E27FC236}">
                  <a16:creationId xmlns:a16="http://schemas.microsoft.com/office/drawing/2014/main" id="{8F20881C-796F-491E-B229-2B05A27208C3}"/>
                </a:ext>
              </a:extLst>
            </p:cNvPr>
            <p:cNvSpPr>
              <a:spLocks noEditPoints="1"/>
            </p:cNvSpPr>
            <p:nvPr/>
          </p:nvSpPr>
          <p:spPr bwMode="auto">
            <a:xfrm>
              <a:off x="3719570" y="1907257"/>
              <a:ext cx="391558" cy="417285"/>
            </a:xfrm>
            <a:custGeom>
              <a:avLst/>
              <a:gdLst>
                <a:gd name="T0" fmla="*/ 63 w 239"/>
                <a:gd name="T1" fmla="*/ 104 h 256"/>
                <a:gd name="T2" fmla="*/ 207 w 239"/>
                <a:gd name="T3" fmla="*/ 104 h 256"/>
                <a:gd name="T4" fmla="*/ 207 w 239"/>
                <a:gd name="T5" fmla="*/ 112 h 256"/>
                <a:gd name="T6" fmla="*/ 63 w 239"/>
                <a:gd name="T7" fmla="*/ 112 h 256"/>
                <a:gd name="T8" fmla="*/ 63 w 239"/>
                <a:gd name="T9" fmla="*/ 104 h 256"/>
                <a:gd name="T10" fmla="*/ 175 w 239"/>
                <a:gd name="T11" fmla="*/ 0 h 256"/>
                <a:gd name="T12" fmla="*/ 95 w 239"/>
                <a:gd name="T13" fmla="*/ 0 h 256"/>
                <a:gd name="T14" fmla="*/ 31 w 239"/>
                <a:gd name="T15" fmla="*/ 64 h 256"/>
                <a:gd name="T16" fmla="*/ 31 w 239"/>
                <a:gd name="T17" fmla="*/ 164 h 256"/>
                <a:gd name="T18" fmla="*/ 35 w 239"/>
                <a:gd name="T19" fmla="*/ 168 h 256"/>
                <a:gd name="T20" fmla="*/ 39 w 239"/>
                <a:gd name="T21" fmla="*/ 164 h 256"/>
                <a:gd name="T22" fmla="*/ 39 w 239"/>
                <a:gd name="T23" fmla="*/ 64 h 256"/>
                <a:gd name="T24" fmla="*/ 95 w 239"/>
                <a:gd name="T25" fmla="*/ 8 h 256"/>
                <a:gd name="T26" fmla="*/ 175 w 239"/>
                <a:gd name="T27" fmla="*/ 8 h 256"/>
                <a:gd name="T28" fmla="*/ 231 w 239"/>
                <a:gd name="T29" fmla="*/ 64 h 256"/>
                <a:gd name="T30" fmla="*/ 231 w 239"/>
                <a:gd name="T31" fmla="*/ 192 h 256"/>
                <a:gd name="T32" fmla="*/ 175 w 239"/>
                <a:gd name="T33" fmla="*/ 248 h 256"/>
                <a:gd name="T34" fmla="*/ 107 w 239"/>
                <a:gd name="T35" fmla="*/ 248 h 256"/>
                <a:gd name="T36" fmla="*/ 103 w 239"/>
                <a:gd name="T37" fmla="*/ 252 h 256"/>
                <a:gd name="T38" fmla="*/ 107 w 239"/>
                <a:gd name="T39" fmla="*/ 256 h 256"/>
                <a:gd name="T40" fmla="*/ 175 w 239"/>
                <a:gd name="T41" fmla="*/ 256 h 256"/>
                <a:gd name="T42" fmla="*/ 239 w 239"/>
                <a:gd name="T43" fmla="*/ 192 h 256"/>
                <a:gd name="T44" fmla="*/ 239 w 239"/>
                <a:gd name="T45" fmla="*/ 64 h 256"/>
                <a:gd name="T46" fmla="*/ 175 w 239"/>
                <a:gd name="T47" fmla="*/ 0 h 256"/>
                <a:gd name="T48" fmla="*/ 63 w 239"/>
                <a:gd name="T49" fmla="*/ 88 h 256"/>
                <a:gd name="T50" fmla="*/ 207 w 239"/>
                <a:gd name="T51" fmla="*/ 88 h 256"/>
                <a:gd name="T52" fmla="*/ 207 w 239"/>
                <a:gd name="T53" fmla="*/ 80 h 256"/>
                <a:gd name="T54" fmla="*/ 63 w 239"/>
                <a:gd name="T55" fmla="*/ 80 h 256"/>
                <a:gd name="T56" fmla="*/ 63 w 239"/>
                <a:gd name="T57" fmla="*/ 88 h 256"/>
                <a:gd name="T58" fmla="*/ 207 w 239"/>
                <a:gd name="T59" fmla="*/ 56 h 256"/>
                <a:gd name="T60" fmla="*/ 63 w 239"/>
                <a:gd name="T61" fmla="*/ 56 h 256"/>
                <a:gd name="T62" fmla="*/ 63 w 239"/>
                <a:gd name="T63" fmla="*/ 64 h 256"/>
                <a:gd name="T64" fmla="*/ 207 w 239"/>
                <a:gd name="T65" fmla="*/ 64 h 256"/>
                <a:gd name="T66" fmla="*/ 207 w 239"/>
                <a:gd name="T67" fmla="*/ 56 h 256"/>
                <a:gd name="T68" fmla="*/ 63 w 239"/>
                <a:gd name="T69" fmla="*/ 136 h 256"/>
                <a:gd name="T70" fmla="*/ 207 w 239"/>
                <a:gd name="T71" fmla="*/ 136 h 256"/>
                <a:gd name="T72" fmla="*/ 207 w 239"/>
                <a:gd name="T73" fmla="*/ 128 h 256"/>
                <a:gd name="T74" fmla="*/ 63 w 239"/>
                <a:gd name="T75" fmla="*/ 128 h 256"/>
                <a:gd name="T76" fmla="*/ 63 w 239"/>
                <a:gd name="T77" fmla="*/ 136 h 256"/>
                <a:gd name="T78" fmla="*/ 8 w 239"/>
                <a:gd name="T79" fmla="*/ 214 h 256"/>
                <a:gd name="T80" fmla="*/ 2 w 239"/>
                <a:gd name="T81" fmla="*/ 214 h 256"/>
                <a:gd name="T82" fmla="*/ 2 w 239"/>
                <a:gd name="T83" fmla="*/ 219 h 256"/>
                <a:gd name="T84" fmla="*/ 34 w 239"/>
                <a:gd name="T85" fmla="*/ 251 h 256"/>
                <a:gd name="T86" fmla="*/ 43 w 239"/>
                <a:gd name="T87" fmla="*/ 251 h 256"/>
                <a:gd name="T88" fmla="*/ 93 w 239"/>
                <a:gd name="T89" fmla="*/ 202 h 256"/>
                <a:gd name="T90" fmla="*/ 93 w 239"/>
                <a:gd name="T91" fmla="*/ 197 h 256"/>
                <a:gd name="T92" fmla="*/ 87 w 239"/>
                <a:gd name="T93" fmla="*/ 197 h 256"/>
                <a:gd name="T94" fmla="*/ 39 w 239"/>
                <a:gd name="T95" fmla="*/ 245 h 256"/>
                <a:gd name="T96" fmla="*/ 8 w 239"/>
                <a:gd name="T97" fmla="*/ 21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9" h="256">
                  <a:moveTo>
                    <a:pt x="63" y="104"/>
                  </a:moveTo>
                  <a:cubicBezTo>
                    <a:pt x="207" y="104"/>
                    <a:pt x="207" y="104"/>
                    <a:pt x="207" y="104"/>
                  </a:cubicBezTo>
                  <a:cubicBezTo>
                    <a:pt x="207" y="112"/>
                    <a:pt x="207" y="112"/>
                    <a:pt x="207" y="112"/>
                  </a:cubicBezTo>
                  <a:cubicBezTo>
                    <a:pt x="63" y="112"/>
                    <a:pt x="63" y="112"/>
                    <a:pt x="63" y="112"/>
                  </a:cubicBezTo>
                  <a:lnTo>
                    <a:pt x="63" y="104"/>
                  </a:lnTo>
                  <a:close/>
                  <a:moveTo>
                    <a:pt x="175" y="0"/>
                  </a:moveTo>
                  <a:cubicBezTo>
                    <a:pt x="95" y="0"/>
                    <a:pt x="95" y="0"/>
                    <a:pt x="95" y="0"/>
                  </a:cubicBezTo>
                  <a:cubicBezTo>
                    <a:pt x="60" y="0"/>
                    <a:pt x="31" y="29"/>
                    <a:pt x="31" y="64"/>
                  </a:cubicBezTo>
                  <a:cubicBezTo>
                    <a:pt x="31" y="164"/>
                    <a:pt x="31" y="164"/>
                    <a:pt x="31" y="164"/>
                  </a:cubicBezTo>
                  <a:cubicBezTo>
                    <a:pt x="31" y="166"/>
                    <a:pt x="33" y="168"/>
                    <a:pt x="35" y="168"/>
                  </a:cubicBezTo>
                  <a:cubicBezTo>
                    <a:pt x="37" y="168"/>
                    <a:pt x="39" y="166"/>
                    <a:pt x="39" y="164"/>
                  </a:cubicBezTo>
                  <a:cubicBezTo>
                    <a:pt x="39" y="64"/>
                    <a:pt x="39" y="64"/>
                    <a:pt x="39" y="64"/>
                  </a:cubicBezTo>
                  <a:cubicBezTo>
                    <a:pt x="39" y="33"/>
                    <a:pt x="64" y="8"/>
                    <a:pt x="95" y="8"/>
                  </a:cubicBezTo>
                  <a:cubicBezTo>
                    <a:pt x="175" y="8"/>
                    <a:pt x="175" y="8"/>
                    <a:pt x="175" y="8"/>
                  </a:cubicBezTo>
                  <a:cubicBezTo>
                    <a:pt x="206" y="8"/>
                    <a:pt x="231" y="33"/>
                    <a:pt x="231" y="64"/>
                  </a:cubicBezTo>
                  <a:cubicBezTo>
                    <a:pt x="231" y="192"/>
                    <a:pt x="231" y="192"/>
                    <a:pt x="231" y="192"/>
                  </a:cubicBezTo>
                  <a:cubicBezTo>
                    <a:pt x="231" y="223"/>
                    <a:pt x="206" y="248"/>
                    <a:pt x="175" y="248"/>
                  </a:cubicBezTo>
                  <a:cubicBezTo>
                    <a:pt x="107" y="248"/>
                    <a:pt x="107" y="248"/>
                    <a:pt x="107" y="248"/>
                  </a:cubicBezTo>
                  <a:cubicBezTo>
                    <a:pt x="105" y="248"/>
                    <a:pt x="103" y="250"/>
                    <a:pt x="103" y="252"/>
                  </a:cubicBezTo>
                  <a:cubicBezTo>
                    <a:pt x="103" y="254"/>
                    <a:pt x="105" y="256"/>
                    <a:pt x="107" y="256"/>
                  </a:cubicBezTo>
                  <a:cubicBezTo>
                    <a:pt x="175" y="256"/>
                    <a:pt x="175" y="256"/>
                    <a:pt x="175" y="256"/>
                  </a:cubicBezTo>
                  <a:cubicBezTo>
                    <a:pt x="211" y="256"/>
                    <a:pt x="239" y="227"/>
                    <a:pt x="239" y="192"/>
                  </a:cubicBezTo>
                  <a:cubicBezTo>
                    <a:pt x="239" y="64"/>
                    <a:pt x="239" y="64"/>
                    <a:pt x="239" y="64"/>
                  </a:cubicBezTo>
                  <a:cubicBezTo>
                    <a:pt x="239" y="29"/>
                    <a:pt x="211" y="0"/>
                    <a:pt x="175" y="0"/>
                  </a:cubicBezTo>
                  <a:close/>
                  <a:moveTo>
                    <a:pt x="63" y="88"/>
                  </a:moveTo>
                  <a:cubicBezTo>
                    <a:pt x="207" y="88"/>
                    <a:pt x="207" y="88"/>
                    <a:pt x="207" y="88"/>
                  </a:cubicBezTo>
                  <a:cubicBezTo>
                    <a:pt x="207" y="80"/>
                    <a:pt x="207" y="80"/>
                    <a:pt x="207" y="80"/>
                  </a:cubicBezTo>
                  <a:cubicBezTo>
                    <a:pt x="63" y="80"/>
                    <a:pt x="63" y="80"/>
                    <a:pt x="63" y="80"/>
                  </a:cubicBezTo>
                  <a:lnTo>
                    <a:pt x="63" y="88"/>
                  </a:lnTo>
                  <a:close/>
                  <a:moveTo>
                    <a:pt x="207" y="56"/>
                  </a:moveTo>
                  <a:cubicBezTo>
                    <a:pt x="63" y="56"/>
                    <a:pt x="63" y="56"/>
                    <a:pt x="63" y="56"/>
                  </a:cubicBezTo>
                  <a:cubicBezTo>
                    <a:pt x="63" y="64"/>
                    <a:pt x="63" y="64"/>
                    <a:pt x="63" y="64"/>
                  </a:cubicBezTo>
                  <a:cubicBezTo>
                    <a:pt x="207" y="64"/>
                    <a:pt x="207" y="64"/>
                    <a:pt x="207" y="64"/>
                  </a:cubicBezTo>
                  <a:lnTo>
                    <a:pt x="207" y="56"/>
                  </a:lnTo>
                  <a:close/>
                  <a:moveTo>
                    <a:pt x="63" y="136"/>
                  </a:moveTo>
                  <a:cubicBezTo>
                    <a:pt x="207" y="136"/>
                    <a:pt x="207" y="136"/>
                    <a:pt x="207" y="136"/>
                  </a:cubicBezTo>
                  <a:cubicBezTo>
                    <a:pt x="207" y="128"/>
                    <a:pt x="207" y="128"/>
                    <a:pt x="207" y="128"/>
                  </a:cubicBezTo>
                  <a:cubicBezTo>
                    <a:pt x="63" y="128"/>
                    <a:pt x="63" y="128"/>
                    <a:pt x="63" y="128"/>
                  </a:cubicBezTo>
                  <a:lnTo>
                    <a:pt x="63" y="136"/>
                  </a:lnTo>
                  <a:close/>
                  <a:moveTo>
                    <a:pt x="8" y="214"/>
                  </a:moveTo>
                  <a:cubicBezTo>
                    <a:pt x="6" y="212"/>
                    <a:pt x="4" y="212"/>
                    <a:pt x="2" y="214"/>
                  </a:cubicBezTo>
                  <a:cubicBezTo>
                    <a:pt x="0" y="215"/>
                    <a:pt x="0" y="218"/>
                    <a:pt x="2" y="219"/>
                  </a:cubicBezTo>
                  <a:cubicBezTo>
                    <a:pt x="34" y="251"/>
                    <a:pt x="34" y="251"/>
                    <a:pt x="34" y="251"/>
                  </a:cubicBezTo>
                  <a:cubicBezTo>
                    <a:pt x="37" y="254"/>
                    <a:pt x="41" y="254"/>
                    <a:pt x="43" y="251"/>
                  </a:cubicBezTo>
                  <a:cubicBezTo>
                    <a:pt x="93" y="202"/>
                    <a:pt x="93" y="202"/>
                    <a:pt x="93" y="202"/>
                  </a:cubicBezTo>
                  <a:cubicBezTo>
                    <a:pt x="94" y="201"/>
                    <a:pt x="94" y="198"/>
                    <a:pt x="93" y="197"/>
                  </a:cubicBezTo>
                  <a:cubicBezTo>
                    <a:pt x="91" y="195"/>
                    <a:pt x="88" y="195"/>
                    <a:pt x="87" y="197"/>
                  </a:cubicBezTo>
                  <a:cubicBezTo>
                    <a:pt x="39" y="245"/>
                    <a:pt x="39" y="245"/>
                    <a:pt x="39" y="245"/>
                  </a:cubicBezTo>
                  <a:lnTo>
                    <a:pt x="8" y="214"/>
                  </a:lnTo>
                  <a:close/>
                </a:path>
              </a:pathLst>
            </a:custGeom>
            <a:solidFill>
              <a:schemeClr val="bg1"/>
            </a:solidFill>
            <a:ln w="12700">
              <a:solidFill>
                <a:schemeClr val="bg1"/>
              </a:solidFill>
            </a:ln>
          </p:spPr>
          <p:txBody>
            <a:bodyPr vert="horz" wrap="square" lIns="109728" tIns="54864" rIns="109728" bIns="54864" numCol="1" anchor="t" anchorCtr="0" compatLnSpc="1">
              <a:prstTxWarp prst="textNoShape">
                <a:avLst/>
              </a:prstTxWarp>
            </a:bodyPr>
            <a:lstStyle/>
            <a:p>
              <a:pPr defTabSz="609585">
                <a:defRPr/>
              </a:pPr>
              <a:endParaRPr lang="bg-BG" sz="2160">
                <a:solidFill>
                  <a:srgbClr val="444444"/>
                </a:solidFill>
                <a:latin typeface="Arial"/>
              </a:endParaRPr>
            </a:p>
          </p:txBody>
        </p:sp>
      </p:grpSp>
      <p:grpSp>
        <p:nvGrpSpPr>
          <p:cNvPr id="18" name="Group 17">
            <a:extLst>
              <a:ext uri="{FF2B5EF4-FFF2-40B4-BE49-F238E27FC236}">
                <a16:creationId xmlns:a16="http://schemas.microsoft.com/office/drawing/2014/main" id="{CC7A9670-0F20-4B79-9AA8-D754AF688CC4}"/>
              </a:ext>
            </a:extLst>
          </p:cNvPr>
          <p:cNvGrpSpPr/>
          <p:nvPr/>
        </p:nvGrpSpPr>
        <p:grpSpPr>
          <a:xfrm>
            <a:off x="5608321" y="5543606"/>
            <a:ext cx="6165385" cy="649496"/>
            <a:chOff x="5126380" y="3981811"/>
            <a:chExt cx="4624039" cy="487122"/>
          </a:xfrm>
        </p:grpSpPr>
        <p:grpSp>
          <p:nvGrpSpPr>
            <p:cNvPr id="15" name="Group 14">
              <a:extLst>
                <a:ext uri="{FF2B5EF4-FFF2-40B4-BE49-F238E27FC236}">
                  <a16:creationId xmlns:a16="http://schemas.microsoft.com/office/drawing/2014/main" id="{7759709C-FA03-484F-AB48-A73B4C538837}"/>
                </a:ext>
              </a:extLst>
            </p:cNvPr>
            <p:cNvGrpSpPr/>
            <p:nvPr/>
          </p:nvGrpSpPr>
          <p:grpSpPr>
            <a:xfrm>
              <a:off x="5733556" y="3981811"/>
              <a:ext cx="4016863" cy="434803"/>
              <a:chOff x="5819866" y="4135215"/>
              <a:chExt cx="3545669" cy="435980"/>
            </a:xfrm>
          </p:grpSpPr>
          <p:sp>
            <p:nvSpPr>
              <p:cNvPr id="39" name="TextBox 38">
                <a:extLst>
                  <a:ext uri="{FF2B5EF4-FFF2-40B4-BE49-F238E27FC236}">
                    <a16:creationId xmlns:a16="http://schemas.microsoft.com/office/drawing/2014/main" id="{47EC16BD-8A11-6146-B1B0-140DCAA3098C}"/>
                  </a:ext>
                </a:extLst>
              </p:cNvPr>
              <p:cNvSpPr txBox="1"/>
              <p:nvPr/>
            </p:nvSpPr>
            <p:spPr>
              <a:xfrm>
                <a:off x="5821871" y="4339737"/>
                <a:ext cx="3543664" cy="231458"/>
              </a:xfrm>
              <a:prstGeom prst="rect">
                <a:avLst/>
              </a:prstGeom>
              <a:noFill/>
            </p:spPr>
            <p:txBody>
              <a:bodyPr wrap="square" rtlCol="0">
                <a:spAutoFit/>
              </a:bodyPr>
              <a:lstStyle/>
              <a:p>
                <a:pPr defTabSz="609585">
                  <a:defRPr/>
                </a:pPr>
                <a:r>
                  <a:rPr lang="en-US" sz="1400" dirty="0">
                    <a:latin typeface="Arial"/>
                    <a:ea typeface="Lato Light" panose="020F0502020204030203" pitchFamily="34" charset="0"/>
                    <a:cs typeface="Lato Light" panose="020F0502020204030203" pitchFamily="34" charset="0"/>
                  </a:rPr>
                  <a:t>+Recovery Manager DRE / On Demand Recovery</a:t>
                </a:r>
              </a:p>
            </p:txBody>
          </p:sp>
          <p:sp>
            <p:nvSpPr>
              <p:cNvPr id="40" name="Rectangle 39">
                <a:extLst>
                  <a:ext uri="{FF2B5EF4-FFF2-40B4-BE49-F238E27FC236}">
                    <a16:creationId xmlns:a16="http://schemas.microsoft.com/office/drawing/2014/main" id="{16A36D79-322D-AC47-A7AC-9B1E699222E4}"/>
                  </a:ext>
                </a:extLst>
              </p:cNvPr>
              <p:cNvSpPr/>
              <p:nvPr/>
            </p:nvSpPr>
            <p:spPr>
              <a:xfrm>
                <a:off x="5819866" y="4135215"/>
                <a:ext cx="1106063" cy="285513"/>
              </a:xfrm>
              <a:prstGeom prst="rect">
                <a:avLst/>
              </a:prstGeom>
            </p:spPr>
            <p:txBody>
              <a:bodyPr wrap="square">
                <a:spAutoFit/>
              </a:bodyPr>
              <a:lstStyle/>
              <a:p>
                <a:pPr defTabSz="609585">
                  <a:defRPr/>
                </a:pPr>
                <a:r>
                  <a:rPr lang="en-US" sz="1867" b="1">
                    <a:solidFill>
                      <a:srgbClr val="333333"/>
                    </a:solidFill>
                    <a:latin typeface="Arial"/>
                    <a:ea typeface="Roboto Medium" panose="02000000000000000000" pitchFamily="2" charset="0"/>
                    <a:cs typeface="Montserrat" charset="0"/>
                  </a:rPr>
                  <a:t>Recover</a:t>
                </a:r>
                <a:endParaRPr lang="en-US" sz="6400" b="1">
                  <a:solidFill>
                    <a:srgbClr val="333333"/>
                  </a:solidFill>
                  <a:latin typeface="Arial"/>
                  <a:ea typeface="Roboto Medium" panose="02000000000000000000" pitchFamily="2" charset="0"/>
                  <a:cs typeface="Montserrat" charset="0"/>
                </a:endParaRPr>
              </a:p>
            </p:txBody>
          </p:sp>
        </p:grpSp>
        <p:sp>
          <p:nvSpPr>
            <p:cNvPr id="82" name="Freeform 133">
              <a:extLst>
                <a:ext uri="{FF2B5EF4-FFF2-40B4-BE49-F238E27FC236}">
                  <a16:creationId xmlns:a16="http://schemas.microsoft.com/office/drawing/2014/main" id="{BE754B6B-AC4A-4685-A332-1DC4A49377E3}"/>
                </a:ext>
              </a:extLst>
            </p:cNvPr>
            <p:cNvSpPr>
              <a:spLocks noEditPoints="1"/>
            </p:cNvSpPr>
            <p:nvPr/>
          </p:nvSpPr>
          <p:spPr bwMode="auto">
            <a:xfrm>
              <a:off x="5126380" y="4057453"/>
              <a:ext cx="411480" cy="411480"/>
            </a:xfrm>
            <a:custGeom>
              <a:avLst/>
              <a:gdLst>
                <a:gd name="T0" fmla="*/ 244 w 250"/>
                <a:gd name="T1" fmla="*/ 164 h 256"/>
                <a:gd name="T2" fmla="*/ 247 w 250"/>
                <a:gd name="T3" fmla="*/ 164 h 256"/>
                <a:gd name="T4" fmla="*/ 237 w 250"/>
                <a:gd name="T5" fmla="*/ 196 h 256"/>
                <a:gd name="T6" fmla="*/ 231 w 250"/>
                <a:gd name="T7" fmla="*/ 197 h 256"/>
                <a:gd name="T8" fmla="*/ 230 w 250"/>
                <a:gd name="T9" fmla="*/ 192 h 256"/>
                <a:gd name="T10" fmla="*/ 36 w 250"/>
                <a:gd name="T11" fmla="*/ 204 h 256"/>
                <a:gd name="T12" fmla="*/ 30 w 250"/>
                <a:gd name="T13" fmla="*/ 204 h 256"/>
                <a:gd name="T14" fmla="*/ 29 w 250"/>
                <a:gd name="T15" fmla="*/ 209 h 256"/>
                <a:gd name="T16" fmla="*/ 55 w 250"/>
                <a:gd name="T17" fmla="*/ 232 h 256"/>
                <a:gd name="T18" fmla="*/ 58 w 250"/>
                <a:gd name="T19" fmla="*/ 230 h 256"/>
                <a:gd name="T20" fmla="*/ 36 w 250"/>
                <a:gd name="T21" fmla="*/ 204 h 256"/>
                <a:gd name="T22" fmla="*/ 65 w 250"/>
                <a:gd name="T23" fmla="*/ 234 h 256"/>
                <a:gd name="T24" fmla="*/ 64 w 250"/>
                <a:gd name="T25" fmla="*/ 237 h 256"/>
                <a:gd name="T26" fmla="*/ 96 w 250"/>
                <a:gd name="T27" fmla="*/ 252 h 256"/>
                <a:gd name="T28" fmla="*/ 101 w 250"/>
                <a:gd name="T29" fmla="*/ 249 h 256"/>
                <a:gd name="T30" fmla="*/ 98 w 250"/>
                <a:gd name="T31" fmla="*/ 244 h 256"/>
                <a:gd name="T32" fmla="*/ 157 w 250"/>
                <a:gd name="T33" fmla="*/ 244 h 256"/>
                <a:gd name="T34" fmla="*/ 156 w 250"/>
                <a:gd name="T35" fmla="*/ 249 h 256"/>
                <a:gd name="T36" fmla="*/ 161 w 250"/>
                <a:gd name="T37" fmla="*/ 252 h 256"/>
                <a:gd name="T38" fmla="*/ 192 w 250"/>
                <a:gd name="T39" fmla="*/ 237 h 256"/>
                <a:gd name="T40" fmla="*/ 192 w 250"/>
                <a:gd name="T41" fmla="*/ 234 h 256"/>
                <a:gd name="T42" fmla="*/ 157 w 250"/>
                <a:gd name="T43" fmla="*/ 244 h 256"/>
                <a:gd name="T44" fmla="*/ 113 w 250"/>
                <a:gd name="T45" fmla="*/ 247 h 256"/>
                <a:gd name="T46" fmla="*/ 109 w 250"/>
                <a:gd name="T47" fmla="*/ 250 h 256"/>
                <a:gd name="T48" fmla="*/ 112 w 250"/>
                <a:gd name="T49" fmla="*/ 255 h 256"/>
                <a:gd name="T50" fmla="*/ 145 w 250"/>
                <a:gd name="T51" fmla="*/ 255 h 256"/>
                <a:gd name="T52" fmla="*/ 148 w 250"/>
                <a:gd name="T53" fmla="*/ 250 h 256"/>
                <a:gd name="T54" fmla="*/ 143 w 250"/>
                <a:gd name="T55" fmla="*/ 247 h 256"/>
                <a:gd name="T56" fmla="*/ 199 w 250"/>
                <a:gd name="T57" fmla="*/ 224 h 256"/>
                <a:gd name="T58" fmla="*/ 198 w 250"/>
                <a:gd name="T59" fmla="*/ 230 h 256"/>
                <a:gd name="T60" fmla="*/ 204 w 250"/>
                <a:gd name="T61" fmla="*/ 231 h 256"/>
                <a:gd name="T62" fmla="*/ 226 w 250"/>
                <a:gd name="T63" fmla="*/ 204 h 256"/>
                <a:gd name="T64" fmla="*/ 223 w 250"/>
                <a:gd name="T65" fmla="*/ 203 h 256"/>
                <a:gd name="T66" fmla="*/ 199 w 250"/>
                <a:gd name="T67" fmla="*/ 224 h 256"/>
                <a:gd name="T68" fmla="*/ 240 w 250"/>
                <a:gd name="T69" fmla="*/ 4 h 256"/>
                <a:gd name="T70" fmla="*/ 128 w 250"/>
                <a:gd name="T71" fmla="*/ 0 h 256"/>
                <a:gd name="T72" fmla="*/ 20 w 250"/>
                <a:gd name="T73" fmla="*/ 196 h 256"/>
                <a:gd name="T74" fmla="*/ 26 w 250"/>
                <a:gd name="T75" fmla="*/ 197 h 256"/>
                <a:gd name="T76" fmla="*/ 27 w 250"/>
                <a:gd name="T77" fmla="*/ 192 h 256"/>
                <a:gd name="T78" fmla="*/ 128 w 250"/>
                <a:gd name="T79" fmla="*/ 8 h 256"/>
                <a:gd name="T80" fmla="*/ 172 w 250"/>
                <a:gd name="T81" fmla="*/ 72 h 256"/>
                <a:gd name="T82" fmla="*/ 172 w 250"/>
                <a:gd name="T83" fmla="*/ 80 h 256"/>
                <a:gd name="T84" fmla="*/ 248 w 250"/>
                <a:gd name="T85" fmla="*/ 72 h 256"/>
                <a:gd name="T86" fmla="*/ 244 w 250"/>
                <a:gd name="T8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0" h="256">
                  <a:moveTo>
                    <a:pt x="242" y="166"/>
                  </a:moveTo>
                  <a:cubicBezTo>
                    <a:pt x="242" y="165"/>
                    <a:pt x="243" y="164"/>
                    <a:pt x="244" y="164"/>
                  </a:cubicBezTo>
                  <a:cubicBezTo>
                    <a:pt x="245" y="163"/>
                    <a:pt x="246" y="163"/>
                    <a:pt x="247" y="164"/>
                  </a:cubicBezTo>
                  <a:cubicBezTo>
                    <a:pt x="247" y="164"/>
                    <a:pt x="247" y="164"/>
                    <a:pt x="247" y="164"/>
                  </a:cubicBezTo>
                  <a:cubicBezTo>
                    <a:pt x="249" y="164"/>
                    <a:pt x="250" y="167"/>
                    <a:pt x="250" y="169"/>
                  </a:cubicBezTo>
                  <a:cubicBezTo>
                    <a:pt x="246" y="178"/>
                    <a:pt x="242" y="187"/>
                    <a:pt x="237" y="196"/>
                  </a:cubicBezTo>
                  <a:cubicBezTo>
                    <a:pt x="236" y="197"/>
                    <a:pt x="235" y="198"/>
                    <a:pt x="234" y="198"/>
                  </a:cubicBezTo>
                  <a:cubicBezTo>
                    <a:pt x="233" y="198"/>
                    <a:pt x="232" y="198"/>
                    <a:pt x="231" y="197"/>
                  </a:cubicBezTo>
                  <a:cubicBezTo>
                    <a:pt x="231" y="197"/>
                    <a:pt x="231" y="197"/>
                    <a:pt x="231" y="197"/>
                  </a:cubicBezTo>
                  <a:cubicBezTo>
                    <a:pt x="229" y="196"/>
                    <a:pt x="229" y="193"/>
                    <a:pt x="230" y="192"/>
                  </a:cubicBezTo>
                  <a:cubicBezTo>
                    <a:pt x="235" y="184"/>
                    <a:pt x="239" y="175"/>
                    <a:pt x="242" y="166"/>
                  </a:cubicBezTo>
                  <a:close/>
                  <a:moveTo>
                    <a:pt x="36" y="204"/>
                  </a:moveTo>
                  <a:cubicBezTo>
                    <a:pt x="35" y="203"/>
                    <a:pt x="34" y="203"/>
                    <a:pt x="33" y="203"/>
                  </a:cubicBezTo>
                  <a:cubicBezTo>
                    <a:pt x="32" y="203"/>
                    <a:pt x="31" y="203"/>
                    <a:pt x="30" y="204"/>
                  </a:cubicBezTo>
                  <a:cubicBezTo>
                    <a:pt x="30" y="204"/>
                    <a:pt x="30" y="204"/>
                    <a:pt x="30" y="204"/>
                  </a:cubicBezTo>
                  <a:cubicBezTo>
                    <a:pt x="28" y="205"/>
                    <a:pt x="28" y="208"/>
                    <a:pt x="29" y="209"/>
                  </a:cubicBezTo>
                  <a:cubicBezTo>
                    <a:pt x="36" y="217"/>
                    <a:pt x="44" y="225"/>
                    <a:pt x="52" y="231"/>
                  </a:cubicBezTo>
                  <a:cubicBezTo>
                    <a:pt x="53" y="232"/>
                    <a:pt x="54" y="232"/>
                    <a:pt x="55" y="232"/>
                  </a:cubicBezTo>
                  <a:cubicBezTo>
                    <a:pt x="56" y="231"/>
                    <a:pt x="57" y="231"/>
                    <a:pt x="58" y="230"/>
                  </a:cubicBezTo>
                  <a:cubicBezTo>
                    <a:pt x="58" y="230"/>
                    <a:pt x="58" y="230"/>
                    <a:pt x="58" y="230"/>
                  </a:cubicBezTo>
                  <a:cubicBezTo>
                    <a:pt x="59" y="228"/>
                    <a:pt x="59" y="226"/>
                    <a:pt x="57" y="224"/>
                  </a:cubicBezTo>
                  <a:cubicBezTo>
                    <a:pt x="49" y="219"/>
                    <a:pt x="42" y="212"/>
                    <a:pt x="36" y="204"/>
                  </a:cubicBezTo>
                  <a:close/>
                  <a:moveTo>
                    <a:pt x="70" y="233"/>
                  </a:moveTo>
                  <a:cubicBezTo>
                    <a:pt x="68" y="232"/>
                    <a:pt x="66" y="232"/>
                    <a:pt x="65" y="234"/>
                  </a:cubicBezTo>
                  <a:cubicBezTo>
                    <a:pt x="65" y="234"/>
                    <a:pt x="65" y="234"/>
                    <a:pt x="65" y="234"/>
                  </a:cubicBezTo>
                  <a:cubicBezTo>
                    <a:pt x="64" y="235"/>
                    <a:pt x="64" y="236"/>
                    <a:pt x="64" y="237"/>
                  </a:cubicBezTo>
                  <a:cubicBezTo>
                    <a:pt x="64" y="238"/>
                    <a:pt x="65" y="239"/>
                    <a:pt x="66" y="240"/>
                  </a:cubicBezTo>
                  <a:cubicBezTo>
                    <a:pt x="75" y="245"/>
                    <a:pt x="85" y="249"/>
                    <a:pt x="96" y="252"/>
                  </a:cubicBezTo>
                  <a:cubicBezTo>
                    <a:pt x="97" y="252"/>
                    <a:pt x="98" y="252"/>
                    <a:pt x="99" y="251"/>
                  </a:cubicBezTo>
                  <a:cubicBezTo>
                    <a:pt x="100" y="251"/>
                    <a:pt x="101" y="250"/>
                    <a:pt x="101" y="249"/>
                  </a:cubicBezTo>
                  <a:cubicBezTo>
                    <a:pt x="101" y="249"/>
                    <a:pt x="101" y="249"/>
                    <a:pt x="101" y="249"/>
                  </a:cubicBezTo>
                  <a:cubicBezTo>
                    <a:pt x="101" y="247"/>
                    <a:pt x="100" y="245"/>
                    <a:pt x="98" y="244"/>
                  </a:cubicBezTo>
                  <a:cubicBezTo>
                    <a:pt x="88" y="241"/>
                    <a:pt x="79" y="238"/>
                    <a:pt x="70" y="233"/>
                  </a:cubicBezTo>
                  <a:close/>
                  <a:moveTo>
                    <a:pt x="157" y="244"/>
                  </a:moveTo>
                  <a:cubicBezTo>
                    <a:pt x="156" y="245"/>
                    <a:pt x="155" y="246"/>
                    <a:pt x="155" y="247"/>
                  </a:cubicBezTo>
                  <a:cubicBezTo>
                    <a:pt x="156" y="249"/>
                    <a:pt x="156" y="249"/>
                    <a:pt x="156" y="249"/>
                  </a:cubicBezTo>
                  <a:cubicBezTo>
                    <a:pt x="156" y="250"/>
                    <a:pt x="156" y="251"/>
                    <a:pt x="157" y="251"/>
                  </a:cubicBezTo>
                  <a:cubicBezTo>
                    <a:pt x="158" y="252"/>
                    <a:pt x="160" y="252"/>
                    <a:pt x="161" y="252"/>
                  </a:cubicBezTo>
                  <a:cubicBezTo>
                    <a:pt x="171" y="249"/>
                    <a:pt x="181" y="245"/>
                    <a:pt x="190" y="240"/>
                  </a:cubicBezTo>
                  <a:cubicBezTo>
                    <a:pt x="191" y="239"/>
                    <a:pt x="192" y="238"/>
                    <a:pt x="192" y="237"/>
                  </a:cubicBezTo>
                  <a:cubicBezTo>
                    <a:pt x="193" y="236"/>
                    <a:pt x="192" y="235"/>
                    <a:pt x="192" y="234"/>
                  </a:cubicBezTo>
                  <a:cubicBezTo>
                    <a:pt x="192" y="234"/>
                    <a:pt x="192" y="234"/>
                    <a:pt x="192" y="234"/>
                  </a:cubicBezTo>
                  <a:cubicBezTo>
                    <a:pt x="191" y="232"/>
                    <a:pt x="188" y="232"/>
                    <a:pt x="186" y="233"/>
                  </a:cubicBezTo>
                  <a:cubicBezTo>
                    <a:pt x="177" y="238"/>
                    <a:pt x="168" y="242"/>
                    <a:pt x="157" y="244"/>
                  </a:cubicBezTo>
                  <a:close/>
                  <a:moveTo>
                    <a:pt x="128" y="248"/>
                  </a:moveTo>
                  <a:cubicBezTo>
                    <a:pt x="123" y="248"/>
                    <a:pt x="118" y="248"/>
                    <a:pt x="113" y="247"/>
                  </a:cubicBezTo>
                  <a:cubicBezTo>
                    <a:pt x="111" y="247"/>
                    <a:pt x="109" y="248"/>
                    <a:pt x="109" y="250"/>
                  </a:cubicBezTo>
                  <a:cubicBezTo>
                    <a:pt x="109" y="250"/>
                    <a:pt x="109" y="250"/>
                    <a:pt x="109" y="250"/>
                  </a:cubicBezTo>
                  <a:cubicBezTo>
                    <a:pt x="108" y="251"/>
                    <a:pt x="109" y="252"/>
                    <a:pt x="109" y="253"/>
                  </a:cubicBezTo>
                  <a:cubicBezTo>
                    <a:pt x="110" y="254"/>
                    <a:pt x="111" y="255"/>
                    <a:pt x="112" y="255"/>
                  </a:cubicBezTo>
                  <a:cubicBezTo>
                    <a:pt x="117" y="256"/>
                    <a:pt x="123" y="256"/>
                    <a:pt x="128" y="256"/>
                  </a:cubicBezTo>
                  <a:cubicBezTo>
                    <a:pt x="134" y="256"/>
                    <a:pt x="139" y="256"/>
                    <a:pt x="145" y="255"/>
                  </a:cubicBezTo>
                  <a:cubicBezTo>
                    <a:pt x="146" y="255"/>
                    <a:pt x="147" y="254"/>
                    <a:pt x="147" y="253"/>
                  </a:cubicBezTo>
                  <a:cubicBezTo>
                    <a:pt x="148" y="252"/>
                    <a:pt x="148" y="251"/>
                    <a:pt x="148" y="250"/>
                  </a:cubicBezTo>
                  <a:cubicBezTo>
                    <a:pt x="148" y="250"/>
                    <a:pt x="148" y="250"/>
                    <a:pt x="148" y="250"/>
                  </a:cubicBezTo>
                  <a:cubicBezTo>
                    <a:pt x="147" y="248"/>
                    <a:pt x="145" y="247"/>
                    <a:pt x="143" y="247"/>
                  </a:cubicBezTo>
                  <a:cubicBezTo>
                    <a:pt x="138" y="248"/>
                    <a:pt x="133" y="248"/>
                    <a:pt x="128" y="248"/>
                  </a:cubicBezTo>
                  <a:close/>
                  <a:moveTo>
                    <a:pt x="199" y="224"/>
                  </a:moveTo>
                  <a:cubicBezTo>
                    <a:pt x="198" y="226"/>
                    <a:pt x="197" y="228"/>
                    <a:pt x="198" y="230"/>
                  </a:cubicBezTo>
                  <a:cubicBezTo>
                    <a:pt x="198" y="230"/>
                    <a:pt x="198" y="230"/>
                    <a:pt x="198" y="230"/>
                  </a:cubicBezTo>
                  <a:cubicBezTo>
                    <a:pt x="199" y="231"/>
                    <a:pt x="200" y="231"/>
                    <a:pt x="201" y="232"/>
                  </a:cubicBezTo>
                  <a:cubicBezTo>
                    <a:pt x="202" y="232"/>
                    <a:pt x="203" y="232"/>
                    <a:pt x="204" y="231"/>
                  </a:cubicBezTo>
                  <a:cubicBezTo>
                    <a:pt x="213" y="225"/>
                    <a:pt x="220" y="217"/>
                    <a:pt x="227" y="209"/>
                  </a:cubicBezTo>
                  <a:cubicBezTo>
                    <a:pt x="228" y="208"/>
                    <a:pt x="228" y="205"/>
                    <a:pt x="226" y="204"/>
                  </a:cubicBezTo>
                  <a:cubicBezTo>
                    <a:pt x="226" y="204"/>
                    <a:pt x="226" y="204"/>
                    <a:pt x="226" y="204"/>
                  </a:cubicBezTo>
                  <a:cubicBezTo>
                    <a:pt x="226" y="203"/>
                    <a:pt x="225" y="203"/>
                    <a:pt x="223" y="203"/>
                  </a:cubicBezTo>
                  <a:cubicBezTo>
                    <a:pt x="222" y="203"/>
                    <a:pt x="221" y="203"/>
                    <a:pt x="221" y="204"/>
                  </a:cubicBezTo>
                  <a:cubicBezTo>
                    <a:pt x="214" y="212"/>
                    <a:pt x="207" y="219"/>
                    <a:pt x="199" y="224"/>
                  </a:cubicBezTo>
                  <a:close/>
                  <a:moveTo>
                    <a:pt x="244" y="0"/>
                  </a:moveTo>
                  <a:cubicBezTo>
                    <a:pt x="242" y="0"/>
                    <a:pt x="240" y="2"/>
                    <a:pt x="240" y="4"/>
                  </a:cubicBezTo>
                  <a:cubicBezTo>
                    <a:pt x="240" y="66"/>
                    <a:pt x="240" y="66"/>
                    <a:pt x="240" y="66"/>
                  </a:cubicBezTo>
                  <a:cubicBezTo>
                    <a:pt x="218" y="27"/>
                    <a:pt x="177" y="0"/>
                    <a:pt x="128" y="0"/>
                  </a:cubicBezTo>
                  <a:cubicBezTo>
                    <a:pt x="58" y="0"/>
                    <a:pt x="0" y="57"/>
                    <a:pt x="0" y="128"/>
                  </a:cubicBezTo>
                  <a:cubicBezTo>
                    <a:pt x="0" y="153"/>
                    <a:pt x="7" y="176"/>
                    <a:pt x="20" y="196"/>
                  </a:cubicBezTo>
                  <a:cubicBezTo>
                    <a:pt x="20" y="197"/>
                    <a:pt x="21" y="198"/>
                    <a:pt x="22" y="198"/>
                  </a:cubicBezTo>
                  <a:cubicBezTo>
                    <a:pt x="24" y="198"/>
                    <a:pt x="25" y="198"/>
                    <a:pt x="26" y="197"/>
                  </a:cubicBezTo>
                  <a:cubicBezTo>
                    <a:pt x="26" y="197"/>
                    <a:pt x="26" y="197"/>
                    <a:pt x="26" y="197"/>
                  </a:cubicBezTo>
                  <a:cubicBezTo>
                    <a:pt x="27" y="196"/>
                    <a:pt x="28" y="193"/>
                    <a:pt x="27" y="192"/>
                  </a:cubicBezTo>
                  <a:cubicBezTo>
                    <a:pt x="15" y="173"/>
                    <a:pt x="8" y="151"/>
                    <a:pt x="8" y="128"/>
                  </a:cubicBezTo>
                  <a:cubicBezTo>
                    <a:pt x="8" y="62"/>
                    <a:pt x="62" y="8"/>
                    <a:pt x="128" y="8"/>
                  </a:cubicBezTo>
                  <a:cubicBezTo>
                    <a:pt x="174" y="8"/>
                    <a:pt x="214" y="34"/>
                    <a:pt x="234" y="72"/>
                  </a:cubicBezTo>
                  <a:cubicBezTo>
                    <a:pt x="172" y="72"/>
                    <a:pt x="172" y="72"/>
                    <a:pt x="172" y="72"/>
                  </a:cubicBezTo>
                  <a:cubicBezTo>
                    <a:pt x="170" y="72"/>
                    <a:pt x="168" y="74"/>
                    <a:pt x="168" y="76"/>
                  </a:cubicBezTo>
                  <a:cubicBezTo>
                    <a:pt x="168" y="78"/>
                    <a:pt x="170" y="80"/>
                    <a:pt x="172" y="80"/>
                  </a:cubicBezTo>
                  <a:cubicBezTo>
                    <a:pt x="240" y="80"/>
                    <a:pt x="240" y="80"/>
                    <a:pt x="240" y="80"/>
                  </a:cubicBezTo>
                  <a:cubicBezTo>
                    <a:pt x="245" y="80"/>
                    <a:pt x="248" y="76"/>
                    <a:pt x="248" y="72"/>
                  </a:cubicBezTo>
                  <a:cubicBezTo>
                    <a:pt x="248" y="4"/>
                    <a:pt x="248" y="4"/>
                    <a:pt x="248" y="4"/>
                  </a:cubicBezTo>
                  <a:cubicBezTo>
                    <a:pt x="248" y="2"/>
                    <a:pt x="246" y="0"/>
                    <a:pt x="244" y="0"/>
                  </a:cubicBezTo>
                  <a:close/>
                </a:path>
              </a:pathLst>
            </a:custGeom>
            <a:solidFill>
              <a:schemeClr val="accent1"/>
            </a:solidFill>
            <a:ln w="28575">
              <a:solidFill>
                <a:schemeClr val="accent1"/>
              </a:solidFill>
            </a:ln>
          </p:spPr>
          <p:txBody>
            <a:bodyPr vert="horz" wrap="square" lIns="109728" tIns="54864" rIns="109728" bIns="54864" numCol="1" anchor="t" anchorCtr="0" compatLnSpc="1">
              <a:prstTxWarp prst="textNoShape">
                <a:avLst/>
              </a:prstTxWarp>
            </a:bodyPr>
            <a:lstStyle/>
            <a:p>
              <a:pPr defTabSz="609585">
                <a:defRPr/>
              </a:pPr>
              <a:endParaRPr lang="bg-BG" sz="2160">
                <a:solidFill>
                  <a:srgbClr val="444444"/>
                </a:solidFill>
                <a:latin typeface="Arial"/>
              </a:endParaRPr>
            </a:p>
          </p:txBody>
        </p:sp>
      </p:grpSp>
      <p:grpSp>
        <p:nvGrpSpPr>
          <p:cNvPr id="3" name="Group 2">
            <a:extLst>
              <a:ext uri="{FF2B5EF4-FFF2-40B4-BE49-F238E27FC236}">
                <a16:creationId xmlns:a16="http://schemas.microsoft.com/office/drawing/2014/main" id="{C019B810-2AD1-4A7A-B15E-C16799E79019}"/>
              </a:ext>
            </a:extLst>
          </p:cNvPr>
          <p:cNvGrpSpPr/>
          <p:nvPr/>
        </p:nvGrpSpPr>
        <p:grpSpPr>
          <a:xfrm>
            <a:off x="5669875" y="2899328"/>
            <a:ext cx="6349404" cy="748593"/>
            <a:chOff x="4252407" y="2137685"/>
            <a:chExt cx="4762053" cy="498878"/>
          </a:xfrm>
        </p:grpSpPr>
        <p:grpSp>
          <p:nvGrpSpPr>
            <p:cNvPr id="12" name="Group 11">
              <a:extLst>
                <a:ext uri="{FF2B5EF4-FFF2-40B4-BE49-F238E27FC236}">
                  <a16:creationId xmlns:a16="http://schemas.microsoft.com/office/drawing/2014/main" id="{BD3B2D5A-12C5-445C-971C-AB62A7BD7D7D}"/>
                </a:ext>
              </a:extLst>
            </p:cNvPr>
            <p:cNvGrpSpPr/>
            <p:nvPr/>
          </p:nvGrpSpPr>
          <p:grpSpPr>
            <a:xfrm>
              <a:off x="4813417" y="2137685"/>
              <a:ext cx="4201043" cy="405713"/>
              <a:chOff x="5819866" y="2220690"/>
              <a:chExt cx="3581861" cy="413638"/>
            </a:xfrm>
          </p:grpSpPr>
          <p:sp>
            <p:nvSpPr>
              <p:cNvPr id="33" name="TextBox 32">
                <a:extLst>
                  <a:ext uri="{FF2B5EF4-FFF2-40B4-BE49-F238E27FC236}">
                    <a16:creationId xmlns:a16="http://schemas.microsoft.com/office/drawing/2014/main" id="{52FD573A-CF10-8B41-97AF-4FE0E859D8C1}"/>
                  </a:ext>
                </a:extLst>
              </p:cNvPr>
              <p:cNvSpPr txBox="1"/>
              <p:nvPr/>
            </p:nvSpPr>
            <p:spPr>
              <a:xfrm>
                <a:off x="5821871" y="2425212"/>
                <a:ext cx="3579856" cy="209116"/>
              </a:xfrm>
              <a:prstGeom prst="rect">
                <a:avLst/>
              </a:prstGeom>
              <a:noFill/>
            </p:spPr>
            <p:txBody>
              <a:bodyPr wrap="square" rtlCol="0">
                <a:spAutoFit/>
              </a:bodyPr>
              <a:lstStyle/>
              <a:p>
                <a:pPr defTabSz="609585">
                  <a:defRPr/>
                </a:pPr>
                <a:r>
                  <a:rPr lang="en-US" sz="1400" dirty="0">
                    <a:solidFill>
                      <a:srgbClr val="444444"/>
                    </a:solidFill>
                    <a:latin typeface="Arial"/>
                    <a:ea typeface="Lato Light" panose="020F0502020204030203" pitchFamily="34" charset="0"/>
                    <a:cs typeface="Lato Light" panose="020F0502020204030203" pitchFamily="34" charset="0"/>
                  </a:rPr>
                  <a:t>Change Auditor / GPOADmin</a:t>
                </a:r>
              </a:p>
            </p:txBody>
          </p:sp>
          <p:sp>
            <p:nvSpPr>
              <p:cNvPr id="34" name="Rectangle 33">
                <a:extLst>
                  <a:ext uri="{FF2B5EF4-FFF2-40B4-BE49-F238E27FC236}">
                    <a16:creationId xmlns:a16="http://schemas.microsoft.com/office/drawing/2014/main" id="{B2DBD6A9-8DCC-444D-BA0B-74B27C81393E}"/>
                  </a:ext>
                </a:extLst>
              </p:cNvPr>
              <p:cNvSpPr/>
              <p:nvPr/>
            </p:nvSpPr>
            <p:spPr>
              <a:xfrm>
                <a:off x="5819866" y="2220690"/>
                <a:ext cx="1106063" cy="257953"/>
              </a:xfrm>
              <a:prstGeom prst="rect">
                <a:avLst/>
              </a:prstGeom>
            </p:spPr>
            <p:txBody>
              <a:bodyPr wrap="square">
                <a:spAutoFit/>
              </a:bodyPr>
              <a:lstStyle/>
              <a:p>
                <a:pPr defTabSz="609585">
                  <a:defRPr/>
                </a:pPr>
                <a:r>
                  <a:rPr lang="en-US" sz="1867" b="1">
                    <a:solidFill>
                      <a:srgbClr val="333333"/>
                    </a:solidFill>
                    <a:latin typeface="Arial"/>
                    <a:ea typeface="Roboto Medium" panose="02000000000000000000" pitchFamily="2" charset="0"/>
                    <a:cs typeface="Montserrat" charset="0"/>
                  </a:rPr>
                  <a:t>Protect</a:t>
                </a:r>
                <a:endParaRPr lang="en-US" sz="6400" b="1">
                  <a:solidFill>
                    <a:srgbClr val="333333"/>
                  </a:solidFill>
                  <a:latin typeface="Arial"/>
                  <a:ea typeface="Roboto Medium" panose="02000000000000000000" pitchFamily="2" charset="0"/>
                  <a:cs typeface="Montserrat" charset="0"/>
                </a:endParaRPr>
              </a:p>
            </p:txBody>
          </p:sp>
        </p:grpSp>
        <p:sp>
          <p:nvSpPr>
            <p:cNvPr id="80" name="Freeform 191">
              <a:extLst>
                <a:ext uri="{FF2B5EF4-FFF2-40B4-BE49-F238E27FC236}">
                  <a16:creationId xmlns:a16="http://schemas.microsoft.com/office/drawing/2014/main" id="{14B0CB52-5BEF-498E-B1B6-791F3D718454}"/>
                </a:ext>
              </a:extLst>
            </p:cNvPr>
            <p:cNvSpPr>
              <a:spLocks noEditPoints="1"/>
            </p:cNvSpPr>
            <p:nvPr/>
          </p:nvSpPr>
          <p:spPr bwMode="auto">
            <a:xfrm>
              <a:off x="4252407" y="2219795"/>
              <a:ext cx="346593" cy="416768"/>
            </a:xfrm>
            <a:custGeom>
              <a:avLst/>
              <a:gdLst>
                <a:gd name="T0" fmla="*/ 44 w 96"/>
                <a:gd name="T1" fmla="*/ 57 h 114"/>
                <a:gd name="T2" fmla="*/ 35 w 96"/>
                <a:gd name="T3" fmla="*/ 47 h 114"/>
                <a:gd name="T4" fmla="*/ 29 w 96"/>
                <a:gd name="T5" fmla="*/ 53 h 114"/>
                <a:gd name="T6" fmla="*/ 44 w 96"/>
                <a:gd name="T7" fmla="*/ 68 h 114"/>
                <a:gd name="T8" fmla="*/ 75 w 96"/>
                <a:gd name="T9" fmla="*/ 37 h 114"/>
                <a:gd name="T10" fmla="*/ 69 w 96"/>
                <a:gd name="T11" fmla="*/ 31 h 114"/>
                <a:gd name="T12" fmla="*/ 44 w 96"/>
                <a:gd name="T13" fmla="*/ 57 h 114"/>
                <a:gd name="T14" fmla="*/ 94 w 96"/>
                <a:gd name="T15" fmla="*/ 7 h 114"/>
                <a:gd name="T16" fmla="*/ 90 w 96"/>
                <a:gd name="T17" fmla="*/ 7 h 114"/>
                <a:gd name="T18" fmla="*/ 90 w 96"/>
                <a:gd name="T19" fmla="*/ 7 h 114"/>
                <a:gd name="T20" fmla="*/ 88 w 96"/>
                <a:gd name="T21" fmla="*/ 8 h 114"/>
                <a:gd name="T22" fmla="*/ 88 w 96"/>
                <a:gd name="T23" fmla="*/ 8 h 114"/>
                <a:gd name="T24" fmla="*/ 72 w 96"/>
                <a:gd name="T25" fmla="*/ 10 h 114"/>
                <a:gd name="T26" fmla="*/ 51 w 96"/>
                <a:gd name="T27" fmla="*/ 1 h 114"/>
                <a:gd name="T28" fmla="*/ 48 w 96"/>
                <a:gd name="T29" fmla="*/ 0 h 114"/>
                <a:gd name="T30" fmla="*/ 48 w 96"/>
                <a:gd name="T31" fmla="*/ 0 h 114"/>
                <a:gd name="T32" fmla="*/ 45 w 96"/>
                <a:gd name="T33" fmla="*/ 1 h 114"/>
                <a:gd name="T34" fmla="*/ 24 w 96"/>
                <a:gd name="T35" fmla="*/ 10 h 114"/>
                <a:gd name="T36" fmla="*/ 6 w 96"/>
                <a:gd name="T37" fmla="*/ 7 h 114"/>
                <a:gd name="T38" fmla="*/ 1 w 96"/>
                <a:gd name="T39" fmla="*/ 9 h 114"/>
                <a:gd name="T40" fmla="*/ 0 w 96"/>
                <a:gd name="T41" fmla="*/ 11 h 114"/>
                <a:gd name="T42" fmla="*/ 0 w 96"/>
                <a:gd name="T43" fmla="*/ 62 h 114"/>
                <a:gd name="T44" fmla="*/ 47 w 96"/>
                <a:gd name="T45" fmla="*/ 114 h 114"/>
                <a:gd name="T46" fmla="*/ 48 w 96"/>
                <a:gd name="T47" fmla="*/ 114 h 114"/>
                <a:gd name="T48" fmla="*/ 49 w 96"/>
                <a:gd name="T49" fmla="*/ 114 h 114"/>
                <a:gd name="T50" fmla="*/ 96 w 96"/>
                <a:gd name="T51" fmla="*/ 62 h 114"/>
                <a:gd name="T52" fmla="*/ 96 w 96"/>
                <a:gd name="T53" fmla="*/ 11 h 114"/>
                <a:gd name="T54" fmla="*/ 94 w 96"/>
                <a:gd name="T55" fmla="*/ 7 h 114"/>
                <a:gd name="T56" fmla="*/ 88 w 96"/>
                <a:gd name="T57" fmla="*/ 50 h 114"/>
                <a:gd name="T58" fmla="*/ 88 w 96"/>
                <a:gd name="T59" fmla="*/ 62 h 114"/>
                <a:gd name="T60" fmla="*/ 48 w 96"/>
                <a:gd name="T61" fmla="*/ 106 h 114"/>
                <a:gd name="T62" fmla="*/ 8 w 96"/>
                <a:gd name="T63" fmla="*/ 62 h 114"/>
                <a:gd name="T64" fmla="*/ 8 w 96"/>
                <a:gd name="T65" fmla="*/ 17 h 114"/>
                <a:gd name="T66" fmla="*/ 24 w 96"/>
                <a:gd name="T67" fmla="*/ 18 h 114"/>
                <a:gd name="T68" fmla="*/ 48 w 96"/>
                <a:gd name="T69" fmla="*/ 10 h 114"/>
                <a:gd name="T70" fmla="*/ 72 w 96"/>
                <a:gd name="T71" fmla="*/ 18 h 114"/>
                <a:gd name="T72" fmla="*/ 88 w 96"/>
                <a:gd name="T73" fmla="*/ 17 h 114"/>
                <a:gd name="T74" fmla="*/ 88 w 96"/>
                <a:gd name="T75" fmla="*/ 5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14">
                  <a:moveTo>
                    <a:pt x="44" y="57"/>
                  </a:moveTo>
                  <a:cubicBezTo>
                    <a:pt x="35" y="47"/>
                    <a:pt x="35" y="47"/>
                    <a:pt x="35" y="47"/>
                  </a:cubicBezTo>
                  <a:cubicBezTo>
                    <a:pt x="29" y="53"/>
                    <a:pt x="29" y="53"/>
                    <a:pt x="29" y="53"/>
                  </a:cubicBezTo>
                  <a:cubicBezTo>
                    <a:pt x="44" y="68"/>
                    <a:pt x="44" y="68"/>
                    <a:pt x="44" y="68"/>
                  </a:cubicBezTo>
                  <a:cubicBezTo>
                    <a:pt x="75" y="37"/>
                    <a:pt x="75" y="37"/>
                    <a:pt x="75" y="37"/>
                  </a:cubicBezTo>
                  <a:cubicBezTo>
                    <a:pt x="69" y="31"/>
                    <a:pt x="69" y="31"/>
                    <a:pt x="69" y="31"/>
                  </a:cubicBezTo>
                  <a:lnTo>
                    <a:pt x="44" y="57"/>
                  </a:lnTo>
                  <a:close/>
                  <a:moveTo>
                    <a:pt x="94" y="7"/>
                  </a:moveTo>
                  <a:cubicBezTo>
                    <a:pt x="93" y="7"/>
                    <a:pt x="91" y="7"/>
                    <a:pt x="90" y="7"/>
                  </a:cubicBezTo>
                  <a:cubicBezTo>
                    <a:pt x="90" y="7"/>
                    <a:pt x="90" y="7"/>
                    <a:pt x="90" y="7"/>
                  </a:cubicBezTo>
                  <a:cubicBezTo>
                    <a:pt x="89" y="8"/>
                    <a:pt x="89" y="8"/>
                    <a:pt x="88" y="8"/>
                  </a:cubicBezTo>
                  <a:cubicBezTo>
                    <a:pt x="88" y="8"/>
                    <a:pt x="88" y="8"/>
                    <a:pt x="88" y="8"/>
                  </a:cubicBezTo>
                  <a:cubicBezTo>
                    <a:pt x="83" y="10"/>
                    <a:pt x="77" y="10"/>
                    <a:pt x="72" y="10"/>
                  </a:cubicBezTo>
                  <a:cubicBezTo>
                    <a:pt x="64" y="10"/>
                    <a:pt x="57" y="7"/>
                    <a:pt x="51" y="1"/>
                  </a:cubicBezTo>
                  <a:cubicBezTo>
                    <a:pt x="50" y="1"/>
                    <a:pt x="49" y="0"/>
                    <a:pt x="48" y="0"/>
                  </a:cubicBezTo>
                  <a:cubicBezTo>
                    <a:pt x="48" y="0"/>
                    <a:pt x="48" y="0"/>
                    <a:pt x="48" y="0"/>
                  </a:cubicBezTo>
                  <a:cubicBezTo>
                    <a:pt x="47" y="0"/>
                    <a:pt x="46" y="1"/>
                    <a:pt x="45" y="1"/>
                  </a:cubicBezTo>
                  <a:cubicBezTo>
                    <a:pt x="39" y="7"/>
                    <a:pt x="32" y="10"/>
                    <a:pt x="24" y="10"/>
                  </a:cubicBezTo>
                  <a:cubicBezTo>
                    <a:pt x="18" y="11"/>
                    <a:pt x="12" y="10"/>
                    <a:pt x="6" y="7"/>
                  </a:cubicBezTo>
                  <a:cubicBezTo>
                    <a:pt x="4" y="6"/>
                    <a:pt x="2" y="7"/>
                    <a:pt x="1" y="9"/>
                  </a:cubicBezTo>
                  <a:cubicBezTo>
                    <a:pt x="0" y="10"/>
                    <a:pt x="0" y="10"/>
                    <a:pt x="0" y="11"/>
                  </a:cubicBezTo>
                  <a:cubicBezTo>
                    <a:pt x="0" y="62"/>
                    <a:pt x="0" y="62"/>
                    <a:pt x="0" y="62"/>
                  </a:cubicBezTo>
                  <a:cubicBezTo>
                    <a:pt x="0" y="100"/>
                    <a:pt x="45" y="113"/>
                    <a:pt x="47" y="114"/>
                  </a:cubicBezTo>
                  <a:cubicBezTo>
                    <a:pt x="48" y="114"/>
                    <a:pt x="48" y="114"/>
                    <a:pt x="48" y="114"/>
                  </a:cubicBezTo>
                  <a:cubicBezTo>
                    <a:pt x="49" y="114"/>
                    <a:pt x="49" y="114"/>
                    <a:pt x="49" y="114"/>
                  </a:cubicBezTo>
                  <a:cubicBezTo>
                    <a:pt x="51" y="113"/>
                    <a:pt x="96" y="100"/>
                    <a:pt x="96" y="62"/>
                  </a:cubicBezTo>
                  <a:cubicBezTo>
                    <a:pt x="96" y="11"/>
                    <a:pt x="96" y="11"/>
                    <a:pt x="96" y="11"/>
                  </a:cubicBezTo>
                  <a:cubicBezTo>
                    <a:pt x="96" y="9"/>
                    <a:pt x="95" y="8"/>
                    <a:pt x="94" y="7"/>
                  </a:cubicBezTo>
                  <a:close/>
                  <a:moveTo>
                    <a:pt x="88" y="50"/>
                  </a:moveTo>
                  <a:cubicBezTo>
                    <a:pt x="88" y="62"/>
                    <a:pt x="88" y="62"/>
                    <a:pt x="88" y="62"/>
                  </a:cubicBezTo>
                  <a:cubicBezTo>
                    <a:pt x="88" y="91"/>
                    <a:pt x="55" y="103"/>
                    <a:pt x="48" y="106"/>
                  </a:cubicBezTo>
                  <a:cubicBezTo>
                    <a:pt x="42" y="103"/>
                    <a:pt x="8" y="91"/>
                    <a:pt x="8" y="62"/>
                  </a:cubicBezTo>
                  <a:cubicBezTo>
                    <a:pt x="8" y="17"/>
                    <a:pt x="8" y="17"/>
                    <a:pt x="8" y="17"/>
                  </a:cubicBezTo>
                  <a:cubicBezTo>
                    <a:pt x="13" y="18"/>
                    <a:pt x="19" y="18"/>
                    <a:pt x="24" y="18"/>
                  </a:cubicBezTo>
                  <a:cubicBezTo>
                    <a:pt x="33" y="18"/>
                    <a:pt x="41" y="15"/>
                    <a:pt x="48" y="10"/>
                  </a:cubicBezTo>
                  <a:cubicBezTo>
                    <a:pt x="55" y="15"/>
                    <a:pt x="63" y="18"/>
                    <a:pt x="72" y="18"/>
                  </a:cubicBezTo>
                  <a:cubicBezTo>
                    <a:pt x="77" y="18"/>
                    <a:pt x="83" y="18"/>
                    <a:pt x="88" y="17"/>
                  </a:cubicBezTo>
                  <a:lnTo>
                    <a:pt x="88" y="50"/>
                  </a:lnTo>
                  <a:close/>
                </a:path>
              </a:pathLst>
            </a:custGeom>
            <a:solidFill>
              <a:schemeClr val="accent4"/>
            </a:solidFill>
            <a:ln w="9525">
              <a:solidFill>
                <a:schemeClr val="accent4"/>
              </a:solidFill>
              <a:round/>
              <a:headEnd/>
              <a:tailEnd/>
            </a:ln>
          </p:spPr>
          <p:txBody>
            <a:bodyPr vert="horz" wrap="square" lIns="109728" tIns="54864" rIns="109728" bIns="54864" numCol="1" anchor="t" anchorCtr="0" compatLnSpc="1">
              <a:prstTxWarp prst="textNoShape">
                <a:avLst/>
              </a:prstTxWarp>
            </a:bodyPr>
            <a:lstStyle/>
            <a:p>
              <a:pPr defTabSz="548626">
                <a:defRPr/>
              </a:pPr>
              <a:endParaRPr lang="bg-BG" sz="2160">
                <a:solidFill>
                  <a:srgbClr val="464646"/>
                </a:solidFill>
                <a:latin typeface="Arial"/>
              </a:endParaRPr>
            </a:p>
          </p:txBody>
        </p:sp>
      </p:grpSp>
      <p:grpSp>
        <p:nvGrpSpPr>
          <p:cNvPr id="17" name="Group 16">
            <a:extLst>
              <a:ext uri="{FF2B5EF4-FFF2-40B4-BE49-F238E27FC236}">
                <a16:creationId xmlns:a16="http://schemas.microsoft.com/office/drawing/2014/main" id="{59E031CF-EC51-4561-9608-45A2DFFF5EE0}"/>
              </a:ext>
            </a:extLst>
          </p:cNvPr>
          <p:cNvGrpSpPr/>
          <p:nvPr/>
        </p:nvGrpSpPr>
        <p:grpSpPr>
          <a:xfrm>
            <a:off x="5615342" y="4741096"/>
            <a:ext cx="6292177" cy="579736"/>
            <a:chOff x="5131646" y="3351115"/>
            <a:chExt cx="4719133" cy="434802"/>
          </a:xfrm>
        </p:grpSpPr>
        <p:grpSp>
          <p:nvGrpSpPr>
            <p:cNvPr id="14" name="Group 13">
              <a:extLst>
                <a:ext uri="{FF2B5EF4-FFF2-40B4-BE49-F238E27FC236}">
                  <a16:creationId xmlns:a16="http://schemas.microsoft.com/office/drawing/2014/main" id="{E178D233-4948-4502-AA0F-45D80CC2CFA0}"/>
                </a:ext>
              </a:extLst>
            </p:cNvPr>
            <p:cNvGrpSpPr/>
            <p:nvPr/>
          </p:nvGrpSpPr>
          <p:grpSpPr>
            <a:xfrm>
              <a:off x="5733555" y="3351115"/>
              <a:ext cx="4117224" cy="434802"/>
              <a:chOff x="5819866" y="3468465"/>
              <a:chExt cx="3631519" cy="435980"/>
            </a:xfrm>
          </p:grpSpPr>
          <p:sp>
            <p:nvSpPr>
              <p:cNvPr id="37" name="TextBox 36">
                <a:extLst>
                  <a:ext uri="{FF2B5EF4-FFF2-40B4-BE49-F238E27FC236}">
                    <a16:creationId xmlns:a16="http://schemas.microsoft.com/office/drawing/2014/main" id="{94D5AB2C-C513-F04B-B433-396A27291E20}"/>
                  </a:ext>
                </a:extLst>
              </p:cNvPr>
              <p:cNvSpPr txBox="1"/>
              <p:nvPr/>
            </p:nvSpPr>
            <p:spPr>
              <a:xfrm>
                <a:off x="5821870" y="3672987"/>
                <a:ext cx="3629515" cy="231458"/>
              </a:xfrm>
              <a:prstGeom prst="rect">
                <a:avLst/>
              </a:prstGeom>
              <a:noFill/>
            </p:spPr>
            <p:txBody>
              <a:bodyPr wrap="square" rtlCol="0">
                <a:spAutoFit/>
              </a:bodyPr>
              <a:lstStyle/>
              <a:p>
                <a:pPr defTabSz="609585">
                  <a:defRPr/>
                </a:pPr>
                <a:r>
                  <a:rPr lang="en-US" sz="1400" dirty="0">
                    <a:latin typeface="Arial"/>
                    <a:ea typeface="Lato Light" panose="020F0502020204030203" pitchFamily="34" charset="0"/>
                    <a:cs typeface="Lato Light" panose="020F0502020204030203" pitchFamily="34" charset="0"/>
                  </a:rPr>
                  <a:t>+IT Security Search </a:t>
                </a:r>
              </a:p>
            </p:txBody>
          </p:sp>
          <p:sp>
            <p:nvSpPr>
              <p:cNvPr id="38" name="Rectangle 37">
                <a:extLst>
                  <a:ext uri="{FF2B5EF4-FFF2-40B4-BE49-F238E27FC236}">
                    <a16:creationId xmlns:a16="http://schemas.microsoft.com/office/drawing/2014/main" id="{D5633028-5657-A745-8C5A-11CA8B1811A0}"/>
                  </a:ext>
                </a:extLst>
              </p:cNvPr>
              <p:cNvSpPr/>
              <p:nvPr/>
            </p:nvSpPr>
            <p:spPr>
              <a:xfrm>
                <a:off x="5819866" y="3468465"/>
                <a:ext cx="1106063" cy="285513"/>
              </a:xfrm>
              <a:prstGeom prst="rect">
                <a:avLst/>
              </a:prstGeom>
              <a:ln w="28575">
                <a:noFill/>
              </a:ln>
            </p:spPr>
            <p:txBody>
              <a:bodyPr wrap="square">
                <a:spAutoFit/>
              </a:bodyPr>
              <a:lstStyle/>
              <a:p>
                <a:pPr defTabSz="609585">
                  <a:defRPr/>
                </a:pPr>
                <a:r>
                  <a:rPr lang="en-US" sz="1867" b="1">
                    <a:solidFill>
                      <a:srgbClr val="333333"/>
                    </a:solidFill>
                    <a:latin typeface="Arial"/>
                    <a:ea typeface="Roboto Medium" panose="02000000000000000000" pitchFamily="2" charset="0"/>
                    <a:cs typeface="Montserrat" charset="0"/>
                  </a:rPr>
                  <a:t>Respond</a:t>
                </a:r>
                <a:endParaRPr lang="en-US" sz="6400" b="1">
                  <a:solidFill>
                    <a:srgbClr val="333333"/>
                  </a:solidFill>
                  <a:latin typeface="Arial"/>
                  <a:ea typeface="Roboto Medium" panose="02000000000000000000" pitchFamily="2" charset="0"/>
                  <a:cs typeface="Montserrat" charset="0"/>
                </a:endParaRPr>
              </a:p>
            </p:txBody>
          </p:sp>
        </p:grpSp>
        <p:sp>
          <p:nvSpPr>
            <p:cNvPr id="84" name="Freeform 254">
              <a:extLst>
                <a:ext uri="{FF2B5EF4-FFF2-40B4-BE49-F238E27FC236}">
                  <a16:creationId xmlns:a16="http://schemas.microsoft.com/office/drawing/2014/main" id="{7B464847-6CF1-4E13-9D2C-CAFB22963E09}"/>
                </a:ext>
              </a:extLst>
            </p:cNvPr>
            <p:cNvSpPr>
              <a:spLocks noEditPoints="1"/>
            </p:cNvSpPr>
            <p:nvPr/>
          </p:nvSpPr>
          <p:spPr bwMode="auto">
            <a:xfrm>
              <a:off x="5131646" y="3450545"/>
              <a:ext cx="489957" cy="329831"/>
            </a:xfrm>
            <a:custGeom>
              <a:avLst/>
              <a:gdLst>
                <a:gd name="T0" fmla="*/ 12 w 270"/>
                <a:gd name="T1" fmla="*/ 158 h 214"/>
                <a:gd name="T2" fmla="*/ 51 w 270"/>
                <a:gd name="T3" fmla="*/ 158 h 214"/>
                <a:gd name="T4" fmla="*/ 117 w 270"/>
                <a:gd name="T5" fmla="*/ 211 h 214"/>
                <a:gd name="T6" fmla="*/ 125 w 270"/>
                <a:gd name="T7" fmla="*/ 214 h 214"/>
                <a:gd name="T8" fmla="*/ 130 w 270"/>
                <a:gd name="T9" fmla="*/ 212 h 214"/>
                <a:gd name="T10" fmla="*/ 137 w 270"/>
                <a:gd name="T11" fmla="*/ 202 h 214"/>
                <a:gd name="T12" fmla="*/ 137 w 270"/>
                <a:gd name="T13" fmla="*/ 12 h 214"/>
                <a:gd name="T14" fmla="*/ 130 w 270"/>
                <a:gd name="T15" fmla="*/ 2 h 214"/>
                <a:gd name="T16" fmla="*/ 125 w 270"/>
                <a:gd name="T17" fmla="*/ 0 h 214"/>
                <a:gd name="T18" fmla="*/ 117 w 270"/>
                <a:gd name="T19" fmla="*/ 3 h 214"/>
                <a:gd name="T20" fmla="*/ 51 w 270"/>
                <a:gd name="T21" fmla="*/ 56 h 214"/>
                <a:gd name="T22" fmla="*/ 12 w 270"/>
                <a:gd name="T23" fmla="*/ 56 h 214"/>
                <a:gd name="T24" fmla="*/ 0 w 270"/>
                <a:gd name="T25" fmla="*/ 68 h 214"/>
                <a:gd name="T26" fmla="*/ 0 w 270"/>
                <a:gd name="T27" fmla="*/ 146 h 214"/>
                <a:gd name="T28" fmla="*/ 12 w 270"/>
                <a:gd name="T29" fmla="*/ 158 h 214"/>
                <a:gd name="T30" fmla="*/ 9 w 270"/>
                <a:gd name="T31" fmla="*/ 68 h 214"/>
                <a:gd name="T32" fmla="*/ 12 w 270"/>
                <a:gd name="T33" fmla="*/ 64 h 214"/>
                <a:gd name="T34" fmla="*/ 54 w 270"/>
                <a:gd name="T35" fmla="*/ 64 h 214"/>
                <a:gd name="T36" fmla="*/ 122 w 270"/>
                <a:gd name="T37" fmla="*/ 10 h 214"/>
                <a:gd name="T38" fmla="*/ 125 w 270"/>
                <a:gd name="T39" fmla="*/ 9 h 214"/>
                <a:gd name="T40" fmla="*/ 126 w 270"/>
                <a:gd name="T41" fmla="*/ 9 h 214"/>
                <a:gd name="T42" fmla="*/ 128 w 270"/>
                <a:gd name="T43" fmla="*/ 12 h 214"/>
                <a:gd name="T44" fmla="*/ 128 w 270"/>
                <a:gd name="T45" fmla="*/ 202 h 214"/>
                <a:gd name="T46" fmla="*/ 126 w 270"/>
                <a:gd name="T47" fmla="*/ 205 h 214"/>
                <a:gd name="T48" fmla="*/ 125 w 270"/>
                <a:gd name="T49" fmla="*/ 205 h 214"/>
                <a:gd name="T50" fmla="*/ 122 w 270"/>
                <a:gd name="T51" fmla="*/ 204 h 214"/>
                <a:gd name="T52" fmla="*/ 54 w 270"/>
                <a:gd name="T53" fmla="*/ 150 h 214"/>
                <a:gd name="T54" fmla="*/ 12 w 270"/>
                <a:gd name="T55" fmla="*/ 150 h 214"/>
                <a:gd name="T56" fmla="*/ 9 w 270"/>
                <a:gd name="T57" fmla="*/ 146 h 214"/>
                <a:gd name="T58" fmla="*/ 9 w 270"/>
                <a:gd name="T59" fmla="*/ 68 h 214"/>
                <a:gd name="T60" fmla="*/ 214 w 270"/>
                <a:gd name="T61" fmla="*/ 1 h 214"/>
                <a:gd name="T62" fmla="*/ 214 w 270"/>
                <a:gd name="T63" fmla="*/ 213 h 214"/>
                <a:gd name="T64" fmla="*/ 211 w 270"/>
                <a:gd name="T65" fmla="*/ 214 h 214"/>
                <a:gd name="T66" fmla="*/ 208 w 270"/>
                <a:gd name="T67" fmla="*/ 213 h 214"/>
                <a:gd name="T68" fmla="*/ 208 w 270"/>
                <a:gd name="T69" fmla="*/ 213 h 214"/>
                <a:gd name="T70" fmla="*/ 208 w 270"/>
                <a:gd name="T71" fmla="*/ 207 h 214"/>
                <a:gd name="T72" fmla="*/ 208 w 270"/>
                <a:gd name="T73" fmla="*/ 7 h 214"/>
                <a:gd name="T74" fmla="*/ 208 w 270"/>
                <a:gd name="T75" fmla="*/ 1 h 214"/>
                <a:gd name="T76" fmla="*/ 208 w 270"/>
                <a:gd name="T77" fmla="*/ 1 h 214"/>
                <a:gd name="T78" fmla="*/ 211 w 270"/>
                <a:gd name="T79" fmla="*/ 0 h 214"/>
                <a:gd name="T80" fmla="*/ 214 w 270"/>
                <a:gd name="T81" fmla="*/ 1 h 214"/>
                <a:gd name="T82" fmla="*/ 165 w 270"/>
                <a:gd name="T83" fmla="*/ 163 h 214"/>
                <a:gd name="T84" fmla="*/ 165 w 270"/>
                <a:gd name="T85" fmla="*/ 50 h 214"/>
                <a:gd name="T86" fmla="*/ 165 w 270"/>
                <a:gd name="T87" fmla="*/ 44 h 214"/>
                <a:gd name="T88" fmla="*/ 166 w 270"/>
                <a:gd name="T89" fmla="*/ 44 h 214"/>
                <a:gd name="T90" fmla="*/ 169 w 270"/>
                <a:gd name="T91" fmla="*/ 42 h 214"/>
                <a:gd name="T92" fmla="*/ 172 w 270"/>
                <a:gd name="T93" fmla="*/ 44 h 214"/>
                <a:gd name="T94" fmla="*/ 172 w 270"/>
                <a:gd name="T95" fmla="*/ 170 h 214"/>
                <a:gd name="T96" fmla="*/ 169 w 270"/>
                <a:gd name="T97" fmla="*/ 172 h 214"/>
                <a:gd name="T98" fmla="*/ 166 w 270"/>
                <a:gd name="T99" fmla="*/ 170 h 214"/>
                <a:gd name="T100" fmla="*/ 166 w 270"/>
                <a:gd name="T101" fmla="*/ 170 h 214"/>
                <a:gd name="T102" fmla="*/ 165 w 270"/>
                <a:gd name="T103" fmla="*/ 16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14">
                  <a:moveTo>
                    <a:pt x="12" y="158"/>
                  </a:moveTo>
                  <a:cubicBezTo>
                    <a:pt x="51" y="158"/>
                    <a:pt x="51" y="158"/>
                    <a:pt x="51" y="158"/>
                  </a:cubicBezTo>
                  <a:cubicBezTo>
                    <a:pt x="117" y="211"/>
                    <a:pt x="117" y="211"/>
                    <a:pt x="117" y="211"/>
                  </a:cubicBezTo>
                  <a:cubicBezTo>
                    <a:pt x="119" y="213"/>
                    <a:pt x="122" y="214"/>
                    <a:pt x="125" y="214"/>
                  </a:cubicBezTo>
                  <a:cubicBezTo>
                    <a:pt x="126" y="214"/>
                    <a:pt x="128" y="213"/>
                    <a:pt x="130" y="212"/>
                  </a:cubicBezTo>
                  <a:cubicBezTo>
                    <a:pt x="134" y="210"/>
                    <a:pt x="137" y="206"/>
                    <a:pt x="137" y="202"/>
                  </a:cubicBezTo>
                  <a:cubicBezTo>
                    <a:pt x="137" y="12"/>
                    <a:pt x="137" y="12"/>
                    <a:pt x="137" y="12"/>
                  </a:cubicBezTo>
                  <a:cubicBezTo>
                    <a:pt x="137" y="8"/>
                    <a:pt x="134" y="4"/>
                    <a:pt x="130" y="2"/>
                  </a:cubicBezTo>
                  <a:cubicBezTo>
                    <a:pt x="128" y="1"/>
                    <a:pt x="126" y="0"/>
                    <a:pt x="125" y="0"/>
                  </a:cubicBezTo>
                  <a:cubicBezTo>
                    <a:pt x="122" y="0"/>
                    <a:pt x="119" y="1"/>
                    <a:pt x="117" y="3"/>
                  </a:cubicBezTo>
                  <a:cubicBezTo>
                    <a:pt x="51" y="56"/>
                    <a:pt x="51" y="56"/>
                    <a:pt x="51" y="56"/>
                  </a:cubicBezTo>
                  <a:cubicBezTo>
                    <a:pt x="12" y="56"/>
                    <a:pt x="12" y="56"/>
                    <a:pt x="12" y="56"/>
                  </a:cubicBezTo>
                  <a:cubicBezTo>
                    <a:pt x="5" y="56"/>
                    <a:pt x="0" y="61"/>
                    <a:pt x="0" y="68"/>
                  </a:cubicBezTo>
                  <a:cubicBezTo>
                    <a:pt x="0" y="146"/>
                    <a:pt x="0" y="146"/>
                    <a:pt x="0" y="146"/>
                  </a:cubicBezTo>
                  <a:cubicBezTo>
                    <a:pt x="0" y="153"/>
                    <a:pt x="5" y="158"/>
                    <a:pt x="12" y="158"/>
                  </a:cubicBezTo>
                  <a:close/>
                  <a:moveTo>
                    <a:pt x="9" y="68"/>
                  </a:moveTo>
                  <a:cubicBezTo>
                    <a:pt x="9" y="66"/>
                    <a:pt x="10" y="64"/>
                    <a:pt x="12" y="64"/>
                  </a:cubicBezTo>
                  <a:cubicBezTo>
                    <a:pt x="54" y="64"/>
                    <a:pt x="54" y="64"/>
                    <a:pt x="54" y="64"/>
                  </a:cubicBezTo>
                  <a:cubicBezTo>
                    <a:pt x="122" y="10"/>
                    <a:pt x="122" y="10"/>
                    <a:pt x="122" y="10"/>
                  </a:cubicBezTo>
                  <a:cubicBezTo>
                    <a:pt x="123" y="9"/>
                    <a:pt x="124" y="9"/>
                    <a:pt x="125" y="9"/>
                  </a:cubicBezTo>
                  <a:cubicBezTo>
                    <a:pt x="125" y="9"/>
                    <a:pt x="126" y="9"/>
                    <a:pt x="126" y="9"/>
                  </a:cubicBezTo>
                  <a:cubicBezTo>
                    <a:pt x="127" y="10"/>
                    <a:pt x="128" y="11"/>
                    <a:pt x="128" y="12"/>
                  </a:cubicBezTo>
                  <a:cubicBezTo>
                    <a:pt x="128" y="202"/>
                    <a:pt x="128" y="202"/>
                    <a:pt x="128" y="202"/>
                  </a:cubicBezTo>
                  <a:cubicBezTo>
                    <a:pt x="128" y="203"/>
                    <a:pt x="127" y="204"/>
                    <a:pt x="126" y="205"/>
                  </a:cubicBezTo>
                  <a:cubicBezTo>
                    <a:pt x="126" y="205"/>
                    <a:pt x="125" y="205"/>
                    <a:pt x="125" y="205"/>
                  </a:cubicBezTo>
                  <a:cubicBezTo>
                    <a:pt x="124" y="205"/>
                    <a:pt x="123" y="205"/>
                    <a:pt x="122" y="204"/>
                  </a:cubicBezTo>
                  <a:cubicBezTo>
                    <a:pt x="54" y="150"/>
                    <a:pt x="54" y="150"/>
                    <a:pt x="54" y="150"/>
                  </a:cubicBezTo>
                  <a:cubicBezTo>
                    <a:pt x="12" y="150"/>
                    <a:pt x="12" y="150"/>
                    <a:pt x="12" y="150"/>
                  </a:cubicBezTo>
                  <a:cubicBezTo>
                    <a:pt x="10" y="150"/>
                    <a:pt x="9" y="148"/>
                    <a:pt x="9" y="146"/>
                  </a:cubicBezTo>
                  <a:lnTo>
                    <a:pt x="9" y="68"/>
                  </a:lnTo>
                  <a:close/>
                  <a:moveTo>
                    <a:pt x="214" y="1"/>
                  </a:moveTo>
                  <a:cubicBezTo>
                    <a:pt x="270" y="61"/>
                    <a:pt x="270" y="153"/>
                    <a:pt x="214" y="213"/>
                  </a:cubicBezTo>
                  <a:cubicBezTo>
                    <a:pt x="213" y="213"/>
                    <a:pt x="212" y="214"/>
                    <a:pt x="211" y="214"/>
                  </a:cubicBezTo>
                  <a:cubicBezTo>
                    <a:pt x="210" y="214"/>
                    <a:pt x="209" y="214"/>
                    <a:pt x="208" y="213"/>
                  </a:cubicBezTo>
                  <a:cubicBezTo>
                    <a:pt x="208" y="213"/>
                    <a:pt x="208" y="213"/>
                    <a:pt x="208" y="213"/>
                  </a:cubicBezTo>
                  <a:cubicBezTo>
                    <a:pt x="206" y="211"/>
                    <a:pt x="206" y="208"/>
                    <a:pt x="208" y="207"/>
                  </a:cubicBezTo>
                  <a:cubicBezTo>
                    <a:pt x="261" y="151"/>
                    <a:pt x="261" y="63"/>
                    <a:pt x="208" y="7"/>
                  </a:cubicBezTo>
                  <a:cubicBezTo>
                    <a:pt x="206" y="6"/>
                    <a:pt x="206" y="3"/>
                    <a:pt x="208" y="1"/>
                  </a:cubicBezTo>
                  <a:cubicBezTo>
                    <a:pt x="208" y="1"/>
                    <a:pt x="208" y="1"/>
                    <a:pt x="208" y="1"/>
                  </a:cubicBezTo>
                  <a:cubicBezTo>
                    <a:pt x="209" y="0"/>
                    <a:pt x="210" y="0"/>
                    <a:pt x="211" y="0"/>
                  </a:cubicBezTo>
                  <a:cubicBezTo>
                    <a:pt x="212" y="0"/>
                    <a:pt x="213" y="1"/>
                    <a:pt x="214" y="1"/>
                  </a:cubicBezTo>
                  <a:close/>
                  <a:moveTo>
                    <a:pt x="165" y="163"/>
                  </a:moveTo>
                  <a:cubicBezTo>
                    <a:pt x="194" y="131"/>
                    <a:pt x="194" y="82"/>
                    <a:pt x="165" y="50"/>
                  </a:cubicBezTo>
                  <a:cubicBezTo>
                    <a:pt x="163" y="49"/>
                    <a:pt x="163" y="46"/>
                    <a:pt x="165" y="44"/>
                  </a:cubicBezTo>
                  <a:cubicBezTo>
                    <a:pt x="166" y="44"/>
                    <a:pt x="166" y="44"/>
                    <a:pt x="166" y="44"/>
                  </a:cubicBezTo>
                  <a:cubicBezTo>
                    <a:pt x="167" y="43"/>
                    <a:pt x="168" y="42"/>
                    <a:pt x="169" y="42"/>
                  </a:cubicBezTo>
                  <a:cubicBezTo>
                    <a:pt x="170" y="42"/>
                    <a:pt x="171" y="43"/>
                    <a:pt x="172" y="44"/>
                  </a:cubicBezTo>
                  <a:cubicBezTo>
                    <a:pt x="204" y="80"/>
                    <a:pt x="204" y="135"/>
                    <a:pt x="172" y="170"/>
                  </a:cubicBezTo>
                  <a:cubicBezTo>
                    <a:pt x="171" y="171"/>
                    <a:pt x="170" y="172"/>
                    <a:pt x="169" y="172"/>
                  </a:cubicBezTo>
                  <a:cubicBezTo>
                    <a:pt x="168" y="172"/>
                    <a:pt x="167" y="171"/>
                    <a:pt x="166" y="170"/>
                  </a:cubicBezTo>
                  <a:cubicBezTo>
                    <a:pt x="166" y="170"/>
                    <a:pt x="166" y="170"/>
                    <a:pt x="166" y="170"/>
                  </a:cubicBezTo>
                  <a:cubicBezTo>
                    <a:pt x="164" y="168"/>
                    <a:pt x="164" y="165"/>
                    <a:pt x="165" y="163"/>
                  </a:cubicBezTo>
                  <a:close/>
                </a:path>
              </a:pathLst>
            </a:custGeom>
            <a:solidFill>
              <a:schemeClr val="accent2"/>
            </a:solidFill>
            <a:ln w="19050">
              <a:solidFill>
                <a:schemeClr val="accent2"/>
              </a:solidFill>
            </a:ln>
          </p:spPr>
          <p:txBody>
            <a:bodyPr vert="horz" wrap="square" lIns="109728" tIns="54864" rIns="109728" bIns="54864" numCol="1" anchor="t" anchorCtr="0" compatLnSpc="1">
              <a:prstTxWarp prst="textNoShape">
                <a:avLst/>
              </a:prstTxWarp>
            </a:bodyPr>
            <a:lstStyle/>
            <a:p>
              <a:pPr defTabSz="609585">
                <a:defRPr/>
              </a:pPr>
              <a:endParaRPr lang="bg-BG" sz="2160">
                <a:solidFill>
                  <a:srgbClr val="444444"/>
                </a:solidFill>
                <a:latin typeface="Arial"/>
              </a:endParaRPr>
            </a:p>
          </p:txBody>
        </p:sp>
      </p:grpSp>
      <p:grpSp>
        <p:nvGrpSpPr>
          <p:cNvPr id="16" name="Group 15">
            <a:extLst>
              <a:ext uri="{FF2B5EF4-FFF2-40B4-BE49-F238E27FC236}">
                <a16:creationId xmlns:a16="http://schemas.microsoft.com/office/drawing/2014/main" id="{EEAAB6A9-FBFE-4F23-B8A5-02FFDA6780FD}"/>
              </a:ext>
            </a:extLst>
          </p:cNvPr>
          <p:cNvGrpSpPr/>
          <p:nvPr/>
        </p:nvGrpSpPr>
        <p:grpSpPr>
          <a:xfrm>
            <a:off x="5608321" y="3810989"/>
            <a:ext cx="6165383" cy="700612"/>
            <a:chOff x="5126380" y="2698947"/>
            <a:chExt cx="4624037" cy="484263"/>
          </a:xfrm>
        </p:grpSpPr>
        <p:sp>
          <p:nvSpPr>
            <p:cNvPr id="79" name="Freeform 236">
              <a:extLst>
                <a:ext uri="{FF2B5EF4-FFF2-40B4-BE49-F238E27FC236}">
                  <a16:creationId xmlns:a16="http://schemas.microsoft.com/office/drawing/2014/main" id="{FAECEE64-96B1-48BB-BDF2-67BAD49498D0}"/>
                </a:ext>
              </a:extLst>
            </p:cNvPr>
            <p:cNvSpPr>
              <a:spLocks noEditPoints="1"/>
            </p:cNvSpPr>
            <p:nvPr/>
          </p:nvSpPr>
          <p:spPr bwMode="auto">
            <a:xfrm>
              <a:off x="5126380" y="2766442"/>
              <a:ext cx="447347" cy="416768"/>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24 w 256"/>
                <a:gd name="T11" fmla="*/ 248 h 256"/>
                <a:gd name="T12" fmla="*/ 8 w 256"/>
                <a:gd name="T13" fmla="*/ 132 h 256"/>
                <a:gd name="T14" fmla="*/ 41 w 256"/>
                <a:gd name="T15" fmla="*/ 132 h 256"/>
                <a:gd name="T16" fmla="*/ 124 w 256"/>
                <a:gd name="T17" fmla="*/ 215 h 256"/>
                <a:gd name="T18" fmla="*/ 124 w 256"/>
                <a:gd name="T19" fmla="*/ 248 h 256"/>
                <a:gd name="T20" fmla="*/ 124 w 256"/>
                <a:gd name="T21" fmla="*/ 206 h 256"/>
                <a:gd name="T22" fmla="*/ 50 w 256"/>
                <a:gd name="T23" fmla="*/ 132 h 256"/>
                <a:gd name="T24" fmla="*/ 83 w 256"/>
                <a:gd name="T25" fmla="*/ 132 h 256"/>
                <a:gd name="T26" fmla="*/ 124 w 256"/>
                <a:gd name="T27" fmla="*/ 173 h 256"/>
                <a:gd name="T28" fmla="*/ 124 w 256"/>
                <a:gd name="T29" fmla="*/ 206 h 256"/>
                <a:gd name="T30" fmla="*/ 124 w 256"/>
                <a:gd name="T31" fmla="*/ 165 h 256"/>
                <a:gd name="T32" fmla="*/ 91 w 256"/>
                <a:gd name="T33" fmla="*/ 132 h 256"/>
                <a:gd name="T34" fmla="*/ 124 w 256"/>
                <a:gd name="T35" fmla="*/ 132 h 256"/>
                <a:gd name="T36" fmla="*/ 124 w 256"/>
                <a:gd name="T37" fmla="*/ 165 h 256"/>
                <a:gd name="T38" fmla="*/ 124 w 256"/>
                <a:gd name="T39" fmla="*/ 124 h 256"/>
                <a:gd name="T40" fmla="*/ 91 w 256"/>
                <a:gd name="T41" fmla="*/ 124 h 256"/>
                <a:gd name="T42" fmla="*/ 124 w 256"/>
                <a:gd name="T43" fmla="*/ 91 h 256"/>
                <a:gd name="T44" fmla="*/ 124 w 256"/>
                <a:gd name="T45" fmla="*/ 124 h 256"/>
                <a:gd name="T46" fmla="*/ 124 w 256"/>
                <a:gd name="T47" fmla="*/ 83 h 256"/>
                <a:gd name="T48" fmla="*/ 83 w 256"/>
                <a:gd name="T49" fmla="*/ 124 h 256"/>
                <a:gd name="T50" fmla="*/ 50 w 256"/>
                <a:gd name="T51" fmla="*/ 124 h 256"/>
                <a:gd name="T52" fmla="*/ 124 w 256"/>
                <a:gd name="T53" fmla="*/ 50 h 256"/>
                <a:gd name="T54" fmla="*/ 124 w 256"/>
                <a:gd name="T55" fmla="*/ 83 h 256"/>
                <a:gd name="T56" fmla="*/ 124 w 256"/>
                <a:gd name="T57" fmla="*/ 41 h 256"/>
                <a:gd name="T58" fmla="*/ 41 w 256"/>
                <a:gd name="T59" fmla="*/ 124 h 256"/>
                <a:gd name="T60" fmla="*/ 8 w 256"/>
                <a:gd name="T61" fmla="*/ 124 h 256"/>
                <a:gd name="T62" fmla="*/ 124 w 256"/>
                <a:gd name="T63" fmla="*/ 8 h 256"/>
                <a:gd name="T64" fmla="*/ 124 w 256"/>
                <a:gd name="T65" fmla="*/ 41 h 256"/>
                <a:gd name="T66" fmla="*/ 132 w 256"/>
                <a:gd name="T67" fmla="*/ 50 h 256"/>
                <a:gd name="T68" fmla="*/ 206 w 256"/>
                <a:gd name="T69" fmla="*/ 124 h 256"/>
                <a:gd name="T70" fmla="*/ 173 w 256"/>
                <a:gd name="T71" fmla="*/ 124 h 256"/>
                <a:gd name="T72" fmla="*/ 132 w 256"/>
                <a:gd name="T73" fmla="*/ 83 h 256"/>
                <a:gd name="T74" fmla="*/ 132 w 256"/>
                <a:gd name="T75" fmla="*/ 50 h 256"/>
                <a:gd name="T76" fmla="*/ 132 w 256"/>
                <a:gd name="T77" fmla="*/ 91 h 256"/>
                <a:gd name="T78" fmla="*/ 165 w 256"/>
                <a:gd name="T79" fmla="*/ 124 h 256"/>
                <a:gd name="T80" fmla="*/ 132 w 256"/>
                <a:gd name="T81" fmla="*/ 124 h 256"/>
                <a:gd name="T82" fmla="*/ 132 w 256"/>
                <a:gd name="T83" fmla="*/ 91 h 256"/>
                <a:gd name="T84" fmla="*/ 132 w 256"/>
                <a:gd name="T85" fmla="*/ 132 h 256"/>
                <a:gd name="T86" fmla="*/ 165 w 256"/>
                <a:gd name="T87" fmla="*/ 132 h 256"/>
                <a:gd name="T88" fmla="*/ 132 w 256"/>
                <a:gd name="T89" fmla="*/ 165 h 256"/>
                <a:gd name="T90" fmla="*/ 132 w 256"/>
                <a:gd name="T91" fmla="*/ 132 h 256"/>
                <a:gd name="T92" fmla="*/ 132 w 256"/>
                <a:gd name="T93" fmla="*/ 173 h 256"/>
                <a:gd name="T94" fmla="*/ 173 w 256"/>
                <a:gd name="T95" fmla="*/ 132 h 256"/>
                <a:gd name="T96" fmla="*/ 206 w 256"/>
                <a:gd name="T97" fmla="*/ 132 h 256"/>
                <a:gd name="T98" fmla="*/ 132 w 256"/>
                <a:gd name="T99" fmla="*/ 206 h 256"/>
                <a:gd name="T100" fmla="*/ 132 w 256"/>
                <a:gd name="T101" fmla="*/ 173 h 256"/>
                <a:gd name="T102" fmla="*/ 132 w 256"/>
                <a:gd name="T103" fmla="*/ 248 h 256"/>
                <a:gd name="T104" fmla="*/ 132 w 256"/>
                <a:gd name="T105" fmla="*/ 215 h 256"/>
                <a:gd name="T106" fmla="*/ 215 w 256"/>
                <a:gd name="T107" fmla="*/ 132 h 256"/>
                <a:gd name="T108" fmla="*/ 248 w 256"/>
                <a:gd name="T109" fmla="*/ 132 h 256"/>
                <a:gd name="T110" fmla="*/ 132 w 256"/>
                <a:gd name="T111" fmla="*/ 248 h 256"/>
                <a:gd name="T112" fmla="*/ 215 w 256"/>
                <a:gd name="T113" fmla="*/ 124 h 256"/>
                <a:gd name="T114" fmla="*/ 132 w 256"/>
                <a:gd name="T115" fmla="*/ 41 h 256"/>
                <a:gd name="T116" fmla="*/ 132 w 256"/>
                <a:gd name="T117" fmla="*/ 8 h 256"/>
                <a:gd name="T118" fmla="*/ 248 w 256"/>
                <a:gd name="T119" fmla="*/ 124 h 256"/>
                <a:gd name="T120" fmla="*/ 215 w 256"/>
                <a:gd name="T121" fmla="*/ 1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6" h="256">
                  <a:moveTo>
                    <a:pt x="128" y="0"/>
                  </a:moveTo>
                  <a:cubicBezTo>
                    <a:pt x="57" y="0"/>
                    <a:pt x="0" y="57"/>
                    <a:pt x="0" y="128"/>
                  </a:cubicBezTo>
                  <a:cubicBezTo>
                    <a:pt x="0" y="199"/>
                    <a:pt x="57" y="256"/>
                    <a:pt x="128" y="256"/>
                  </a:cubicBezTo>
                  <a:cubicBezTo>
                    <a:pt x="199" y="256"/>
                    <a:pt x="256" y="199"/>
                    <a:pt x="256" y="128"/>
                  </a:cubicBezTo>
                  <a:cubicBezTo>
                    <a:pt x="256" y="57"/>
                    <a:pt x="199" y="0"/>
                    <a:pt x="128" y="0"/>
                  </a:cubicBezTo>
                  <a:close/>
                  <a:moveTo>
                    <a:pt x="124" y="248"/>
                  </a:moveTo>
                  <a:cubicBezTo>
                    <a:pt x="61" y="245"/>
                    <a:pt x="11" y="195"/>
                    <a:pt x="8" y="132"/>
                  </a:cubicBezTo>
                  <a:cubicBezTo>
                    <a:pt x="41" y="132"/>
                    <a:pt x="41" y="132"/>
                    <a:pt x="41" y="132"/>
                  </a:cubicBezTo>
                  <a:cubicBezTo>
                    <a:pt x="44" y="177"/>
                    <a:pt x="79" y="212"/>
                    <a:pt x="124" y="215"/>
                  </a:cubicBezTo>
                  <a:lnTo>
                    <a:pt x="124" y="248"/>
                  </a:lnTo>
                  <a:close/>
                  <a:moveTo>
                    <a:pt x="124" y="206"/>
                  </a:moveTo>
                  <a:cubicBezTo>
                    <a:pt x="84" y="204"/>
                    <a:pt x="52" y="172"/>
                    <a:pt x="50" y="132"/>
                  </a:cubicBezTo>
                  <a:cubicBezTo>
                    <a:pt x="83" y="132"/>
                    <a:pt x="83" y="132"/>
                    <a:pt x="83" y="132"/>
                  </a:cubicBezTo>
                  <a:cubicBezTo>
                    <a:pt x="85" y="154"/>
                    <a:pt x="102" y="171"/>
                    <a:pt x="124" y="173"/>
                  </a:cubicBezTo>
                  <a:lnTo>
                    <a:pt x="124" y="206"/>
                  </a:lnTo>
                  <a:close/>
                  <a:moveTo>
                    <a:pt x="124" y="165"/>
                  </a:moveTo>
                  <a:cubicBezTo>
                    <a:pt x="107" y="163"/>
                    <a:pt x="93" y="149"/>
                    <a:pt x="91" y="132"/>
                  </a:cubicBezTo>
                  <a:cubicBezTo>
                    <a:pt x="124" y="132"/>
                    <a:pt x="124" y="132"/>
                    <a:pt x="124" y="132"/>
                  </a:cubicBezTo>
                  <a:lnTo>
                    <a:pt x="124" y="165"/>
                  </a:lnTo>
                  <a:close/>
                  <a:moveTo>
                    <a:pt x="124" y="124"/>
                  </a:moveTo>
                  <a:cubicBezTo>
                    <a:pt x="91" y="124"/>
                    <a:pt x="91" y="124"/>
                    <a:pt x="91" y="124"/>
                  </a:cubicBezTo>
                  <a:cubicBezTo>
                    <a:pt x="93" y="107"/>
                    <a:pt x="107" y="93"/>
                    <a:pt x="124" y="91"/>
                  </a:cubicBezTo>
                  <a:lnTo>
                    <a:pt x="124" y="124"/>
                  </a:lnTo>
                  <a:close/>
                  <a:moveTo>
                    <a:pt x="124" y="83"/>
                  </a:moveTo>
                  <a:cubicBezTo>
                    <a:pt x="102" y="85"/>
                    <a:pt x="85" y="102"/>
                    <a:pt x="83" y="124"/>
                  </a:cubicBezTo>
                  <a:cubicBezTo>
                    <a:pt x="50" y="124"/>
                    <a:pt x="50" y="124"/>
                    <a:pt x="50" y="124"/>
                  </a:cubicBezTo>
                  <a:cubicBezTo>
                    <a:pt x="52" y="84"/>
                    <a:pt x="84" y="52"/>
                    <a:pt x="124" y="50"/>
                  </a:cubicBezTo>
                  <a:lnTo>
                    <a:pt x="124" y="83"/>
                  </a:lnTo>
                  <a:close/>
                  <a:moveTo>
                    <a:pt x="124" y="41"/>
                  </a:moveTo>
                  <a:cubicBezTo>
                    <a:pt x="79" y="44"/>
                    <a:pt x="44" y="79"/>
                    <a:pt x="41" y="124"/>
                  </a:cubicBezTo>
                  <a:cubicBezTo>
                    <a:pt x="8" y="124"/>
                    <a:pt x="8" y="124"/>
                    <a:pt x="8" y="124"/>
                  </a:cubicBezTo>
                  <a:cubicBezTo>
                    <a:pt x="11" y="61"/>
                    <a:pt x="61" y="11"/>
                    <a:pt x="124" y="8"/>
                  </a:cubicBezTo>
                  <a:lnTo>
                    <a:pt x="124" y="41"/>
                  </a:lnTo>
                  <a:close/>
                  <a:moveTo>
                    <a:pt x="132" y="50"/>
                  </a:moveTo>
                  <a:cubicBezTo>
                    <a:pt x="172" y="52"/>
                    <a:pt x="204" y="84"/>
                    <a:pt x="206" y="124"/>
                  </a:cubicBezTo>
                  <a:cubicBezTo>
                    <a:pt x="173" y="124"/>
                    <a:pt x="173" y="124"/>
                    <a:pt x="173" y="124"/>
                  </a:cubicBezTo>
                  <a:cubicBezTo>
                    <a:pt x="171" y="102"/>
                    <a:pt x="154" y="85"/>
                    <a:pt x="132" y="83"/>
                  </a:cubicBezTo>
                  <a:lnTo>
                    <a:pt x="132" y="50"/>
                  </a:lnTo>
                  <a:close/>
                  <a:moveTo>
                    <a:pt x="132" y="91"/>
                  </a:moveTo>
                  <a:cubicBezTo>
                    <a:pt x="149" y="93"/>
                    <a:pt x="163" y="107"/>
                    <a:pt x="165" y="124"/>
                  </a:cubicBezTo>
                  <a:cubicBezTo>
                    <a:pt x="132" y="124"/>
                    <a:pt x="132" y="124"/>
                    <a:pt x="132" y="124"/>
                  </a:cubicBezTo>
                  <a:lnTo>
                    <a:pt x="132" y="91"/>
                  </a:lnTo>
                  <a:close/>
                  <a:moveTo>
                    <a:pt x="132" y="132"/>
                  </a:moveTo>
                  <a:cubicBezTo>
                    <a:pt x="165" y="132"/>
                    <a:pt x="165" y="132"/>
                    <a:pt x="165" y="132"/>
                  </a:cubicBezTo>
                  <a:cubicBezTo>
                    <a:pt x="163" y="149"/>
                    <a:pt x="149" y="163"/>
                    <a:pt x="132" y="165"/>
                  </a:cubicBezTo>
                  <a:lnTo>
                    <a:pt x="132" y="132"/>
                  </a:lnTo>
                  <a:close/>
                  <a:moveTo>
                    <a:pt x="132" y="173"/>
                  </a:moveTo>
                  <a:cubicBezTo>
                    <a:pt x="154" y="171"/>
                    <a:pt x="171" y="154"/>
                    <a:pt x="173" y="132"/>
                  </a:cubicBezTo>
                  <a:cubicBezTo>
                    <a:pt x="206" y="132"/>
                    <a:pt x="206" y="132"/>
                    <a:pt x="206" y="132"/>
                  </a:cubicBezTo>
                  <a:cubicBezTo>
                    <a:pt x="204" y="172"/>
                    <a:pt x="172" y="204"/>
                    <a:pt x="132" y="206"/>
                  </a:cubicBezTo>
                  <a:lnTo>
                    <a:pt x="132" y="173"/>
                  </a:lnTo>
                  <a:close/>
                  <a:moveTo>
                    <a:pt x="132" y="248"/>
                  </a:moveTo>
                  <a:cubicBezTo>
                    <a:pt x="132" y="215"/>
                    <a:pt x="132" y="215"/>
                    <a:pt x="132" y="215"/>
                  </a:cubicBezTo>
                  <a:cubicBezTo>
                    <a:pt x="177" y="212"/>
                    <a:pt x="212" y="177"/>
                    <a:pt x="215" y="132"/>
                  </a:cubicBezTo>
                  <a:cubicBezTo>
                    <a:pt x="248" y="132"/>
                    <a:pt x="248" y="132"/>
                    <a:pt x="248" y="132"/>
                  </a:cubicBezTo>
                  <a:cubicBezTo>
                    <a:pt x="245" y="195"/>
                    <a:pt x="195" y="245"/>
                    <a:pt x="132" y="248"/>
                  </a:cubicBezTo>
                  <a:close/>
                  <a:moveTo>
                    <a:pt x="215" y="124"/>
                  </a:moveTo>
                  <a:cubicBezTo>
                    <a:pt x="212" y="79"/>
                    <a:pt x="177" y="44"/>
                    <a:pt x="132" y="41"/>
                  </a:cubicBezTo>
                  <a:cubicBezTo>
                    <a:pt x="132" y="8"/>
                    <a:pt x="132" y="8"/>
                    <a:pt x="132" y="8"/>
                  </a:cubicBezTo>
                  <a:cubicBezTo>
                    <a:pt x="195" y="11"/>
                    <a:pt x="245" y="61"/>
                    <a:pt x="248" y="124"/>
                  </a:cubicBezTo>
                  <a:lnTo>
                    <a:pt x="215" y="124"/>
                  </a:lnTo>
                  <a:close/>
                </a:path>
              </a:pathLst>
            </a:custGeom>
            <a:solidFill>
              <a:schemeClr val="accent3"/>
            </a:solidFill>
            <a:ln w="19050">
              <a:solidFill>
                <a:schemeClr val="accent3"/>
              </a:solidFill>
            </a:ln>
          </p:spPr>
          <p:txBody>
            <a:bodyPr vert="horz" wrap="square" lIns="109728" tIns="54864" rIns="109728" bIns="54864" numCol="1" anchor="t" anchorCtr="0" compatLnSpc="1">
              <a:prstTxWarp prst="textNoShape">
                <a:avLst/>
              </a:prstTxWarp>
            </a:bodyPr>
            <a:lstStyle/>
            <a:p>
              <a:pPr defTabSz="609585">
                <a:defRPr/>
              </a:pPr>
              <a:endParaRPr lang="bg-BG" sz="2160">
                <a:solidFill>
                  <a:srgbClr val="444444"/>
                </a:solidFill>
                <a:latin typeface="Arial"/>
              </a:endParaRPr>
            </a:p>
          </p:txBody>
        </p:sp>
        <p:grpSp>
          <p:nvGrpSpPr>
            <p:cNvPr id="13" name="Group 12">
              <a:extLst>
                <a:ext uri="{FF2B5EF4-FFF2-40B4-BE49-F238E27FC236}">
                  <a16:creationId xmlns:a16="http://schemas.microsoft.com/office/drawing/2014/main" id="{7DA8DE02-DBF6-4780-947A-CD5287A27FD6}"/>
                </a:ext>
              </a:extLst>
            </p:cNvPr>
            <p:cNvGrpSpPr/>
            <p:nvPr/>
          </p:nvGrpSpPr>
          <p:grpSpPr>
            <a:xfrm>
              <a:off x="5733555" y="2698947"/>
              <a:ext cx="4016862" cy="408470"/>
              <a:chOff x="5819866" y="2815048"/>
              <a:chExt cx="3329638" cy="408677"/>
            </a:xfrm>
          </p:grpSpPr>
          <p:sp>
            <p:nvSpPr>
              <p:cNvPr id="35" name="TextBox 34">
                <a:extLst>
                  <a:ext uri="{FF2B5EF4-FFF2-40B4-BE49-F238E27FC236}">
                    <a16:creationId xmlns:a16="http://schemas.microsoft.com/office/drawing/2014/main" id="{7FEC9014-58B5-2143-A3A6-12F50A704472}"/>
                  </a:ext>
                </a:extLst>
              </p:cNvPr>
              <p:cNvSpPr txBox="1"/>
              <p:nvPr/>
            </p:nvSpPr>
            <p:spPr>
              <a:xfrm>
                <a:off x="5821870" y="3010882"/>
                <a:ext cx="3327634" cy="212843"/>
              </a:xfrm>
              <a:prstGeom prst="rect">
                <a:avLst/>
              </a:prstGeom>
              <a:noFill/>
            </p:spPr>
            <p:txBody>
              <a:bodyPr wrap="square" rtlCol="0">
                <a:spAutoFit/>
              </a:bodyPr>
              <a:lstStyle/>
              <a:p>
                <a:pPr defTabSz="609585">
                  <a:defRPr/>
                </a:pPr>
                <a:r>
                  <a:rPr lang="en-US" sz="1400" dirty="0">
                    <a:solidFill>
                      <a:srgbClr val="444444"/>
                    </a:solidFill>
                    <a:latin typeface="Arial"/>
                    <a:ea typeface="Lato Light" panose="020F0502020204030203" pitchFamily="34" charset="0"/>
                    <a:cs typeface="Lato Light" panose="020F0502020204030203" pitchFamily="34" charset="0"/>
                  </a:rPr>
                  <a:t>On Demand Audit Hybrid Suite  </a:t>
                </a:r>
              </a:p>
            </p:txBody>
          </p:sp>
          <p:sp>
            <p:nvSpPr>
              <p:cNvPr id="36" name="Rectangle 35">
                <a:extLst>
                  <a:ext uri="{FF2B5EF4-FFF2-40B4-BE49-F238E27FC236}">
                    <a16:creationId xmlns:a16="http://schemas.microsoft.com/office/drawing/2014/main" id="{2D5C653E-2397-0944-B71E-87412F74FC92}"/>
                  </a:ext>
                </a:extLst>
              </p:cNvPr>
              <p:cNvSpPr/>
              <p:nvPr/>
            </p:nvSpPr>
            <p:spPr>
              <a:xfrm>
                <a:off x="5819866" y="2815048"/>
                <a:ext cx="1106063" cy="262551"/>
              </a:xfrm>
              <a:prstGeom prst="rect">
                <a:avLst/>
              </a:prstGeom>
            </p:spPr>
            <p:txBody>
              <a:bodyPr wrap="square">
                <a:spAutoFit/>
              </a:bodyPr>
              <a:lstStyle/>
              <a:p>
                <a:pPr defTabSz="609585">
                  <a:defRPr/>
                </a:pPr>
                <a:r>
                  <a:rPr lang="en-US" sz="1867" b="1">
                    <a:solidFill>
                      <a:srgbClr val="333333"/>
                    </a:solidFill>
                    <a:latin typeface="Arial"/>
                    <a:ea typeface="Roboto Medium" panose="02000000000000000000" pitchFamily="2" charset="0"/>
                    <a:cs typeface="Montserrat" charset="0"/>
                  </a:rPr>
                  <a:t>Detect</a:t>
                </a:r>
                <a:endParaRPr lang="en-US" sz="6400" b="1">
                  <a:solidFill>
                    <a:srgbClr val="333333"/>
                  </a:solidFill>
                  <a:latin typeface="Arial"/>
                  <a:ea typeface="Roboto Medium" panose="02000000000000000000" pitchFamily="2" charset="0"/>
                  <a:cs typeface="Montserrat" charset="0"/>
                </a:endParaRPr>
              </a:p>
            </p:txBody>
          </p:sp>
        </p:grpSp>
      </p:grpSp>
      <p:grpSp>
        <p:nvGrpSpPr>
          <p:cNvPr id="4" name="Group 3">
            <a:extLst>
              <a:ext uri="{FF2B5EF4-FFF2-40B4-BE49-F238E27FC236}">
                <a16:creationId xmlns:a16="http://schemas.microsoft.com/office/drawing/2014/main" id="{02704388-4798-4853-A136-04890021EBE1}"/>
              </a:ext>
            </a:extLst>
          </p:cNvPr>
          <p:cNvGrpSpPr/>
          <p:nvPr/>
        </p:nvGrpSpPr>
        <p:grpSpPr>
          <a:xfrm>
            <a:off x="5639203" y="2057497"/>
            <a:ext cx="6268315" cy="664681"/>
            <a:chOff x="5149542" y="1287145"/>
            <a:chExt cx="4701236" cy="581617"/>
          </a:xfrm>
        </p:grpSpPr>
        <p:grpSp>
          <p:nvGrpSpPr>
            <p:cNvPr id="5" name="Group 4">
              <a:extLst>
                <a:ext uri="{FF2B5EF4-FFF2-40B4-BE49-F238E27FC236}">
                  <a16:creationId xmlns:a16="http://schemas.microsoft.com/office/drawing/2014/main" id="{A7E27E3E-035A-4025-83D4-40438BC607BC}"/>
                </a:ext>
              </a:extLst>
            </p:cNvPr>
            <p:cNvGrpSpPr/>
            <p:nvPr/>
          </p:nvGrpSpPr>
          <p:grpSpPr>
            <a:xfrm>
              <a:off x="5728399" y="1287145"/>
              <a:ext cx="4122379" cy="581617"/>
              <a:chOff x="5815329" y="1604950"/>
              <a:chExt cx="3627125" cy="584239"/>
            </a:xfrm>
          </p:grpSpPr>
          <p:sp>
            <p:nvSpPr>
              <p:cNvPr id="31" name="TextBox 30">
                <a:extLst>
                  <a:ext uri="{FF2B5EF4-FFF2-40B4-BE49-F238E27FC236}">
                    <a16:creationId xmlns:a16="http://schemas.microsoft.com/office/drawing/2014/main" id="{70A2CAED-4B71-0E4E-9F4F-14F2E9DEC4D3}"/>
                  </a:ext>
                </a:extLst>
              </p:cNvPr>
              <p:cNvSpPr txBox="1"/>
              <p:nvPr/>
            </p:nvSpPr>
            <p:spPr>
              <a:xfrm>
                <a:off x="5815329" y="1891608"/>
                <a:ext cx="3627125" cy="297581"/>
              </a:xfrm>
              <a:prstGeom prst="rect">
                <a:avLst/>
              </a:prstGeom>
              <a:noFill/>
            </p:spPr>
            <p:txBody>
              <a:bodyPr wrap="square" lIns="121920" tIns="60960" rIns="121920" bIns="60960" rtlCol="0" anchor="ctr">
                <a:spAutoFit/>
              </a:bodyPr>
              <a:lstStyle/>
              <a:p>
                <a:pPr defTabSz="609585">
                  <a:defRPr/>
                </a:pPr>
                <a:r>
                  <a:rPr lang="en-US" sz="1400" dirty="0">
                    <a:solidFill>
                      <a:srgbClr val="444444"/>
                    </a:solidFill>
                    <a:latin typeface="Arial"/>
                  </a:rPr>
                  <a:t>SpecterOps BloodHound Enterprise</a:t>
                </a:r>
              </a:p>
            </p:txBody>
          </p:sp>
          <p:sp>
            <p:nvSpPr>
              <p:cNvPr id="32" name="Rectangle 31">
                <a:extLst>
                  <a:ext uri="{FF2B5EF4-FFF2-40B4-BE49-F238E27FC236}">
                    <a16:creationId xmlns:a16="http://schemas.microsoft.com/office/drawing/2014/main" id="{A2CAE3D5-FF42-A14A-8651-3EF4A7E67B64}"/>
                  </a:ext>
                </a:extLst>
              </p:cNvPr>
              <p:cNvSpPr/>
              <p:nvPr/>
            </p:nvSpPr>
            <p:spPr>
              <a:xfrm>
                <a:off x="5819866" y="1604950"/>
                <a:ext cx="1106063" cy="333709"/>
              </a:xfrm>
              <a:prstGeom prst="rect">
                <a:avLst/>
              </a:prstGeom>
            </p:spPr>
            <p:txBody>
              <a:bodyPr wrap="square">
                <a:spAutoFit/>
              </a:bodyPr>
              <a:lstStyle/>
              <a:p>
                <a:pPr defTabSz="609585">
                  <a:defRPr/>
                </a:pPr>
                <a:r>
                  <a:rPr lang="en-US" sz="1867" b="1">
                    <a:solidFill>
                      <a:srgbClr val="333333"/>
                    </a:solidFill>
                    <a:latin typeface="Arial"/>
                    <a:ea typeface="Roboto Medium" panose="02000000000000000000" pitchFamily="2" charset="0"/>
                    <a:cs typeface="Montserrat" charset="0"/>
                  </a:rPr>
                  <a:t>Identify</a:t>
                </a:r>
                <a:endParaRPr lang="en-US" sz="6400" b="1">
                  <a:solidFill>
                    <a:srgbClr val="333333"/>
                  </a:solidFill>
                  <a:latin typeface="Arial"/>
                  <a:ea typeface="Roboto Medium" panose="02000000000000000000" pitchFamily="2" charset="0"/>
                  <a:cs typeface="Montserrat" charset="0"/>
                </a:endParaRPr>
              </a:p>
            </p:txBody>
          </p:sp>
        </p:grpSp>
        <p:sp>
          <p:nvSpPr>
            <p:cNvPr id="87" name="Freeform 186">
              <a:extLst>
                <a:ext uri="{FF2B5EF4-FFF2-40B4-BE49-F238E27FC236}">
                  <a16:creationId xmlns:a16="http://schemas.microsoft.com/office/drawing/2014/main" id="{9651CE75-8550-4D05-98B9-5166B0E6952C}"/>
                </a:ext>
              </a:extLst>
            </p:cNvPr>
            <p:cNvSpPr>
              <a:spLocks noEditPoints="1"/>
            </p:cNvSpPr>
            <p:nvPr/>
          </p:nvSpPr>
          <p:spPr bwMode="auto">
            <a:xfrm>
              <a:off x="5149542" y="1361846"/>
              <a:ext cx="391558" cy="417285"/>
            </a:xfrm>
            <a:custGeom>
              <a:avLst/>
              <a:gdLst>
                <a:gd name="connsiteX0" fmla="*/ 103214 w 391558"/>
                <a:gd name="connsiteY0" fmla="*/ 169542 h 417285"/>
                <a:gd name="connsiteX1" fmla="*/ 339128 w 391558"/>
                <a:gd name="connsiteY1" fmla="*/ 169542 h 417285"/>
                <a:gd name="connsiteX2" fmla="*/ 339128 w 391558"/>
                <a:gd name="connsiteY2" fmla="*/ 182562 h 417285"/>
                <a:gd name="connsiteX3" fmla="*/ 103214 w 391558"/>
                <a:gd name="connsiteY3" fmla="*/ 182562 h 417285"/>
                <a:gd name="connsiteX4" fmla="*/ 103214 w 391558"/>
                <a:gd name="connsiteY4" fmla="*/ 169542 h 417285"/>
                <a:gd name="connsiteX5" fmla="*/ 286698 w 391558"/>
                <a:gd name="connsiteY5" fmla="*/ 0 h 417285"/>
                <a:gd name="connsiteX6" fmla="*/ 155644 w 391558"/>
                <a:gd name="connsiteY6" fmla="*/ 0 h 417285"/>
                <a:gd name="connsiteX7" fmla="*/ 50785 w 391558"/>
                <a:gd name="connsiteY7" fmla="*/ 104321 h 417285"/>
                <a:gd name="connsiteX8" fmla="*/ 50785 w 391558"/>
                <a:gd name="connsiteY8" fmla="*/ 267312 h 417285"/>
                <a:gd name="connsiteX9" fmla="*/ 57324 w 391558"/>
                <a:gd name="connsiteY9" fmla="*/ 273864 h 417285"/>
                <a:gd name="connsiteX10" fmla="*/ 63902 w 391558"/>
                <a:gd name="connsiteY10" fmla="*/ 267312 h 417285"/>
                <a:gd name="connsiteX11" fmla="*/ 63902 w 391558"/>
                <a:gd name="connsiteY11" fmla="*/ 104321 h 417285"/>
                <a:gd name="connsiteX12" fmla="*/ 155644 w 391558"/>
                <a:gd name="connsiteY12" fmla="*/ 13061 h 417285"/>
                <a:gd name="connsiteX13" fmla="*/ 286698 w 391558"/>
                <a:gd name="connsiteY13" fmla="*/ 13061 h 417285"/>
                <a:gd name="connsiteX14" fmla="*/ 378440 w 391558"/>
                <a:gd name="connsiteY14" fmla="*/ 104321 h 417285"/>
                <a:gd name="connsiteX15" fmla="*/ 378440 w 391558"/>
                <a:gd name="connsiteY15" fmla="*/ 312963 h 417285"/>
                <a:gd name="connsiteX16" fmla="*/ 286698 w 391558"/>
                <a:gd name="connsiteY16" fmla="*/ 404265 h 417285"/>
                <a:gd name="connsiteX17" fmla="*/ 175300 w 391558"/>
                <a:gd name="connsiteY17" fmla="*/ 404265 h 417285"/>
                <a:gd name="connsiteX18" fmla="*/ 168761 w 391558"/>
                <a:gd name="connsiteY18" fmla="*/ 410775 h 417285"/>
                <a:gd name="connsiteX19" fmla="*/ 175300 w 391558"/>
                <a:gd name="connsiteY19" fmla="*/ 417284 h 417285"/>
                <a:gd name="connsiteX20" fmla="*/ 286698 w 391558"/>
                <a:gd name="connsiteY20" fmla="*/ 417284 h 417285"/>
                <a:gd name="connsiteX21" fmla="*/ 391558 w 391558"/>
                <a:gd name="connsiteY21" fmla="*/ 312963 h 417285"/>
                <a:gd name="connsiteX22" fmla="*/ 391558 w 391558"/>
                <a:gd name="connsiteY22" fmla="*/ 104321 h 417285"/>
                <a:gd name="connsiteX23" fmla="*/ 286698 w 391558"/>
                <a:gd name="connsiteY23" fmla="*/ 0 h 417285"/>
                <a:gd name="connsiteX24" fmla="*/ 103214 w 391558"/>
                <a:gd name="connsiteY24" fmla="*/ 143462 h 417285"/>
                <a:gd name="connsiteX25" fmla="*/ 339128 w 391558"/>
                <a:gd name="connsiteY25" fmla="*/ 143462 h 417285"/>
                <a:gd name="connsiteX26" fmla="*/ 339128 w 391558"/>
                <a:gd name="connsiteY26" fmla="*/ 130401 h 417285"/>
                <a:gd name="connsiteX27" fmla="*/ 103214 w 391558"/>
                <a:gd name="connsiteY27" fmla="*/ 130401 h 417285"/>
                <a:gd name="connsiteX28" fmla="*/ 103214 w 391558"/>
                <a:gd name="connsiteY28" fmla="*/ 143462 h 417285"/>
                <a:gd name="connsiteX29" fmla="*/ 339128 w 391558"/>
                <a:gd name="connsiteY29" fmla="*/ 91301 h 417285"/>
                <a:gd name="connsiteX30" fmla="*/ 103214 w 391558"/>
                <a:gd name="connsiteY30" fmla="*/ 91301 h 417285"/>
                <a:gd name="connsiteX31" fmla="*/ 103214 w 391558"/>
                <a:gd name="connsiteY31" fmla="*/ 104321 h 417285"/>
                <a:gd name="connsiteX32" fmla="*/ 339128 w 391558"/>
                <a:gd name="connsiteY32" fmla="*/ 104321 h 417285"/>
                <a:gd name="connsiteX33" fmla="*/ 339128 w 391558"/>
                <a:gd name="connsiteY33" fmla="*/ 91301 h 417285"/>
                <a:gd name="connsiteX34" fmla="*/ 103214 w 391558"/>
                <a:gd name="connsiteY34" fmla="*/ 221703 h 417285"/>
                <a:gd name="connsiteX35" fmla="*/ 339128 w 391558"/>
                <a:gd name="connsiteY35" fmla="*/ 221703 h 417285"/>
                <a:gd name="connsiteX36" fmla="*/ 339128 w 391558"/>
                <a:gd name="connsiteY36" fmla="*/ 208642 h 417285"/>
                <a:gd name="connsiteX37" fmla="*/ 103214 w 391558"/>
                <a:gd name="connsiteY37" fmla="*/ 208642 h 417285"/>
                <a:gd name="connsiteX38" fmla="*/ 103214 w 391558"/>
                <a:gd name="connsiteY38" fmla="*/ 221703 h 417285"/>
                <a:gd name="connsiteX39" fmla="*/ 13117 w 391558"/>
                <a:gd name="connsiteY39" fmla="*/ 348808 h 417285"/>
                <a:gd name="connsiteX40" fmla="*/ 3289 w 391558"/>
                <a:gd name="connsiteY40" fmla="*/ 348808 h 417285"/>
                <a:gd name="connsiteX41" fmla="*/ 3289 w 391558"/>
                <a:gd name="connsiteY41" fmla="*/ 356987 h 417285"/>
                <a:gd name="connsiteX42" fmla="*/ 55718 w 391558"/>
                <a:gd name="connsiteY42" fmla="*/ 409147 h 417285"/>
                <a:gd name="connsiteX43" fmla="*/ 70441 w 391558"/>
                <a:gd name="connsiteY43" fmla="*/ 409147 h 417285"/>
                <a:gd name="connsiteX44" fmla="*/ 152355 w 391558"/>
                <a:gd name="connsiteY44" fmla="*/ 329279 h 417285"/>
                <a:gd name="connsiteX45" fmla="*/ 152355 w 391558"/>
                <a:gd name="connsiteY45" fmla="*/ 321100 h 417285"/>
                <a:gd name="connsiteX46" fmla="*/ 142527 w 391558"/>
                <a:gd name="connsiteY46" fmla="*/ 321100 h 417285"/>
                <a:gd name="connsiteX47" fmla="*/ 63902 w 391558"/>
                <a:gd name="connsiteY47" fmla="*/ 399341 h 417285"/>
                <a:gd name="connsiteX48" fmla="*/ 13117 w 391558"/>
                <a:gd name="connsiteY48" fmla="*/ 348808 h 41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1558" h="417285" fill="none" extrusionOk="0">
                  <a:moveTo>
                    <a:pt x="103214" y="169542"/>
                  </a:moveTo>
                  <a:cubicBezTo>
                    <a:pt x="177074" y="175137"/>
                    <a:pt x="230363" y="165636"/>
                    <a:pt x="339128" y="169542"/>
                  </a:cubicBezTo>
                  <a:cubicBezTo>
                    <a:pt x="338714" y="173670"/>
                    <a:pt x="338841" y="177554"/>
                    <a:pt x="339128" y="182562"/>
                  </a:cubicBezTo>
                  <a:cubicBezTo>
                    <a:pt x="224289" y="192502"/>
                    <a:pt x="206556" y="187683"/>
                    <a:pt x="103214" y="182562"/>
                  </a:cubicBezTo>
                  <a:cubicBezTo>
                    <a:pt x="103644" y="176158"/>
                    <a:pt x="102924" y="175544"/>
                    <a:pt x="103214" y="169542"/>
                  </a:cubicBezTo>
                  <a:close/>
                  <a:moveTo>
                    <a:pt x="286698" y="0"/>
                  </a:moveTo>
                  <a:cubicBezTo>
                    <a:pt x="248933" y="4899"/>
                    <a:pt x="215761" y="-5142"/>
                    <a:pt x="155644" y="0"/>
                  </a:cubicBezTo>
                  <a:cubicBezTo>
                    <a:pt x="96667" y="577"/>
                    <a:pt x="59812" y="50192"/>
                    <a:pt x="50785" y="104321"/>
                  </a:cubicBezTo>
                  <a:cubicBezTo>
                    <a:pt x="57744" y="143664"/>
                    <a:pt x="48551" y="232266"/>
                    <a:pt x="50785" y="267312"/>
                  </a:cubicBezTo>
                  <a:cubicBezTo>
                    <a:pt x="50422" y="270664"/>
                    <a:pt x="54027" y="274337"/>
                    <a:pt x="57324" y="273864"/>
                  </a:cubicBezTo>
                  <a:cubicBezTo>
                    <a:pt x="60547" y="273633"/>
                    <a:pt x="63566" y="270356"/>
                    <a:pt x="63902" y="267312"/>
                  </a:cubicBezTo>
                  <a:cubicBezTo>
                    <a:pt x="58760" y="233945"/>
                    <a:pt x="62446" y="142075"/>
                    <a:pt x="63902" y="104321"/>
                  </a:cubicBezTo>
                  <a:cubicBezTo>
                    <a:pt x="62024" y="54937"/>
                    <a:pt x="104170" y="21792"/>
                    <a:pt x="155644" y="13061"/>
                  </a:cubicBezTo>
                  <a:cubicBezTo>
                    <a:pt x="187942" y="12145"/>
                    <a:pt x="225452" y="12776"/>
                    <a:pt x="286698" y="13061"/>
                  </a:cubicBezTo>
                  <a:cubicBezTo>
                    <a:pt x="332718" y="23431"/>
                    <a:pt x="378930" y="52147"/>
                    <a:pt x="378440" y="104321"/>
                  </a:cubicBezTo>
                  <a:cubicBezTo>
                    <a:pt x="372832" y="161585"/>
                    <a:pt x="381129" y="209021"/>
                    <a:pt x="378440" y="312963"/>
                  </a:cubicBezTo>
                  <a:cubicBezTo>
                    <a:pt x="379411" y="359377"/>
                    <a:pt x="343266" y="397500"/>
                    <a:pt x="286698" y="404265"/>
                  </a:cubicBezTo>
                  <a:cubicBezTo>
                    <a:pt x="243332" y="408809"/>
                    <a:pt x="218108" y="400466"/>
                    <a:pt x="175300" y="404265"/>
                  </a:cubicBezTo>
                  <a:cubicBezTo>
                    <a:pt x="171675" y="403860"/>
                    <a:pt x="169210" y="407393"/>
                    <a:pt x="168761" y="410775"/>
                  </a:cubicBezTo>
                  <a:cubicBezTo>
                    <a:pt x="169013" y="414248"/>
                    <a:pt x="172495" y="417409"/>
                    <a:pt x="175300" y="417284"/>
                  </a:cubicBezTo>
                  <a:cubicBezTo>
                    <a:pt x="198557" y="413639"/>
                    <a:pt x="242365" y="421394"/>
                    <a:pt x="286698" y="417284"/>
                  </a:cubicBezTo>
                  <a:cubicBezTo>
                    <a:pt x="350943" y="418138"/>
                    <a:pt x="384208" y="371091"/>
                    <a:pt x="391558" y="312963"/>
                  </a:cubicBezTo>
                  <a:cubicBezTo>
                    <a:pt x="388029" y="236095"/>
                    <a:pt x="381962" y="148690"/>
                    <a:pt x="391558" y="104321"/>
                  </a:cubicBezTo>
                  <a:cubicBezTo>
                    <a:pt x="382507" y="40151"/>
                    <a:pt x="357237" y="5049"/>
                    <a:pt x="286698" y="0"/>
                  </a:cubicBezTo>
                  <a:close/>
                  <a:moveTo>
                    <a:pt x="103214" y="143462"/>
                  </a:moveTo>
                  <a:cubicBezTo>
                    <a:pt x="196690" y="142336"/>
                    <a:pt x="287961" y="132929"/>
                    <a:pt x="339128" y="143462"/>
                  </a:cubicBezTo>
                  <a:cubicBezTo>
                    <a:pt x="339723" y="137219"/>
                    <a:pt x="338681" y="136067"/>
                    <a:pt x="339128" y="130401"/>
                  </a:cubicBezTo>
                  <a:cubicBezTo>
                    <a:pt x="236166" y="136596"/>
                    <a:pt x="197391" y="139053"/>
                    <a:pt x="103214" y="130401"/>
                  </a:cubicBezTo>
                  <a:cubicBezTo>
                    <a:pt x="103347" y="133296"/>
                    <a:pt x="102810" y="139503"/>
                    <a:pt x="103214" y="143462"/>
                  </a:cubicBezTo>
                  <a:close/>
                  <a:moveTo>
                    <a:pt x="339128" y="91301"/>
                  </a:moveTo>
                  <a:cubicBezTo>
                    <a:pt x="272885" y="92273"/>
                    <a:pt x="204026" y="90077"/>
                    <a:pt x="103214" y="91301"/>
                  </a:cubicBezTo>
                  <a:cubicBezTo>
                    <a:pt x="103061" y="96206"/>
                    <a:pt x="103476" y="100574"/>
                    <a:pt x="103214" y="104321"/>
                  </a:cubicBezTo>
                  <a:cubicBezTo>
                    <a:pt x="190090" y="109241"/>
                    <a:pt x="233269" y="102924"/>
                    <a:pt x="339128" y="104321"/>
                  </a:cubicBezTo>
                  <a:cubicBezTo>
                    <a:pt x="338687" y="101364"/>
                    <a:pt x="339198" y="95271"/>
                    <a:pt x="339128" y="91301"/>
                  </a:cubicBezTo>
                  <a:close/>
                  <a:moveTo>
                    <a:pt x="103214" y="221703"/>
                  </a:moveTo>
                  <a:cubicBezTo>
                    <a:pt x="204743" y="226319"/>
                    <a:pt x="284030" y="225051"/>
                    <a:pt x="339128" y="221703"/>
                  </a:cubicBezTo>
                  <a:cubicBezTo>
                    <a:pt x="339123" y="216523"/>
                    <a:pt x="339428" y="213919"/>
                    <a:pt x="339128" y="208642"/>
                  </a:cubicBezTo>
                  <a:cubicBezTo>
                    <a:pt x="289025" y="197327"/>
                    <a:pt x="211098" y="211409"/>
                    <a:pt x="103214" y="208642"/>
                  </a:cubicBezTo>
                  <a:cubicBezTo>
                    <a:pt x="103303" y="214681"/>
                    <a:pt x="103360" y="217144"/>
                    <a:pt x="103214" y="221703"/>
                  </a:cubicBezTo>
                  <a:close/>
                  <a:moveTo>
                    <a:pt x="13117" y="348808"/>
                  </a:moveTo>
                  <a:cubicBezTo>
                    <a:pt x="10147" y="345662"/>
                    <a:pt x="5858" y="345617"/>
                    <a:pt x="3289" y="348808"/>
                  </a:cubicBezTo>
                  <a:cubicBezTo>
                    <a:pt x="264" y="349783"/>
                    <a:pt x="124" y="355364"/>
                    <a:pt x="3289" y="356987"/>
                  </a:cubicBezTo>
                  <a:cubicBezTo>
                    <a:pt x="24247" y="374479"/>
                    <a:pt x="30385" y="387849"/>
                    <a:pt x="55718" y="409147"/>
                  </a:cubicBezTo>
                  <a:cubicBezTo>
                    <a:pt x="61079" y="414815"/>
                    <a:pt x="67106" y="413061"/>
                    <a:pt x="70441" y="409147"/>
                  </a:cubicBezTo>
                  <a:cubicBezTo>
                    <a:pt x="101063" y="382227"/>
                    <a:pt x="124541" y="354262"/>
                    <a:pt x="152355" y="329279"/>
                  </a:cubicBezTo>
                  <a:cubicBezTo>
                    <a:pt x="153748" y="327404"/>
                    <a:pt x="153948" y="323301"/>
                    <a:pt x="152355" y="321100"/>
                  </a:cubicBezTo>
                  <a:cubicBezTo>
                    <a:pt x="149461" y="318525"/>
                    <a:pt x="143982" y="318152"/>
                    <a:pt x="142527" y="321100"/>
                  </a:cubicBezTo>
                  <a:cubicBezTo>
                    <a:pt x="114599" y="351088"/>
                    <a:pt x="94364" y="364553"/>
                    <a:pt x="63902" y="399341"/>
                  </a:cubicBezTo>
                  <a:cubicBezTo>
                    <a:pt x="48429" y="381513"/>
                    <a:pt x="29641" y="369324"/>
                    <a:pt x="13117" y="348808"/>
                  </a:cubicBezTo>
                  <a:close/>
                </a:path>
                <a:path w="391558" h="417285" stroke="0" extrusionOk="0">
                  <a:moveTo>
                    <a:pt x="103214" y="169542"/>
                  </a:moveTo>
                  <a:cubicBezTo>
                    <a:pt x="162528" y="174270"/>
                    <a:pt x="223738" y="166628"/>
                    <a:pt x="339128" y="169542"/>
                  </a:cubicBezTo>
                  <a:cubicBezTo>
                    <a:pt x="338523" y="172787"/>
                    <a:pt x="338827" y="179695"/>
                    <a:pt x="339128" y="182562"/>
                  </a:cubicBezTo>
                  <a:cubicBezTo>
                    <a:pt x="252082" y="173450"/>
                    <a:pt x="215292" y="178403"/>
                    <a:pt x="103214" y="182562"/>
                  </a:cubicBezTo>
                  <a:cubicBezTo>
                    <a:pt x="103013" y="178053"/>
                    <a:pt x="103279" y="172600"/>
                    <a:pt x="103214" y="169542"/>
                  </a:cubicBezTo>
                  <a:close/>
                  <a:moveTo>
                    <a:pt x="286698" y="0"/>
                  </a:moveTo>
                  <a:cubicBezTo>
                    <a:pt x="239791" y="262"/>
                    <a:pt x="206813" y="2322"/>
                    <a:pt x="155644" y="0"/>
                  </a:cubicBezTo>
                  <a:cubicBezTo>
                    <a:pt x="95547" y="2159"/>
                    <a:pt x="58804" y="38520"/>
                    <a:pt x="50785" y="104321"/>
                  </a:cubicBezTo>
                  <a:cubicBezTo>
                    <a:pt x="58774" y="140192"/>
                    <a:pt x="45285" y="218947"/>
                    <a:pt x="50785" y="267312"/>
                  </a:cubicBezTo>
                  <a:cubicBezTo>
                    <a:pt x="51025" y="270679"/>
                    <a:pt x="54415" y="274109"/>
                    <a:pt x="57324" y="273864"/>
                  </a:cubicBezTo>
                  <a:cubicBezTo>
                    <a:pt x="61137" y="274422"/>
                    <a:pt x="63928" y="271054"/>
                    <a:pt x="63902" y="267312"/>
                  </a:cubicBezTo>
                  <a:cubicBezTo>
                    <a:pt x="59091" y="206230"/>
                    <a:pt x="61221" y="167014"/>
                    <a:pt x="63902" y="104321"/>
                  </a:cubicBezTo>
                  <a:cubicBezTo>
                    <a:pt x="68721" y="64133"/>
                    <a:pt x="105937" y="12410"/>
                    <a:pt x="155644" y="13061"/>
                  </a:cubicBezTo>
                  <a:cubicBezTo>
                    <a:pt x="210530" y="16571"/>
                    <a:pt x="257208" y="8012"/>
                    <a:pt x="286698" y="13061"/>
                  </a:cubicBezTo>
                  <a:cubicBezTo>
                    <a:pt x="337456" y="19183"/>
                    <a:pt x="370211" y="47019"/>
                    <a:pt x="378440" y="104321"/>
                  </a:cubicBezTo>
                  <a:cubicBezTo>
                    <a:pt x="371986" y="194210"/>
                    <a:pt x="368411" y="221187"/>
                    <a:pt x="378440" y="312963"/>
                  </a:cubicBezTo>
                  <a:cubicBezTo>
                    <a:pt x="376419" y="370908"/>
                    <a:pt x="336738" y="405168"/>
                    <a:pt x="286698" y="404265"/>
                  </a:cubicBezTo>
                  <a:cubicBezTo>
                    <a:pt x="255754" y="400792"/>
                    <a:pt x="209490" y="402308"/>
                    <a:pt x="175300" y="404265"/>
                  </a:cubicBezTo>
                  <a:cubicBezTo>
                    <a:pt x="171298" y="404149"/>
                    <a:pt x="169178" y="407865"/>
                    <a:pt x="168761" y="410775"/>
                  </a:cubicBezTo>
                  <a:cubicBezTo>
                    <a:pt x="168646" y="414018"/>
                    <a:pt x="171468" y="417437"/>
                    <a:pt x="175300" y="417284"/>
                  </a:cubicBezTo>
                  <a:cubicBezTo>
                    <a:pt x="219983" y="414454"/>
                    <a:pt x="247746" y="413332"/>
                    <a:pt x="286698" y="417284"/>
                  </a:cubicBezTo>
                  <a:cubicBezTo>
                    <a:pt x="351150" y="405477"/>
                    <a:pt x="385762" y="368150"/>
                    <a:pt x="391558" y="312963"/>
                  </a:cubicBezTo>
                  <a:cubicBezTo>
                    <a:pt x="385180" y="238391"/>
                    <a:pt x="395519" y="196394"/>
                    <a:pt x="391558" y="104321"/>
                  </a:cubicBezTo>
                  <a:cubicBezTo>
                    <a:pt x="388941" y="45283"/>
                    <a:pt x="342792" y="5895"/>
                    <a:pt x="286698" y="0"/>
                  </a:cubicBezTo>
                  <a:close/>
                  <a:moveTo>
                    <a:pt x="103214" y="143462"/>
                  </a:moveTo>
                  <a:cubicBezTo>
                    <a:pt x="215709" y="145342"/>
                    <a:pt x="225365" y="135078"/>
                    <a:pt x="339128" y="143462"/>
                  </a:cubicBezTo>
                  <a:cubicBezTo>
                    <a:pt x="339312" y="138747"/>
                    <a:pt x="339335" y="135258"/>
                    <a:pt x="339128" y="130401"/>
                  </a:cubicBezTo>
                  <a:cubicBezTo>
                    <a:pt x="230371" y="140063"/>
                    <a:pt x="156380" y="131986"/>
                    <a:pt x="103214" y="130401"/>
                  </a:cubicBezTo>
                  <a:cubicBezTo>
                    <a:pt x="103096" y="134342"/>
                    <a:pt x="102677" y="139526"/>
                    <a:pt x="103214" y="143462"/>
                  </a:cubicBezTo>
                  <a:close/>
                  <a:moveTo>
                    <a:pt x="339128" y="91301"/>
                  </a:moveTo>
                  <a:cubicBezTo>
                    <a:pt x="256538" y="80284"/>
                    <a:pt x="204285" y="89547"/>
                    <a:pt x="103214" y="91301"/>
                  </a:cubicBezTo>
                  <a:cubicBezTo>
                    <a:pt x="102805" y="94291"/>
                    <a:pt x="102858" y="98327"/>
                    <a:pt x="103214" y="104321"/>
                  </a:cubicBezTo>
                  <a:cubicBezTo>
                    <a:pt x="154347" y="102519"/>
                    <a:pt x="253613" y="100758"/>
                    <a:pt x="339128" y="104321"/>
                  </a:cubicBezTo>
                  <a:cubicBezTo>
                    <a:pt x="338772" y="98072"/>
                    <a:pt x="338625" y="97091"/>
                    <a:pt x="339128" y="91301"/>
                  </a:cubicBezTo>
                  <a:close/>
                  <a:moveTo>
                    <a:pt x="103214" y="221703"/>
                  </a:moveTo>
                  <a:cubicBezTo>
                    <a:pt x="199856" y="212910"/>
                    <a:pt x="221559" y="224776"/>
                    <a:pt x="339128" y="221703"/>
                  </a:cubicBezTo>
                  <a:cubicBezTo>
                    <a:pt x="339201" y="215267"/>
                    <a:pt x="339415" y="214981"/>
                    <a:pt x="339128" y="208642"/>
                  </a:cubicBezTo>
                  <a:cubicBezTo>
                    <a:pt x="285536" y="207743"/>
                    <a:pt x="173446" y="197158"/>
                    <a:pt x="103214" y="208642"/>
                  </a:cubicBezTo>
                  <a:cubicBezTo>
                    <a:pt x="102965" y="212406"/>
                    <a:pt x="103491" y="217541"/>
                    <a:pt x="103214" y="221703"/>
                  </a:cubicBezTo>
                  <a:close/>
                  <a:moveTo>
                    <a:pt x="13117" y="348808"/>
                  </a:moveTo>
                  <a:cubicBezTo>
                    <a:pt x="9509" y="345204"/>
                    <a:pt x="6324" y="345271"/>
                    <a:pt x="3289" y="348808"/>
                  </a:cubicBezTo>
                  <a:cubicBezTo>
                    <a:pt x="-145" y="350407"/>
                    <a:pt x="-839" y="355546"/>
                    <a:pt x="3289" y="356987"/>
                  </a:cubicBezTo>
                  <a:cubicBezTo>
                    <a:pt x="26720" y="375989"/>
                    <a:pt x="31738" y="390479"/>
                    <a:pt x="55718" y="409147"/>
                  </a:cubicBezTo>
                  <a:cubicBezTo>
                    <a:pt x="60881" y="413989"/>
                    <a:pt x="67353" y="413410"/>
                    <a:pt x="70441" y="409147"/>
                  </a:cubicBezTo>
                  <a:cubicBezTo>
                    <a:pt x="88618" y="387586"/>
                    <a:pt x="119386" y="367698"/>
                    <a:pt x="152355" y="329279"/>
                  </a:cubicBezTo>
                  <a:cubicBezTo>
                    <a:pt x="153809" y="327508"/>
                    <a:pt x="154232" y="322582"/>
                    <a:pt x="152355" y="321100"/>
                  </a:cubicBezTo>
                  <a:cubicBezTo>
                    <a:pt x="148830" y="317586"/>
                    <a:pt x="143551" y="318435"/>
                    <a:pt x="142527" y="321100"/>
                  </a:cubicBezTo>
                  <a:cubicBezTo>
                    <a:pt x="104656" y="357933"/>
                    <a:pt x="100325" y="360759"/>
                    <a:pt x="63902" y="399341"/>
                  </a:cubicBezTo>
                  <a:cubicBezTo>
                    <a:pt x="46911" y="378397"/>
                    <a:pt x="34231" y="366471"/>
                    <a:pt x="13117" y="348808"/>
                  </a:cubicBezTo>
                  <a:close/>
                </a:path>
              </a:pathLst>
            </a:custGeom>
            <a:solidFill>
              <a:schemeClr val="accent4"/>
            </a:solidFill>
            <a:ln w="12700">
              <a:solidFill>
                <a:schemeClr val="accent5"/>
              </a:solidFill>
              <a:extLst>
                <a:ext uri="{C807C97D-BFC1-408E-A445-0C87EB9F89A2}">
                  <ask:lineSketchStyleProps xmlns:ask="http://schemas.microsoft.com/office/drawing/2018/sketchyshapes" sd="3499211612">
                    <a:custGeom>
                      <a:avLst/>
                      <a:gdLst>
                        <a:gd name="T0" fmla="*/ 63 w 239"/>
                        <a:gd name="T1" fmla="*/ 104 h 256"/>
                        <a:gd name="T2" fmla="*/ 207 w 239"/>
                        <a:gd name="T3" fmla="*/ 104 h 256"/>
                        <a:gd name="T4" fmla="*/ 207 w 239"/>
                        <a:gd name="T5" fmla="*/ 112 h 256"/>
                        <a:gd name="T6" fmla="*/ 63 w 239"/>
                        <a:gd name="T7" fmla="*/ 112 h 256"/>
                        <a:gd name="T8" fmla="*/ 63 w 239"/>
                        <a:gd name="T9" fmla="*/ 104 h 256"/>
                        <a:gd name="T10" fmla="*/ 175 w 239"/>
                        <a:gd name="T11" fmla="*/ 0 h 256"/>
                        <a:gd name="T12" fmla="*/ 95 w 239"/>
                        <a:gd name="T13" fmla="*/ 0 h 256"/>
                        <a:gd name="T14" fmla="*/ 31 w 239"/>
                        <a:gd name="T15" fmla="*/ 64 h 256"/>
                        <a:gd name="T16" fmla="*/ 31 w 239"/>
                        <a:gd name="T17" fmla="*/ 164 h 256"/>
                        <a:gd name="T18" fmla="*/ 35 w 239"/>
                        <a:gd name="T19" fmla="*/ 168 h 256"/>
                        <a:gd name="T20" fmla="*/ 39 w 239"/>
                        <a:gd name="T21" fmla="*/ 164 h 256"/>
                        <a:gd name="T22" fmla="*/ 39 w 239"/>
                        <a:gd name="T23" fmla="*/ 64 h 256"/>
                        <a:gd name="T24" fmla="*/ 95 w 239"/>
                        <a:gd name="T25" fmla="*/ 8 h 256"/>
                        <a:gd name="T26" fmla="*/ 175 w 239"/>
                        <a:gd name="T27" fmla="*/ 8 h 256"/>
                        <a:gd name="T28" fmla="*/ 231 w 239"/>
                        <a:gd name="T29" fmla="*/ 64 h 256"/>
                        <a:gd name="T30" fmla="*/ 231 w 239"/>
                        <a:gd name="T31" fmla="*/ 192 h 256"/>
                        <a:gd name="T32" fmla="*/ 175 w 239"/>
                        <a:gd name="T33" fmla="*/ 248 h 256"/>
                        <a:gd name="T34" fmla="*/ 107 w 239"/>
                        <a:gd name="T35" fmla="*/ 248 h 256"/>
                        <a:gd name="T36" fmla="*/ 103 w 239"/>
                        <a:gd name="T37" fmla="*/ 252 h 256"/>
                        <a:gd name="T38" fmla="*/ 107 w 239"/>
                        <a:gd name="T39" fmla="*/ 256 h 256"/>
                        <a:gd name="T40" fmla="*/ 175 w 239"/>
                        <a:gd name="T41" fmla="*/ 256 h 256"/>
                        <a:gd name="T42" fmla="*/ 239 w 239"/>
                        <a:gd name="T43" fmla="*/ 192 h 256"/>
                        <a:gd name="T44" fmla="*/ 239 w 239"/>
                        <a:gd name="T45" fmla="*/ 64 h 256"/>
                        <a:gd name="T46" fmla="*/ 175 w 239"/>
                        <a:gd name="T47" fmla="*/ 0 h 256"/>
                        <a:gd name="T48" fmla="*/ 63 w 239"/>
                        <a:gd name="T49" fmla="*/ 88 h 256"/>
                        <a:gd name="T50" fmla="*/ 207 w 239"/>
                        <a:gd name="T51" fmla="*/ 88 h 256"/>
                        <a:gd name="T52" fmla="*/ 207 w 239"/>
                        <a:gd name="T53" fmla="*/ 80 h 256"/>
                        <a:gd name="T54" fmla="*/ 63 w 239"/>
                        <a:gd name="T55" fmla="*/ 80 h 256"/>
                        <a:gd name="T56" fmla="*/ 63 w 239"/>
                        <a:gd name="T57" fmla="*/ 88 h 256"/>
                        <a:gd name="T58" fmla="*/ 207 w 239"/>
                        <a:gd name="T59" fmla="*/ 56 h 256"/>
                        <a:gd name="T60" fmla="*/ 63 w 239"/>
                        <a:gd name="T61" fmla="*/ 56 h 256"/>
                        <a:gd name="T62" fmla="*/ 63 w 239"/>
                        <a:gd name="T63" fmla="*/ 64 h 256"/>
                        <a:gd name="T64" fmla="*/ 207 w 239"/>
                        <a:gd name="T65" fmla="*/ 64 h 256"/>
                        <a:gd name="T66" fmla="*/ 207 w 239"/>
                        <a:gd name="T67" fmla="*/ 56 h 256"/>
                        <a:gd name="T68" fmla="*/ 63 w 239"/>
                        <a:gd name="T69" fmla="*/ 136 h 256"/>
                        <a:gd name="T70" fmla="*/ 207 w 239"/>
                        <a:gd name="T71" fmla="*/ 136 h 256"/>
                        <a:gd name="T72" fmla="*/ 207 w 239"/>
                        <a:gd name="T73" fmla="*/ 128 h 256"/>
                        <a:gd name="T74" fmla="*/ 63 w 239"/>
                        <a:gd name="T75" fmla="*/ 128 h 256"/>
                        <a:gd name="T76" fmla="*/ 63 w 239"/>
                        <a:gd name="T77" fmla="*/ 136 h 256"/>
                        <a:gd name="T78" fmla="*/ 8 w 239"/>
                        <a:gd name="T79" fmla="*/ 214 h 256"/>
                        <a:gd name="T80" fmla="*/ 2 w 239"/>
                        <a:gd name="T81" fmla="*/ 214 h 256"/>
                        <a:gd name="T82" fmla="*/ 2 w 239"/>
                        <a:gd name="T83" fmla="*/ 219 h 256"/>
                        <a:gd name="T84" fmla="*/ 34 w 239"/>
                        <a:gd name="T85" fmla="*/ 251 h 256"/>
                        <a:gd name="T86" fmla="*/ 43 w 239"/>
                        <a:gd name="T87" fmla="*/ 251 h 256"/>
                        <a:gd name="T88" fmla="*/ 93 w 239"/>
                        <a:gd name="T89" fmla="*/ 202 h 256"/>
                        <a:gd name="T90" fmla="*/ 93 w 239"/>
                        <a:gd name="T91" fmla="*/ 197 h 256"/>
                        <a:gd name="T92" fmla="*/ 87 w 239"/>
                        <a:gd name="T93" fmla="*/ 197 h 256"/>
                        <a:gd name="T94" fmla="*/ 39 w 239"/>
                        <a:gd name="T95" fmla="*/ 245 h 256"/>
                        <a:gd name="T96" fmla="*/ 8 w 239"/>
                        <a:gd name="T97" fmla="*/ 21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9" h="256">
                          <a:moveTo>
                            <a:pt x="63" y="104"/>
                          </a:moveTo>
                          <a:cubicBezTo>
                            <a:pt x="207" y="104"/>
                            <a:pt x="207" y="104"/>
                            <a:pt x="207" y="104"/>
                          </a:cubicBezTo>
                          <a:cubicBezTo>
                            <a:pt x="207" y="112"/>
                            <a:pt x="207" y="112"/>
                            <a:pt x="207" y="112"/>
                          </a:cubicBezTo>
                          <a:cubicBezTo>
                            <a:pt x="63" y="112"/>
                            <a:pt x="63" y="112"/>
                            <a:pt x="63" y="112"/>
                          </a:cubicBezTo>
                          <a:lnTo>
                            <a:pt x="63" y="104"/>
                          </a:lnTo>
                          <a:close/>
                          <a:moveTo>
                            <a:pt x="175" y="0"/>
                          </a:moveTo>
                          <a:cubicBezTo>
                            <a:pt x="95" y="0"/>
                            <a:pt x="95" y="0"/>
                            <a:pt x="95" y="0"/>
                          </a:cubicBezTo>
                          <a:cubicBezTo>
                            <a:pt x="60" y="0"/>
                            <a:pt x="31" y="29"/>
                            <a:pt x="31" y="64"/>
                          </a:cubicBezTo>
                          <a:cubicBezTo>
                            <a:pt x="31" y="164"/>
                            <a:pt x="31" y="164"/>
                            <a:pt x="31" y="164"/>
                          </a:cubicBezTo>
                          <a:cubicBezTo>
                            <a:pt x="31" y="166"/>
                            <a:pt x="33" y="168"/>
                            <a:pt x="35" y="168"/>
                          </a:cubicBezTo>
                          <a:cubicBezTo>
                            <a:pt x="37" y="168"/>
                            <a:pt x="39" y="166"/>
                            <a:pt x="39" y="164"/>
                          </a:cubicBezTo>
                          <a:cubicBezTo>
                            <a:pt x="39" y="64"/>
                            <a:pt x="39" y="64"/>
                            <a:pt x="39" y="64"/>
                          </a:cubicBezTo>
                          <a:cubicBezTo>
                            <a:pt x="39" y="33"/>
                            <a:pt x="64" y="8"/>
                            <a:pt x="95" y="8"/>
                          </a:cubicBezTo>
                          <a:cubicBezTo>
                            <a:pt x="175" y="8"/>
                            <a:pt x="175" y="8"/>
                            <a:pt x="175" y="8"/>
                          </a:cubicBezTo>
                          <a:cubicBezTo>
                            <a:pt x="206" y="8"/>
                            <a:pt x="231" y="33"/>
                            <a:pt x="231" y="64"/>
                          </a:cubicBezTo>
                          <a:cubicBezTo>
                            <a:pt x="231" y="192"/>
                            <a:pt x="231" y="192"/>
                            <a:pt x="231" y="192"/>
                          </a:cubicBezTo>
                          <a:cubicBezTo>
                            <a:pt x="231" y="223"/>
                            <a:pt x="206" y="248"/>
                            <a:pt x="175" y="248"/>
                          </a:cubicBezTo>
                          <a:cubicBezTo>
                            <a:pt x="107" y="248"/>
                            <a:pt x="107" y="248"/>
                            <a:pt x="107" y="248"/>
                          </a:cubicBezTo>
                          <a:cubicBezTo>
                            <a:pt x="105" y="248"/>
                            <a:pt x="103" y="250"/>
                            <a:pt x="103" y="252"/>
                          </a:cubicBezTo>
                          <a:cubicBezTo>
                            <a:pt x="103" y="254"/>
                            <a:pt x="105" y="256"/>
                            <a:pt x="107" y="256"/>
                          </a:cubicBezTo>
                          <a:cubicBezTo>
                            <a:pt x="175" y="256"/>
                            <a:pt x="175" y="256"/>
                            <a:pt x="175" y="256"/>
                          </a:cubicBezTo>
                          <a:cubicBezTo>
                            <a:pt x="211" y="256"/>
                            <a:pt x="239" y="227"/>
                            <a:pt x="239" y="192"/>
                          </a:cubicBezTo>
                          <a:cubicBezTo>
                            <a:pt x="239" y="64"/>
                            <a:pt x="239" y="64"/>
                            <a:pt x="239" y="64"/>
                          </a:cubicBezTo>
                          <a:cubicBezTo>
                            <a:pt x="239" y="29"/>
                            <a:pt x="211" y="0"/>
                            <a:pt x="175" y="0"/>
                          </a:cubicBezTo>
                          <a:close/>
                          <a:moveTo>
                            <a:pt x="63" y="88"/>
                          </a:moveTo>
                          <a:cubicBezTo>
                            <a:pt x="207" y="88"/>
                            <a:pt x="207" y="88"/>
                            <a:pt x="207" y="88"/>
                          </a:cubicBezTo>
                          <a:cubicBezTo>
                            <a:pt x="207" y="80"/>
                            <a:pt x="207" y="80"/>
                            <a:pt x="207" y="80"/>
                          </a:cubicBezTo>
                          <a:cubicBezTo>
                            <a:pt x="63" y="80"/>
                            <a:pt x="63" y="80"/>
                            <a:pt x="63" y="80"/>
                          </a:cubicBezTo>
                          <a:lnTo>
                            <a:pt x="63" y="88"/>
                          </a:lnTo>
                          <a:close/>
                          <a:moveTo>
                            <a:pt x="207" y="56"/>
                          </a:moveTo>
                          <a:cubicBezTo>
                            <a:pt x="63" y="56"/>
                            <a:pt x="63" y="56"/>
                            <a:pt x="63" y="56"/>
                          </a:cubicBezTo>
                          <a:cubicBezTo>
                            <a:pt x="63" y="64"/>
                            <a:pt x="63" y="64"/>
                            <a:pt x="63" y="64"/>
                          </a:cubicBezTo>
                          <a:cubicBezTo>
                            <a:pt x="207" y="64"/>
                            <a:pt x="207" y="64"/>
                            <a:pt x="207" y="64"/>
                          </a:cubicBezTo>
                          <a:lnTo>
                            <a:pt x="207" y="56"/>
                          </a:lnTo>
                          <a:close/>
                          <a:moveTo>
                            <a:pt x="63" y="136"/>
                          </a:moveTo>
                          <a:cubicBezTo>
                            <a:pt x="207" y="136"/>
                            <a:pt x="207" y="136"/>
                            <a:pt x="207" y="136"/>
                          </a:cubicBezTo>
                          <a:cubicBezTo>
                            <a:pt x="207" y="128"/>
                            <a:pt x="207" y="128"/>
                            <a:pt x="207" y="128"/>
                          </a:cubicBezTo>
                          <a:cubicBezTo>
                            <a:pt x="63" y="128"/>
                            <a:pt x="63" y="128"/>
                            <a:pt x="63" y="128"/>
                          </a:cubicBezTo>
                          <a:lnTo>
                            <a:pt x="63" y="136"/>
                          </a:lnTo>
                          <a:close/>
                          <a:moveTo>
                            <a:pt x="8" y="214"/>
                          </a:moveTo>
                          <a:cubicBezTo>
                            <a:pt x="6" y="212"/>
                            <a:pt x="4" y="212"/>
                            <a:pt x="2" y="214"/>
                          </a:cubicBezTo>
                          <a:cubicBezTo>
                            <a:pt x="0" y="215"/>
                            <a:pt x="0" y="218"/>
                            <a:pt x="2" y="219"/>
                          </a:cubicBezTo>
                          <a:cubicBezTo>
                            <a:pt x="34" y="251"/>
                            <a:pt x="34" y="251"/>
                            <a:pt x="34" y="251"/>
                          </a:cubicBezTo>
                          <a:cubicBezTo>
                            <a:pt x="37" y="254"/>
                            <a:pt x="41" y="254"/>
                            <a:pt x="43" y="251"/>
                          </a:cubicBezTo>
                          <a:cubicBezTo>
                            <a:pt x="93" y="202"/>
                            <a:pt x="93" y="202"/>
                            <a:pt x="93" y="202"/>
                          </a:cubicBezTo>
                          <a:cubicBezTo>
                            <a:pt x="94" y="201"/>
                            <a:pt x="94" y="198"/>
                            <a:pt x="93" y="197"/>
                          </a:cubicBezTo>
                          <a:cubicBezTo>
                            <a:pt x="91" y="195"/>
                            <a:pt x="88" y="195"/>
                            <a:pt x="87" y="197"/>
                          </a:cubicBezTo>
                          <a:cubicBezTo>
                            <a:pt x="39" y="245"/>
                            <a:pt x="39" y="245"/>
                            <a:pt x="39" y="245"/>
                          </a:cubicBezTo>
                          <a:lnTo>
                            <a:pt x="8" y="214"/>
                          </a:lnTo>
                          <a:close/>
                        </a:path>
                      </a:pathLst>
                    </a:custGeom>
                    <ask:type>
                      <ask:lineSketchFreehand/>
                    </ask:type>
                  </ask:lineSketchStyleProps>
                </a:ext>
              </a:extLst>
            </a:ln>
          </p:spPr>
          <p:txBody>
            <a:bodyPr vert="horz" wrap="square" lIns="109728" tIns="54864" rIns="109728" bIns="54864" numCol="1" anchor="t" anchorCtr="0" compatLnSpc="1">
              <a:prstTxWarp prst="textNoShape">
                <a:avLst/>
              </a:prstTxWarp>
            </a:bodyPr>
            <a:lstStyle/>
            <a:p>
              <a:pPr defTabSz="609585">
                <a:defRPr/>
              </a:pPr>
              <a:endParaRPr lang="bg-BG" sz="2160">
                <a:solidFill>
                  <a:srgbClr val="444444"/>
                </a:solidFill>
                <a:latin typeface="Arial"/>
              </a:endParaRPr>
            </a:p>
          </p:txBody>
        </p:sp>
      </p:grpSp>
      <p:sp>
        <p:nvSpPr>
          <p:cNvPr id="19" name="Title 18">
            <a:extLst>
              <a:ext uri="{FF2B5EF4-FFF2-40B4-BE49-F238E27FC236}">
                <a16:creationId xmlns:a16="http://schemas.microsoft.com/office/drawing/2014/main" id="{B3E63D03-9CE5-429E-B69A-C1EABD5DD2B6}"/>
              </a:ext>
            </a:extLst>
          </p:cNvPr>
          <p:cNvSpPr>
            <a:spLocks noGrp="1"/>
          </p:cNvSpPr>
          <p:nvPr>
            <p:ph type="title"/>
          </p:nvPr>
        </p:nvSpPr>
        <p:spPr>
          <a:xfrm>
            <a:off x="755228" y="670647"/>
            <a:ext cx="10810917" cy="681212"/>
          </a:xfrm>
        </p:spPr>
        <p:txBody>
          <a:bodyPr>
            <a:normAutofit fontScale="90000"/>
          </a:bodyPr>
          <a:lstStyle/>
          <a:p>
            <a:r>
              <a:rPr lang="en-US"/>
              <a:t>Hybrid AD cyber resilience lifecycle</a:t>
            </a:r>
          </a:p>
        </p:txBody>
      </p:sp>
      <p:sp>
        <p:nvSpPr>
          <p:cNvPr id="43" name="Content Placeholder 3">
            <a:extLst>
              <a:ext uri="{FF2B5EF4-FFF2-40B4-BE49-F238E27FC236}">
                <a16:creationId xmlns:a16="http://schemas.microsoft.com/office/drawing/2014/main" id="{88C86E10-7307-4071-8666-0CA60B868CB2}"/>
              </a:ext>
            </a:extLst>
          </p:cNvPr>
          <p:cNvSpPr>
            <a:spLocks noGrp="1"/>
          </p:cNvSpPr>
          <p:nvPr>
            <p:ph idx="10"/>
          </p:nvPr>
        </p:nvSpPr>
        <p:spPr>
          <a:xfrm>
            <a:off x="605374" y="1270966"/>
            <a:ext cx="11413905" cy="424732"/>
          </a:xfrm>
        </p:spPr>
        <p:txBody>
          <a:bodyPr/>
          <a:lstStyle/>
          <a:p>
            <a:pPr marL="0" indent="0">
              <a:buNone/>
            </a:pPr>
            <a:r>
              <a:rPr lang="en-US" sz="2400">
                <a:solidFill>
                  <a:schemeClr val="accent1"/>
                </a:solidFill>
              </a:rPr>
              <a:t>Improve response time and resilience during &amp; after attacks</a:t>
            </a:r>
          </a:p>
        </p:txBody>
      </p:sp>
    </p:spTree>
    <p:extLst>
      <p:ext uri="{BB962C8B-B14F-4D97-AF65-F5344CB8AC3E}">
        <p14:creationId xmlns:p14="http://schemas.microsoft.com/office/powerpoint/2010/main" val="240115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1090</Words>
  <Application>Microsoft Office PowerPoint</Application>
  <PresentationFormat>Širokozaslonsko</PresentationFormat>
  <Paragraphs>154</Paragraphs>
  <Slides>10</Slides>
  <Notes>10</Notes>
  <HiddenSlides>0</HiddenSlides>
  <MMClips>0</MMClips>
  <ScaleCrop>false</ScaleCrop>
  <HeadingPairs>
    <vt:vector size="4" baseType="variant">
      <vt:variant>
        <vt:lpstr>Tema</vt:lpstr>
      </vt:variant>
      <vt:variant>
        <vt:i4>1</vt:i4>
      </vt:variant>
      <vt:variant>
        <vt:lpstr>Naslovi diapozitivov</vt:lpstr>
      </vt:variant>
      <vt:variant>
        <vt:i4>10</vt:i4>
      </vt:variant>
    </vt:vector>
  </HeadingPairs>
  <TitlesOfParts>
    <vt:vector size="11" baseType="lpstr">
      <vt:lpstr>Office Theme</vt:lpstr>
      <vt:lpstr>PowerPointova predstavitev</vt:lpstr>
      <vt:lpstr>Quest is the company customers have counted on to write the software that makes their enterprise go ’round.   </vt:lpstr>
      <vt:lpstr>Around the Globe, More Than 95% of  The Fortune 500 Count on Us...</vt:lpstr>
      <vt:lpstr>Control the chaos now with greater visibility, greater availability and more automation.</vt:lpstr>
      <vt:lpstr>One Identity – unified identity security</vt:lpstr>
      <vt:lpstr>Trusted and proven</vt:lpstr>
      <vt:lpstr>A market leader</vt:lpstr>
      <vt:lpstr>PowerPointova predstavitev</vt:lpstr>
      <vt:lpstr>Hybrid AD cyber resilience lifecycle</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Gutan (agutan)</dc:creator>
  <cp:lastModifiedBy>38631650125</cp:lastModifiedBy>
  <cp:revision>4</cp:revision>
  <dcterms:created xsi:type="dcterms:W3CDTF">2023-05-25T08:20:41Z</dcterms:created>
  <dcterms:modified xsi:type="dcterms:W3CDTF">2023-05-31T12:33:08Z</dcterms:modified>
</cp:coreProperties>
</file>