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4"/>
  </p:sldMasterIdLst>
  <p:notesMasterIdLst>
    <p:notesMasterId r:id="rId20"/>
  </p:notesMasterIdLst>
  <p:sldIdLst>
    <p:sldId id="258" r:id="rId5"/>
    <p:sldId id="534" r:id="rId6"/>
    <p:sldId id="535" r:id="rId7"/>
    <p:sldId id="543" r:id="rId8"/>
    <p:sldId id="542" r:id="rId9"/>
    <p:sldId id="537" r:id="rId10"/>
    <p:sldId id="538" r:id="rId11"/>
    <p:sldId id="540" r:id="rId12"/>
    <p:sldId id="544" r:id="rId13"/>
    <p:sldId id="546" r:id="rId14"/>
    <p:sldId id="547" r:id="rId15"/>
    <p:sldId id="548" r:id="rId16"/>
    <p:sldId id="545" r:id="rId17"/>
    <p:sldId id="549" r:id="rId18"/>
    <p:sldId id="533" r:id="rId19"/>
  </p:sldIdLst>
  <p:sldSz cx="12192000" cy="6858000"/>
  <p:notesSz cx="6858000" cy="9144000"/>
  <p:defaultTextStyle>
    <a:defPPr>
      <a:defRPr lang="en-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mo Ratej" initials="SR" lastIdx="5" clrIdx="0">
    <p:extLst>
      <p:ext uri="{19B8F6BF-5375-455C-9EA6-DF929625EA0E}">
        <p15:presenceInfo xmlns:p15="http://schemas.microsoft.com/office/powerpoint/2012/main" userId="S::samo.ratej@brihteja.si::4475aee5-cb8d-46ad-a1e8-fdfff6ed4711" providerId="AD"/>
      </p:ext>
    </p:extLst>
  </p:cmAuthor>
  <p:cmAuthor id="2" name="Kosaber Diana" initials="KD" lastIdx="7" clrIdx="1">
    <p:extLst>
      <p:ext uri="{19B8F6BF-5375-455C-9EA6-DF929625EA0E}">
        <p15:presenceInfo xmlns:p15="http://schemas.microsoft.com/office/powerpoint/2012/main" userId="S::ec3100@elce.si::54ed987c-566a-4213-87fe-347b33f2e10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BC1E5"/>
    <a:srgbClr val="A5A5A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38" autoAdjust="0"/>
    <p:restoredTop sz="66586" autoAdjust="0"/>
  </p:normalViewPr>
  <p:slideViewPr>
    <p:cSldViewPr snapToGrid="0">
      <p:cViewPr varScale="1">
        <p:scale>
          <a:sx n="44" d="100"/>
          <a:sy n="44" d="100"/>
        </p:scale>
        <p:origin x="1528" y="40"/>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4A8AB0-A89D-42F7-ADE3-3A12FFF09979}" type="datetimeFigureOut">
              <a:rPr lang="en-US" smtClean="0"/>
              <a:t>10/27/2022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D08E2D-E442-41CA-ADA1-7A1491B85B2F}" type="slidenum">
              <a:rPr lang="en-US" smtClean="0"/>
              <a:t>‹#›</a:t>
            </a:fld>
            <a:endParaRPr lang="en-US"/>
          </a:p>
        </p:txBody>
      </p:sp>
    </p:spTree>
    <p:extLst>
      <p:ext uri="{BB962C8B-B14F-4D97-AF65-F5344CB8AC3E}">
        <p14:creationId xmlns:p14="http://schemas.microsoft.com/office/powerpoint/2010/main" val="36697066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l-SI" sz="1200" dirty="0">
                <a:effectLst/>
                <a:latin typeface="Calibri" panose="020F0502020204030204" pitchFamily="34" charset="0"/>
                <a:ea typeface="Calibri" panose="020F0502020204030204" pitchFamily="34" charset="0"/>
                <a:cs typeface="Times New Roman" panose="02020603050405020304" pitchFamily="18" charset="0"/>
              </a:rPr>
              <a:t>PREDSTAVITEV + primer implementacije v podjetju Inpos</a:t>
            </a:r>
          </a:p>
        </p:txBody>
      </p:sp>
      <p:sp>
        <p:nvSpPr>
          <p:cNvPr id="4" name="Slide Number Placeholder 3"/>
          <p:cNvSpPr>
            <a:spLocks noGrp="1"/>
          </p:cNvSpPr>
          <p:nvPr>
            <p:ph type="sldNum" sz="quarter" idx="10"/>
          </p:nvPr>
        </p:nvSpPr>
        <p:spPr/>
        <p:txBody>
          <a:bodyPr/>
          <a:lstStyle/>
          <a:p>
            <a:fld id="{6A1BA166-3026-4D51-A94A-9155A51F240B}" type="slidenum">
              <a:rPr lang="sl-SI" smtClean="0"/>
              <a:t>1</a:t>
            </a:fld>
            <a:endParaRPr lang="sl-SI"/>
          </a:p>
        </p:txBody>
      </p:sp>
    </p:spTree>
    <p:extLst>
      <p:ext uri="{BB962C8B-B14F-4D97-AF65-F5344CB8AC3E}">
        <p14:creationId xmlns:p14="http://schemas.microsoft.com/office/powerpoint/2010/main" val="34501111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l-SI" sz="1800" dirty="0">
                <a:effectLst/>
                <a:latin typeface="Calibri" panose="020F0502020204030204" pitchFamily="34" charset="0"/>
                <a:ea typeface="Calibri" panose="020F0502020204030204" pitchFamily="34" charset="0"/>
                <a:cs typeface="Times New Roman" panose="02020603050405020304" pitchFamily="18" charset="0"/>
              </a:rPr>
              <a:t>Če povzamemo obstoječe stanje je to zajemalo strežnike Dell </a:t>
            </a:r>
            <a:r>
              <a:rPr lang="sl-SI" sz="1800" dirty="0" err="1">
                <a:effectLst/>
                <a:latin typeface="Calibri" panose="020F0502020204030204" pitchFamily="34" charset="0"/>
                <a:ea typeface="Calibri" panose="020F0502020204030204" pitchFamily="34" charset="0"/>
                <a:cs typeface="Times New Roman" panose="02020603050405020304" pitchFamily="18" charset="0"/>
              </a:rPr>
              <a:t>PowerEdge</a:t>
            </a:r>
            <a:r>
              <a:rPr lang="sl-SI" sz="1800" dirty="0">
                <a:effectLst/>
                <a:latin typeface="Calibri" panose="020F0502020204030204" pitchFamily="34" charset="0"/>
                <a:ea typeface="Calibri" panose="020F0502020204030204" pitchFamily="34" charset="0"/>
                <a:cs typeface="Times New Roman" panose="02020603050405020304" pitchFamily="18" charset="0"/>
              </a:rPr>
              <a:t> z nameščenim Windows 2012 R2 in HYPER-V okoljem v načinu gruče ter FC povezavo do diskovnega polja. Poleg strežnikov kot sem omenil že IBM diskovno polje s SSD in SAS diski. V okolju se je nahajal tudi fizični domenski </a:t>
            </a:r>
            <a:r>
              <a:rPr lang="sl-SI" sz="1800" dirty="0" err="1">
                <a:effectLst/>
                <a:latin typeface="Calibri" panose="020F0502020204030204" pitchFamily="34" charset="0"/>
                <a:ea typeface="Calibri" panose="020F0502020204030204" pitchFamily="34" charset="0"/>
                <a:cs typeface="Times New Roman" panose="02020603050405020304" pitchFamily="18" charset="0"/>
              </a:rPr>
              <a:t>kontroler</a:t>
            </a:r>
            <a:r>
              <a:rPr lang="sl-SI" sz="1800" dirty="0">
                <a:effectLst/>
                <a:latin typeface="Calibri" panose="020F0502020204030204" pitchFamily="34" charset="0"/>
                <a:ea typeface="Calibri" panose="020F0502020204030204" pitchFamily="34" charset="0"/>
                <a:cs typeface="Times New Roman" panose="02020603050405020304" pitchFamily="18" charset="0"/>
              </a:rPr>
              <a:t> nameščen na stari HP strežnik generacije 6 z nameščenim Windows 2008. Podatki so se arhivirali na diskovno polje s 14 TB prostora. Replikacija ključnih storitev je bila usmerjena k zunanjemu ponudniku storitev</a:t>
            </a:r>
          </a:p>
          <a:p>
            <a:endParaRPr lang="sl-SI" dirty="0"/>
          </a:p>
        </p:txBody>
      </p:sp>
      <p:sp>
        <p:nvSpPr>
          <p:cNvPr id="4" name="Slide Number Placeholder 3"/>
          <p:cNvSpPr>
            <a:spLocks noGrp="1"/>
          </p:cNvSpPr>
          <p:nvPr>
            <p:ph type="sldNum" sz="quarter" idx="10"/>
          </p:nvPr>
        </p:nvSpPr>
        <p:spPr/>
        <p:txBody>
          <a:bodyPr/>
          <a:lstStyle/>
          <a:p>
            <a:fld id="{6A1BA166-3026-4D51-A94A-9155A51F240B}" type="slidenum">
              <a:rPr lang="sl-SI" smtClean="0"/>
              <a:t>10</a:t>
            </a:fld>
            <a:endParaRPr lang="sl-SI"/>
          </a:p>
        </p:txBody>
      </p:sp>
    </p:spTree>
    <p:extLst>
      <p:ext uri="{BB962C8B-B14F-4D97-AF65-F5344CB8AC3E}">
        <p14:creationId xmlns:p14="http://schemas.microsoft.com/office/powerpoint/2010/main" val="21602961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l-SI" sz="1800" dirty="0">
                <a:effectLst/>
                <a:latin typeface="Calibri" panose="020F0502020204030204" pitchFamily="34" charset="0"/>
                <a:ea typeface="Calibri" panose="020F0502020204030204" pitchFamily="34" charset="0"/>
                <a:cs typeface="Times New Roman" panose="02020603050405020304" pitchFamily="18" charset="0"/>
              </a:rPr>
              <a:t>Stara infrastrukturna oprema se je tako nadomestila z novimi strežniki </a:t>
            </a:r>
            <a:r>
              <a:rPr lang="sl-SI" sz="1800" dirty="0" err="1">
                <a:effectLst/>
                <a:latin typeface="Calibri" panose="020F0502020204030204" pitchFamily="34" charset="0"/>
                <a:ea typeface="Calibri" panose="020F0502020204030204" pitchFamily="34" charset="0"/>
                <a:cs typeface="Times New Roman" panose="02020603050405020304" pitchFamily="18" charset="0"/>
              </a:rPr>
              <a:t>Lenovo</a:t>
            </a:r>
            <a:r>
              <a:rPr lang="sl-SI" sz="1800" dirty="0">
                <a:effectLst/>
                <a:latin typeface="Calibri" panose="020F0502020204030204" pitchFamily="34" charset="0"/>
                <a:ea typeface="Calibri" panose="020F0502020204030204" pitchFamily="34" charset="0"/>
                <a:cs typeface="Times New Roman" panose="02020603050405020304" pitchFamily="18" charset="0"/>
              </a:rPr>
              <a:t> z nameščenim Windows 2022 in HYPER-V okoljem v načinu gruče ter FC povezavo do IBM </a:t>
            </a:r>
            <a:r>
              <a:rPr lang="sl-SI" sz="1800" dirty="0" err="1">
                <a:effectLst/>
                <a:latin typeface="Calibri" panose="020F0502020204030204" pitchFamily="34" charset="0"/>
                <a:ea typeface="Calibri" panose="020F0502020204030204" pitchFamily="34" charset="0"/>
                <a:cs typeface="Times New Roman" panose="02020603050405020304" pitchFamily="18" charset="0"/>
              </a:rPr>
              <a:t>FlashSystem</a:t>
            </a:r>
            <a:r>
              <a:rPr lang="sl-SI" sz="1800" dirty="0">
                <a:effectLst/>
                <a:latin typeface="Calibri" panose="020F0502020204030204" pitchFamily="34" charset="0"/>
                <a:ea typeface="Calibri" panose="020F0502020204030204" pitchFamily="34" charset="0"/>
                <a:cs typeface="Times New Roman" panose="02020603050405020304" pitchFamily="18" charset="0"/>
              </a:rPr>
              <a:t> sistema diskovnega polja z 24 TB. Staro NAS diskovno polje se je nadgradilo z novim 30TB  ter 10 </a:t>
            </a:r>
            <a:r>
              <a:rPr lang="sl-SI" sz="1800" dirty="0" err="1">
                <a:effectLst/>
                <a:latin typeface="Calibri" panose="020F0502020204030204" pitchFamily="34" charset="0"/>
                <a:ea typeface="Calibri" panose="020F0502020204030204" pitchFamily="34" charset="0"/>
                <a:cs typeface="Times New Roman" panose="02020603050405020304" pitchFamily="18" charset="0"/>
              </a:rPr>
              <a:t>Gbit</a:t>
            </a:r>
            <a:r>
              <a:rPr lang="sl-SI" sz="1800" dirty="0">
                <a:effectLst/>
                <a:latin typeface="Calibri" panose="020F0502020204030204" pitchFamily="34" charset="0"/>
                <a:ea typeface="Calibri" panose="020F0502020204030204" pitchFamily="34" charset="0"/>
                <a:cs typeface="Times New Roman" panose="02020603050405020304" pitchFamily="18" charset="0"/>
              </a:rPr>
              <a:t> povezavo do okolja. Hkrati smo enega od starih strežnikov nadgradili na Windows 2022 ter ga uporabili kot fizični domenski </a:t>
            </a:r>
            <a:r>
              <a:rPr lang="sl-SI" sz="1800" dirty="0" err="1">
                <a:effectLst/>
                <a:latin typeface="Calibri" panose="020F0502020204030204" pitchFamily="34" charset="0"/>
                <a:ea typeface="Calibri" panose="020F0502020204030204" pitchFamily="34" charset="0"/>
                <a:cs typeface="Times New Roman" panose="02020603050405020304" pitchFamily="18" charset="0"/>
              </a:rPr>
              <a:t>kontroler</a:t>
            </a:r>
            <a:r>
              <a:rPr lang="sl-SI" sz="1800" dirty="0">
                <a:effectLst/>
                <a:latin typeface="Calibri" panose="020F0502020204030204" pitchFamily="34" charset="0"/>
                <a:ea typeface="Calibri" panose="020F0502020204030204" pitchFamily="34" charset="0"/>
                <a:cs typeface="Times New Roman" panose="02020603050405020304" pitchFamily="18" charset="0"/>
              </a:rPr>
              <a:t> v okolju. </a:t>
            </a:r>
          </a:p>
          <a:p>
            <a:pPr marL="0" marR="0" lvl="0" indent="0" algn="l" defTabSz="914400" rtl="0" eaLnBrk="1" fontAlgn="auto" latinLnBrk="0" hangingPunct="1">
              <a:lnSpc>
                <a:spcPct val="100000"/>
              </a:lnSpc>
              <a:spcBef>
                <a:spcPts val="0"/>
              </a:spcBef>
              <a:spcAft>
                <a:spcPts val="0"/>
              </a:spcAft>
              <a:buClrTx/>
              <a:buSzTx/>
              <a:buFontTx/>
              <a:buNone/>
              <a:tabLst/>
              <a:defRPr/>
            </a:pPr>
            <a:r>
              <a:rPr lang="sl-SI" sz="1800" dirty="0">
                <a:effectLst/>
                <a:latin typeface="Calibri" panose="020F0502020204030204" pitchFamily="34" charset="0"/>
                <a:ea typeface="Calibri" panose="020F0502020204030204" pitchFamily="34" charset="0"/>
                <a:cs typeface="Times New Roman" panose="02020603050405020304" pitchFamily="18" charset="0"/>
              </a:rPr>
              <a:t>Za potrebe varnostnega kopiranja se je uredil </a:t>
            </a:r>
            <a:r>
              <a:rPr lang="sl-SI" sz="1800" dirty="0" err="1">
                <a:effectLst/>
                <a:latin typeface="Calibri" panose="020F0502020204030204" pitchFamily="34" charset="0"/>
                <a:ea typeface="Calibri" panose="020F0502020204030204" pitchFamily="34" charset="0"/>
                <a:cs typeface="Times New Roman" panose="02020603050405020304" pitchFamily="18" charset="0"/>
              </a:rPr>
              <a:t>t.i</a:t>
            </a:r>
            <a:r>
              <a:rPr lang="sl-SI" sz="1800" dirty="0">
                <a:effectLst/>
                <a:latin typeface="Calibri" panose="020F0502020204030204" pitchFamily="34" charset="0"/>
                <a:ea typeface="Calibri" panose="020F0502020204030204" pitchFamily="34" charset="0"/>
                <a:cs typeface="Times New Roman" panose="02020603050405020304" pitchFamily="18" charset="0"/>
              </a:rPr>
              <a:t>. nespremenljivi </a:t>
            </a:r>
            <a:r>
              <a:rPr lang="sl-SI" sz="1800" dirty="0" err="1">
                <a:effectLst/>
                <a:latin typeface="Calibri" panose="020F0502020204030204" pitchFamily="34" charset="0"/>
                <a:ea typeface="Calibri" panose="020F0502020204030204" pitchFamily="34" charset="0"/>
                <a:cs typeface="Times New Roman" panose="02020603050405020304" pitchFamily="18" charset="0"/>
              </a:rPr>
              <a:t>repozitorij</a:t>
            </a:r>
            <a:r>
              <a:rPr lang="sl-SI" sz="1800" dirty="0">
                <a:effectLst/>
                <a:latin typeface="Calibri" panose="020F0502020204030204" pitchFamily="34" charset="0"/>
                <a:ea typeface="Calibri" panose="020F0502020204030204" pitchFamily="34" charset="0"/>
                <a:cs typeface="Times New Roman" panose="02020603050405020304" pitchFamily="18" charset="0"/>
              </a:rPr>
              <a:t> (</a:t>
            </a:r>
            <a:r>
              <a:rPr lang="sl-SI" sz="1800" dirty="0" err="1">
                <a:effectLst/>
                <a:latin typeface="Calibri" panose="020F0502020204030204" pitchFamily="34" charset="0"/>
                <a:ea typeface="Calibri" panose="020F0502020204030204" pitchFamily="34" charset="0"/>
                <a:cs typeface="Times New Roman" panose="02020603050405020304" pitchFamily="18" charset="0"/>
              </a:rPr>
              <a:t>immutable</a:t>
            </a:r>
            <a:r>
              <a:rPr lang="sl-SI" sz="1800" dirty="0">
                <a:effectLst/>
                <a:latin typeface="Calibri" panose="020F0502020204030204" pitchFamily="34" charset="0"/>
                <a:ea typeface="Calibri" panose="020F0502020204030204" pitchFamily="34" charset="0"/>
                <a:cs typeface="Times New Roman" panose="02020603050405020304" pitchFamily="18" charset="0"/>
              </a:rPr>
              <a:t> </a:t>
            </a:r>
            <a:r>
              <a:rPr lang="sl-SI" sz="1800" dirty="0" err="1">
                <a:effectLst/>
                <a:latin typeface="Calibri" panose="020F0502020204030204" pitchFamily="34" charset="0"/>
                <a:ea typeface="Calibri" panose="020F0502020204030204" pitchFamily="34" charset="0"/>
                <a:cs typeface="Times New Roman" panose="02020603050405020304" pitchFamily="18" charset="0"/>
              </a:rPr>
              <a:t>repository</a:t>
            </a:r>
            <a:r>
              <a:rPr lang="sl-SI" sz="1800" dirty="0">
                <a:effectLst/>
                <a:latin typeface="Calibri" panose="020F0502020204030204" pitchFamily="34" charset="0"/>
                <a:ea typeface="Calibri" panose="020F0502020204030204" pitchFamily="34" charset="0"/>
                <a:cs typeface="Times New Roman" panose="02020603050405020304" pitchFamily="18" charset="0"/>
              </a:rPr>
              <a:t>) na </a:t>
            </a:r>
            <a:r>
              <a:rPr lang="sl-SI" sz="1800" dirty="0" err="1">
                <a:effectLst/>
                <a:latin typeface="Calibri" panose="020F0502020204030204" pitchFamily="34" charset="0"/>
                <a:ea typeface="Calibri" panose="020F0502020204030204" pitchFamily="34" charset="0"/>
                <a:cs typeface="Times New Roman" panose="02020603050405020304" pitchFamily="18" charset="0"/>
              </a:rPr>
              <a:t>linux</a:t>
            </a:r>
            <a:r>
              <a:rPr lang="sl-SI" sz="1800" dirty="0">
                <a:effectLst/>
                <a:latin typeface="Calibri" panose="020F0502020204030204" pitchFamily="34" charset="0"/>
                <a:ea typeface="Calibri" panose="020F0502020204030204" pitchFamily="34" charset="0"/>
                <a:cs typeface="Times New Roman" panose="02020603050405020304" pitchFamily="18" charset="0"/>
              </a:rPr>
              <a:t> platformi. S tem smo zagotovili dostopnost oz. nespremenljivost varnostnih kopij tudi v primeru vdora kripto virusov.</a:t>
            </a:r>
          </a:p>
          <a:p>
            <a:pPr marL="0" marR="0" lvl="0" indent="0" algn="l" defTabSz="914400" rtl="0" eaLnBrk="1" fontAlgn="auto" latinLnBrk="0" hangingPunct="1">
              <a:lnSpc>
                <a:spcPct val="100000"/>
              </a:lnSpc>
              <a:spcBef>
                <a:spcPts val="0"/>
              </a:spcBef>
              <a:spcAft>
                <a:spcPts val="0"/>
              </a:spcAft>
              <a:buClrTx/>
              <a:buSzTx/>
              <a:buFontTx/>
              <a:buNone/>
              <a:tabLst/>
              <a:defRPr/>
            </a:pPr>
            <a:r>
              <a:rPr lang="sl-SI" sz="1800" dirty="0">
                <a:effectLst/>
                <a:latin typeface="Calibri" panose="020F0502020204030204" pitchFamily="34" charset="0"/>
                <a:ea typeface="Calibri" panose="020F0502020204030204" pitchFamily="34" charset="0"/>
                <a:cs typeface="Times New Roman" panose="02020603050405020304" pitchFamily="18" charset="0"/>
              </a:rPr>
              <a:t>PRAVILO: 3-2-1 oz. 3-2-1-1</a:t>
            </a:r>
          </a:p>
          <a:p>
            <a:pPr marL="0" marR="0" lvl="0" indent="0" algn="l" defTabSz="914400" rtl="0" eaLnBrk="1" fontAlgn="auto" latinLnBrk="0" hangingPunct="1">
              <a:lnSpc>
                <a:spcPct val="100000"/>
              </a:lnSpc>
              <a:spcBef>
                <a:spcPts val="0"/>
              </a:spcBef>
              <a:spcAft>
                <a:spcPts val="0"/>
              </a:spcAft>
              <a:buClrTx/>
              <a:buSzTx/>
              <a:buFontTx/>
              <a:buNone/>
              <a:tabLst/>
              <a:defRPr/>
            </a:pPr>
            <a:endParaRPr lang="sl-SI"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l-SI" sz="1800" dirty="0">
                <a:effectLst/>
                <a:latin typeface="Calibri" panose="020F0502020204030204" pitchFamily="34" charset="0"/>
                <a:ea typeface="Calibri" panose="020F0502020204030204" pitchFamily="34" charset="0"/>
                <a:cs typeface="Times New Roman" panose="02020603050405020304" pitchFamily="18" charset="0"/>
              </a:rPr>
              <a:t>Server SR650 </a:t>
            </a:r>
            <a:r>
              <a:rPr lang="sl-SI" sz="1800" dirty="0" err="1">
                <a:effectLst/>
                <a:latin typeface="Calibri" panose="020F0502020204030204" pitchFamily="34" charset="0"/>
                <a:ea typeface="Calibri" panose="020F0502020204030204" pitchFamily="34" charset="0"/>
                <a:cs typeface="Times New Roman" panose="02020603050405020304" pitchFamily="18" charset="0"/>
              </a:rPr>
              <a:t>XeonGold</a:t>
            </a:r>
            <a:endParaRPr lang="sl-SI"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l-SI" sz="1800" dirty="0">
                <a:effectLst/>
                <a:latin typeface="Calibri" panose="020F0502020204030204" pitchFamily="34" charset="0"/>
                <a:ea typeface="Calibri" panose="020F0502020204030204" pitchFamily="34" charset="0"/>
                <a:cs typeface="Times New Roman" panose="02020603050405020304" pitchFamily="18" charset="0"/>
              </a:rPr>
              <a:t>M2 disk</a:t>
            </a:r>
          </a:p>
          <a:p>
            <a:pPr marL="0" marR="0" lvl="0" indent="0" algn="l" defTabSz="914400" rtl="0" eaLnBrk="1" fontAlgn="auto" latinLnBrk="0" hangingPunct="1">
              <a:lnSpc>
                <a:spcPct val="100000"/>
              </a:lnSpc>
              <a:spcBef>
                <a:spcPts val="0"/>
              </a:spcBef>
              <a:spcAft>
                <a:spcPts val="0"/>
              </a:spcAft>
              <a:buClrTx/>
              <a:buSzTx/>
              <a:buFontTx/>
              <a:buNone/>
              <a:tabLst/>
              <a:defRPr/>
            </a:pPr>
            <a:r>
              <a:rPr lang="sl-SI" sz="1800" dirty="0">
                <a:effectLst/>
                <a:latin typeface="Calibri" panose="020F0502020204030204" pitchFamily="34" charset="0"/>
                <a:ea typeface="Calibri" panose="020F0502020204030204" pitchFamily="34" charset="0"/>
                <a:cs typeface="Times New Roman" panose="02020603050405020304" pitchFamily="18" charset="0"/>
              </a:rPr>
              <a:t>10Gb LOM</a:t>
            </a:r>
          </a:p>
          <a:p>
            <a:pPr marL="0" marR="0" lvl="0" indent="0" algn="l" defTabSz="914400" rtl="0" eaLnBrk="1" fontAlgn="auto" latinLnBrk="0" hangingPunct="1">
              <a:lnSpc>
                <a:spcPct val="100000"/>
              </a:lnSpc>
              <a:spcBef>
                <a:spcPts val="0"/>
              </a:spcBef>
              <a:spcAft>
                <a:spcPts val="0"/>
              </a:spcAft>
              <a:buClrTx/>
              <a:buSzTx/>
              <a:buFontTx/>
              <a:buNone/>
              <a:tabLst/>
              <a:defRPr/>
            </a:pPr>
            <a:r>
              <a:rPr lang="sl-SI" sz="1800" dirty="0">
                <a:effectLst/>
                <a:latin typeface="Calibri" panose="020F0502020204030204" pitchFamily="34" charset="0"/>
                <a:ea typeface="Calibri" panose="020F0502020204030204" pitchFamily="34" charset="0"/>
                <a:cs typeface="Times New Roman" panose="02020603050405020304" pitchFamily="18" charset="0"/>
              </a:rPr>
              <a:t>16Gb FC HBA</a:t>
            </a:r>
          </a:p>
          <a:p>
            <a:pPr marL="0" marR="0" lvl="0" indent="0" algn="l" defTabSz="914400" rtl="0" eaLnBrk="1" fontAlgn="auto" latinLnBrk="0" hangingPunct="1">
              <a:lnSpc>
                <a:spcPct val="100000"/>
              </a:lnSpc>
              <a:spcBef>
                <a:spcPts val="0"/>
              </a:spcBef>
              <a:spcAft>
                <a:spcPts val="0"/>
              </a:spcAft>
              <a:buClrTx/>
              <a:buSzTx/>
              <a:buFontTx/>
              <a:buNone/>
              <a:tabLst/>
              <a:defRPr/>
            </a:pPr>
            <a:r>
              <a:rPr lang="sl-SI" sz="1800" dirty="0">
                <a:effectLst/>
                <a:latin typeface="Calibri" panose="020F0502020204030204" pitchFamily="34" charset="0"/>
                <a:ea typeface="Calibri" panose="020F0502020204030204" pitchFamily="34" charset="0"/>
                <a:cs typeface="Times New Roman" panose="02020603050405020304" pitchFamily="18" charset="0"/>
              </a:rPr>
              <a:t>390GB </a:t>
            </a:r>
            <a:r>
              <a:rPr lang="sl-SI" sz="1800" dirty="0" err="1">
                <a:effectLst/>
                <a:latin typeface="Calibri" panose="020F0502020204030204" pitchFamily="34" charset="0"/>
                <a:ea typeface="Calibri" panose="020F0502020204030204" pitchFamily="34" charset="0"/>
                <a:cs typeface="Times New Roman" panose="02020603050405020304" pitchFamily="18" charset="0"/>
              </a:rPr>
              <a:t>mem</a:t>
            </a:r>
            <a:endParaRPr lang="sl-SI"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l-SI"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IBM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FlashSystem</a:t>
            </a:r>
            <a:r>
              <a:rPr lang="en-US" sz="1800" dirty="0">
                <a:effectLst/>
                <a:latin typeface="Calibri" panose="020F0502020204030204" pitchFamily="34" charset="0"/>
                <a:ea typeface="Calibri" panose="020F0502020204030204" pitchFamily="34" charset="0"/>
                <a:cs typeface="Times New Roman" panose="02020603050405020304" pitchFamily="18" charset="0"/>
              </a:rPr>
              <a:t> 5015 </a:t>
            </a:r>
            <a:endParaRPr lang="sl-SI"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l-SI" sz="1800" dirty="0">
                <a:effectLst/>
                <a:latin typeface="Calibri" panose="020F0502020204030204" pitchFamily="34" charset="0"/>
                <a:ea typeface="Calibri" panose="020F0502020204030204" pitchFamily="34" charset="0"/>
                <a:cs typeface="Times New Roman" panose="02020603050405020304" pitchFamily="18" charset="0"/>
              </a:rPr>
              <a:t>16Gb FC</a:t>
            </a:r>
          </a:p>
          <a:p>
            <a:pPr marL="0" marR="0" lvl="0" indent="0" algn="l" defTabSz="914400" rtl="0" eaLnBrk="1" fontAlgn="auto" latinLnBrk="0" hangingPunct="1">
              <a:lnSpc>
                <a:spcPct val="100000"/>
              </a:lnSpc>
              <a:spcBef>
                <a:spcPts val="0"/>
              </a:spcBef>
              <a:spcAft>
                <a:spcPts val="0"/>
              </a:spcAft>
              <a:buClrTx/>
              <a:buSzTx/>
              <a:buFontTx/>
              <a:buNone/>
              <a:tabLst/>
              <a:defRPr/>
            </a:pPr>
            <a:r>
              <a:rPr lang="sl-SI" sz="1800" dirty="0" err="1">
                <a:effectLst/>
                <a:latin typeface="Calibri" panose="020F0502020204030204" pitchFamily="34" charset="0"/>
                <a:ea typeface="Calibri" panose="020F0502020204030204" pitchFamily="34" charset="0"/>
                <a:cs typeface="Times New Roman" panose="02020603050405020304" pitchFamily="18" charset="0"/>
              </a:rPr>
              <a:t>Cache</a:t>
            </a:r>
            <a:r>
              <a:rPr lang="sl-SI" sz="1800" dirty="0">
                <a:effectLst/>
                <a:latin typeface="Calibri" panose="020F0502020204030204" pitchFamily="34" charset="0"/>
                <a:ea typeface="Calibri" panose="020F0502020204030204" pitchFamily="34" charset="0"/>
                <a:cs typeface="Times New Roman" panose="02020603050405020304" pitchFamily="18" charset="0"/>
              </a:rPr>
              <a:t> </a:t>
            </a:r>
            <a:r>
              <a:rPr lang="sl-SI" sz="1800" dirty="0" err="1">
                <a:effectLst/>
                <a:latin typeface="Calibri" panose="020F0502020204030204" pitchFamily="34" charset="0"/>
                <a:ea typeface="Calibri" panose="020F0502020204030204" pitchFamily="34" charset="0"/>
                <a:cs typeface="Times New Roman" panose="02020603050405020304" pitchFamily="18" charset="0"/>
              </a:rPr>
              <a:t>upgrade</a:t>
            </a:r>
            <a:endParaRPr lang="sl-SI"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l-SI"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l-SI" sz="1800" dirty="0">
                <a:effectLst/>
                <a:latin typeface="Calibri" panose="020F0502020204030204" pitchFamily="34" charset="0"/>
                <a:ea typeface="Calibri" panose="020F0502020204030204" pitchFamily="34" charset="0"/>
                <a:cs typeface="Times New Roman" panose="02020603050405020304" pitchFamily="18" charset="0"/>
              </a:rPr>
              <a:t>NAS </a:t>
            </a:r>
            <a:r>
              <a:rPr lang="sl-SI" sz="1800" dirty="0" err="1">
                <a:effectLst/>
                <a:latin typeface="Calibri" panose="020F0502020204030204" pitchFamily="34" charset="0"/>
                <a:ea typeface="Calibri" panose="020F0502020204030204" pitchFamily="34" charset="0"/>
                <a:cs typeface="Times New Roman" panose="02020603050405020304" pitchFamily="18" charset="0"/>
              </a:rPr>
              <a:t>Synology</a:t>
            </a:r>
            <a:r>
              <a:rPr lang="sl-SI" sz="1800" dirty="0">
                <a:effectLst/>
                <a:latin typeface="Calibri" panose="020F0502020204030204" pitchFamily="34" charset="0"/>
                <a:ea typeface="Calibri" panose="020F0502020204030204" pitchFamily="34" charset="0"/>
                <a:cs typeface="Times New Roman" panose="02020603050405020304" pitchFamily="18" charset="0"/>
              </a:rPr>
              <a:t> RS-121+</a:t>
            </a:r>
          </a:p>
          <a:p>
            <a:pPr marL="0" marR="0" lvl="0" indent="0" algn="l" defTabSz="914400" rtl="0" eaLnBrk="1" fontAlgn="auto" latinLnBrk="0" hangingPunct="1">
              <a:lnSpc>
                <a:spcPct val="100000"/>
              </a:lnSpc>
              <a:spcBef>
                <a:spcPts val="0"/>
              </a:spcBef>
              <a:spcAft>
                <a:spcPts val="0"/>
              </a:spcAft>
              <a:buClrTx/>
              <a:buSzTx/>
              <a:buFontTx/>
              <a:buNone/>
              <a:tabLst/>
              <a:defRPr/>
            </a:pPr>
            <a:r>
              <a:rPr lang="sl-SI" sz="1800" dirty="0">
                <a:effectLst/>
                <a:latin typeface="Calibri" panose="020F0502020204030204" pitchFamily="34" charset="0"/>
                <a:ea typeface="Calibri" panose="020F0502020204030204" pitchFamily="34" charset="0"/>
                <a:cs typeface="Times New Roman" panose="02020603050405020304" pitchFamily="18" charset="0"/>
              </a:rPr>
              <a:t>2x10Gb</a:t>
            </a:r>
          </a:p>
          <a:p>
            <a:pPr marL="0" marR="0" lvl="0" indent="0" algn="l" defTabSz="914400" rtl="0" eaLnBrk="1" fontAlgn="auto" latinLnBrk="0" hangingPunct="1">
              <a:lnSpc>
                <a:spcPct val="100000"/>
              </a:lnSpc>
              <a:spcBef>
                <a:spcPts val="0"/>
              </a:spcBef>
              <a:spcAft>
                <a:spcPts val="0"/>
              </a:spcAft>
              <a:buClrTx/>
              <a:buSzTx/>
              <a:buFontTx/>
              <a:buNone/>
              <a:tabLst/>
              <a:defRPr/>
            </a:pPr>
            <a:r>
              <a:rPr lang="sl-SI" sz="1800" dirty="0">
                <a:effectLst/>
                <a:latin typeface="Calibri" panose="020F0502020204030204" pitchFamily="34" charset="0"/>
                <a:ea typeface="Calibri" panose="020F0502020204030204" pitchFamily="34" charset="0"/>
                <a:cs typeface="Times New Roman" panose="02020603050405020304" pitchFamily="18" charset="0"/>
              </a:rPr>
              <a:t>M2 </a:t>
            </a:r>
            <a:r>
              <a:rPr lang="sl-SI" sz="1800" dirty="0" err="1">
                <a:effectLst/>
                <a:latin typeface="Calibri" panose="020F0502020204030204" pitchFamily="34" charset="0"/>
                <a:ea typeface="Calibri" panose="020F0502020204030204" pitchFamily="34" charset="0"/>
                <a:cs typeface="Times New Roman" panose="02020603050405020304" pitchFamily="18" charset="0"/>
              </a:rPr>
              <a:t>cache</a:t>
            </a:r>
            <a:endParaRPr lang="sl-SI"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sl-SI" dirty="0"/>
          </a:p>
        </p:txBody>
      </p:sp>
      <p:sp>
        <p:nvSpPr>
          <p:cNvPr id="4" name="Slide Number Placeholder 3"/>
          <p:cNvSpPr>
            <a:spLocks noGrp="1"/>
          </p:cNvSpPr>
          <p:nvPr>
            <p:ph type="sldNum" sz="quarter" idx="10"/>
          </p:nvPr>
        </p:nvSpPr>
        <p:spPr/>
        <p:txBody>
          <a:bodyPr/>
          <a:lstStyle/>
          <a:p>
            <a:fld id="{6A1BA166-3026-4D51-A94A-9155A51F240B}" type="slidenum">
              <a:rPr lang="sl-SI" smtClean="0"/>
              <a:t>11</a:t>
            </a:fld>
            <a:endParaRPr lang="sl-SI"/>
          </a:p>
        </p:txBody>
      </p:sp>
    </p:spTree>
    <p:extLst>
      <p:ext uri="{BB962C8B-B14F-4D97-AF65-F5344CB8AC3E}">
        <p14:creationId xmlns:p14="http://schemas.microsoft.com/office/powerpoint/2010/main" val="1620074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sl-SI" sz="1800" dirty="0">
                <a:effectLst/>
                <a:latin typeface="Calibri" panose="020F0502020204030204" pitchFamily="34" charset="0"/>
                <a:ea typeface="Calibri" panose="020F0502020204030204" pitchFamily="34" charset="0"/>
                <a:cs typeface="Times New Roman" panose="02020603050405020304" pitchFamily="18" charset="0"/>
              </a:rPr>
              <a:t>Ostalo staro opremo, tako strežnike kot diskovno polje ter NAS smo nadgradili in ponovno uporabili v novem sekundarnem data centru ki se tokrat nahaja v podjetju in kamor se replicirajo ključne storitve poslovnih procesov. Prav tako smo tudi na sekundarni lokaciji zagotovili nespremenljivi </a:t>
            </a:r>
            <a:r>
              <a:rPr lang="sl-SI" sz="1800" dirty="0" err="1">
                <a:effectLst/>
                <a:latin typeface="Calibri" panose="020F0502020204030204" pitchFamily="34" charset="0"/>
                <a:ea typeface="Calibri" panose="020F0502020204030204" pitchFamily="34" charset="0"/>
                <a:cs typeface="Times New Roman" panose="02020603050405020304" pitchFamily="18" charset="0"/>
              </a:rPr>
              <a:t>repozitorij</a:t>
            </a:r>
            <a:r>
              <a:rPr lang="sl-SI" sz="1800" dirty="0">
                <a:effectLst/>
                <a:latin typeface="Calibri" panose="020F0502020204030204" pitchFamily="34" charset="0"/>
                <a:ea typeface="Calibri" panose="020F0502020204030204" pitchFamily="34" charset="0"/>
                <a:cs typeface="Times New Roman" panose="02020603050405020304" pitchFamily="18" charset="0"/>
              </a:rPr>
              <a:t> na </a:t>
            </a:r>
            <a:r>
              <a:rPr lang="sl-SI" sz="1800" dirty="0" err="1">
                <a:effectLst/>
                <a:latin typeface="Calibri" panose="020F0502020204030204" pitchFamily="34" charset="0"/>
                <a:ea typeface="Calibri" panose="020F0502020204030204" pitchFamily="34" charset="0"/>
                <a:cs typeface="Times New Roman" panose="02020603050405020304" pitchFamily="18" charset="0"/>
              </a:rPr>
              <a:t>linux</a:t>
            </a:r>
            <a:r>
              <a:rPr lang="sl-SI" sz="1800" dirty="0">
                <a:effectLst/>
                <a:latin typeface="Calibri" panose="020F0502020204030204" pitchFamily="34" charset="0"/>
                <a:ea typeface="Calibri" panose="020F0502020204030204" pitchFamily="34" charset="0"/>
                <a:cs typeface="Times New Roman" panose="02020603050405020304" pitchFamily="18" charset="0"/>
              </a:rPr>
              <a:t> platformi z namenom sekundarne varnostne kopije podatkov.</a:t>
            </a:r>
          </a:p>
          <a:p>
            <a:pPr>
              <a:lnSpc>
                <a:spcPct val="107000"/>
              </a:lnSpc>
              <a:spcAft>
                <a:spcPts val="800"/>
              </a:spcAft>
            </a:pPr>
            <a:r>
              <a:rPr lang="sl-SI" sz="1800" dirty="0">
                <a:effectLst/>
                <a:latin typeface="Calibri" panose="020F0502020204030204" pitchFamily="34" charset="0"/>
                <a:ea typeface="Calibri" panose="020F0502020204030204" pitchFamily="34" charset="0"/>
                <a:cs typeface="Times New Roman" panose="02020603050405020304" pitchFamily="18" charset="0"/>
              </a:rPr>
              <a:t>V skladu s 3-2-1 modelom varnostnega kopiranja pa smo zagotovili varnostno kopiranje tudi na terciarno lokacijo k zunanjemu ponudniku.</a:t>
            </a:r>
          </a:p>
          <a:p>
            <a:endParaRPr lang="sl-SI" dirty="0"/>
          </a:p>
        </p:txBody>
      </p:sp>
      <p:sp>
        <p:nvSpPr>
          <p:cNvPr id="4" name="Slide Number Placeholder 3"/>
          <p:cNvSpPr>
            <a:spLocks noGrp="1"/>
          </p:cNvSpPr>
          <p:nvPr>
            <p:ph type="sldNum" sz="quarter" idx="10"/>
          </p:nvPr>
        </p:nvSpPr>
        <p:spPr/>
        <p:txBody>
          <a:bodyPr/>
          <a:lstStyle/>
          <a:p>
            <a:fld id="{6A1BA166-3026-4D51-A94A-9155A51F240B}" type="slidenum">
              <a:rPr lang="sl-SI" smtClean="0"/>
              <a:t>12</a:t>
            </a:fld>
            <a:endParaRPr lang="sl-SI"/>
          </a:p>
        </p:txBody>
      </p:sp>
    </p:spTree>
    <p:extLst>
      <p:ext uri="{BB962C8B-B14F-4D97-AF65-F5344CB8AC3E}">
        <p14:creationId xmlns:p14="http://schemas.microsoft.com/office/powerpoint/2010/main" val="28597878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sl-SI" sz="1800" dirty="0">
                <a:effectLst/>
                <a:latin typeface="Calibri" panose="020F0502020204030204" pitchFamily="34" charset="0"/>
                <a:ea typeface="Calibri" panose="020F0502020204030204" pitchFamily="34" charset="0"/>
                <a:cs typeface="Times New Roman" panose="02020603050405020304" pitchFamily="18" charset="0"/>
              </a:rPr>
              <a:t>Če pogledamo shemo vidimo da nam osnovno razpoložljivost delovanja zagotavlja HYPER-V gruča za hitro restavriranje podatkov pa imamo na voljo arhivski </a:t>
            </a:r>
            <a:r>
              <a:rPr lang="sl-SI" sz="1800" dirty="0" err="1">
                <a:effectLst/>
                <a:latin typeface="Calibri" panose="020F0502020204030204" pitchFamily="34" charset="0"/>
                <a:ea typeface="Calibri" panose="020F0502020204030204" pitchFamily="34" charset="0"/>
                <a:cs typeface="Times New Roman" panose="02020603050405020304" pitchFamily="18" charset="0"/>
              </a:rPr>
              <a:t>repozitorij</a:t>
            </a:r>
            <a:r>
              <a:rPr lang="sl-SI" sz="1800" dirty="0">
                <a:effectLst/>
                <a:latin typeface="Calibri" panose="020F0502020204030204" pitchFamily="34" charset="0"/>
                <a:ea typeface="Calibri" panose="020F0502020204030204" pitchFamily="34" charset="0"/>
                <a:cs typeface="Times New Roman" panose="02020603050405020304" pitchFamily="18" charset="0"/>
              </a:rPr>
              <a:t> v lokalnem primarnem data centru. Za primer izpada virtualnega okolja in ponovne vključitve le tega nam za </a:t>
            </a:r>
            <a:r>
              <a:rPr lang="sl-SI" sz="1800" dirty="0" err="1">
                <a:effectLst/>
                <a:latin typeface="Calibri" panose="020F0502020204030204" pitchFamily="34" charset="0"/>
                <a:ea typeface="Calibri" panose="020F0502020204030204" pitchFamily="34" charset="0"/>
                <a:cs typeface="Times New Roman" panose="02020603050405020304" pitchFamily="18" charset="0"/>
              </a:rPr>
              <a:t>avtentikacijo</a:t>
            </a:r>
            <a:r>
              <a:rPr lang="sl-SI" sz="1800" dirty="0">
                <a:effectLst/>
                <a:latin typeface="Calibri" panose="020F0502020204030204" pitchFamily="34" charset="0"/>
                <a:ea typeface="Calibri" panose="020F0502020204030204" pitchFamily="34" charset="0"/>
                <a:cs typeface="Times New Roman" panose="02020603050405020304" pitchFamily="18" charset="0"/>
              </a:rPr>
              <a:t> poskrbi fizični domenski </a:t>
            </a:r>
            <a:r>
              <a:rPr lang="sl-SI" sz="1800" dirty="0" err="1">
                <a:effectLst/>
                <a:latin typeface="Calibri" panose="020F0502020204030204" pitchFamily="34" charset="0"/>
                <a:ea typeface="Calibri" panose="020F0502020204030204" pitchFamily="34" charset="0"/>
                <a:cs typeface="Times New Roman" panose="02020603050405020304" pitchFamily="18" charset="0"/>
              </a:rPr>
              <a:t>kontroler</a:t>
            </a:r>
            <a:r>
              <a:rPr lang="sl-SI" sz="1800" dirty="0">
                <a:effectLst/>
                <a:latin typeface="Calibri" panose="020F0502020204030204" pitchFamily="34" charset="0"/>
                <a:ea typeface="Calibri" panose="020F0502020204030204" pitchFamily="34" charset="0"/>
                <a:cs typeface="Times New Roman" panose="02020603050405020304" pitchFamily="18" charset="0"/>
              </a:rPr>
              <a:t> v primarnem data centru.</a:t>
            </a:r>
          </a:p>
          <a:p>
            <a:pPr>
              <a:lnSpc>
                <a:spcPct val="107000"/>
              </a:lnSpc>
              <a:spcAft>
                <a:spcPts val="800"/>
              </a:spcAft>
            </a:pPr>
            <a:r>
              <a:rPr lang="sl-SI" sz="1800" dirty="0">
                <a:effectLst/>
                <a:latin typeface="Calibri" panose="020F0502020204030204" pitchFamily="34" charset="0"/>
                <a:ea typeface="Calibri" panose="020F0502020204030204" pitchFamily="34" charset="0"/>
                <a:cs typeface="Times New Roman" panose="02020603050405020304" pitchFamily="18" charset="0"/>
              </a:rPr>
              <a:t>Na sekundarni lokaciji v podjetju imamo tako ponovno uporabljeno strojno opremo ki pa nam zagotavlja delovanje in repliciranje ključnih storitev ter sekundarno kopijo podatkov.</a:t>
            </a:r>
          </a:p>
          <a:p>
            <a:pPr>
              <a:lnSpc>
                <a:spcPct val="107000"/>
              </a:lnSpc>
              <a:spcAft>
                <a:spcPts val="800"/>
              </a:spcAft>
            </a:pPr>
            <a:r>
              <a:rPr lang="sl-SI" sz="1800" dirty="0">
                <a:effectLst/>
                <a:latin typeface="Calibri" panose="020F0502020204030204" pitchFamily="34" charset="0"/>
                <a:ea typeface="Calibri" panose="020F0502020204030204" pitchFamily="34" charset="0"/>
                <a:cs typeface="Times New Roman" panose="02020603050405020304" pitchFamily="18" charset="0"/>
              </a:rPr>
              <a:t>Za primer res hudega incidenta in izpada varnostnih kopij tako na primarni kot sekundarni lokaciji pa imamo podatke še vedno varnostno kopiranje k zunanjem ponudniku, ki nam omogoča restavriranje vseh storitev.</a:t>
            </a:r>
          </a:p>
          <a:p>
            <a:endParaRPr lang="sl-SI" dirty="0"/>
          </a:p>
        </p:txBody>
      </p:sp>
      <p:sp>
        <p:nvSpPr>
          <p:cNvPr id="4" name="Slide Number Placeholder 3"/>
          <p:cNvSpPr>
            <a:spLocks noGrp="1"/>
          </p:cNvSpPr>
          <p:nvPr>
            <p:ph type="sldNum" sz="quarter" idx="10"/>
          </p:nvPr>
        </p:nvSpPr>
        <p:spPr/>
        <p:txBody>
          <a:bodyPr/>
          <a:lstStyle/>
          <a:p>
            <a:fld id="{6A1BA166-3026-4D51-A94A-9155A51F240B}" type="slidenum">
              <a:rPr lang="sl-SI" smtClean="0"/>
              <a:t>13</a:t>
            </a:fld>
            <a:endParaRPr lang="sl-SI"/>
          </a:p>
        </p:txBody>
      </p:sp>
    </p:spTree>
    <p:extLst>
      <p:ext uri="{BB962C8B-B14F-4D97-AF65-F5344CB8AC3E}">
        <p14:creationId xmlns:p14="http://schemas.microsoft.com/office/powerpoint/2010/main" val="33958313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sl-SI" sz="1800" dirty="0">
                <a:effectLst/>
                <a:latin typeface="Calibri" panose="020F0502020204030204" pitchFamily="34" charset="0"/>
                <a:ea typeface="Calibri" panose="020F0502020204030204" pitchFamily="34" charset="0"/>
                <a:cs typeface="Times New Roman" panose="02020603050405020304" pitchFamily="18" charset="0"/>
              </a:rPr>
              <a:t>Za takšno postavitev smo se odločili ker je hitra poslovna rast podjetja in količine podatkov zahtevala robustnejši informacijski sistem za poganjanje ključnih poslovnih procesov. Ponovna uporaba starejše opreme za manj zahtevne storitve pa je omogočila tako stroškovno učinkovitost in hkrati zvišala stopnjo kibernetske varnosti, ker smo s ponovno uporabo opreme dobili možnost podvojenih ključnih  storitev v podjetju hkrati pa nam je omogočila postavitev več-nivojskega varnostnega kopiranja in repliciranja.</a:t>
            </a:r>
          </a:p>
          <a:p>
            <a:pPr>
              <a:lnSpc>
                <a:spcPct val="107000"/>
              </a:lnSpc>
              <a:spcAft>
                <a:spcPts val="800"/>
              </a:spcAft>
            </a:pPr>
            <a:r>
              <a:rPr lang="sl-SI" sz="1800" dirty="0">
                <a:effectLst/>
                <a:latin typeface="Calibri" panose="020F0502020204030204" pitchFamily="34" charset="0"/>
                <a:ea typeface="Calibri" panose="020F0502020204030204" pitchFamily="34" charset="0"/>
                <a:cs typeface="Times New Roman" panose="02020603050405020304" pitchFamily="18" charset="0"/>
              </a:rPr>
              <a:t>Vključenost primarne in sekundarne lokacije v centralno nadzorno okolje, ki ga je podjetje že imelo implementirano, sedaj omogoča višji nadzor nad delovanjem in zanesljivostjo ter hitrejše odzivanje v primeru incidentov.</a:t>
            </a:r>
          </a:p>
          <a:p>
            <a:pPr>
              <a:lnSpc>
                <a:spcPct val="107000"/>
              </a:lnSpc>
              <a:spcAft>
                <a:spcPts val="800"/>
              </a:spcAft>
            </a:pPr>
            <a:r>
              <a:rPr lang="sl-SI" sz="1800" dirty="0">
                <a:effectLst/>
                <a:latin typeface="Calibri" panose="020F0502020204030204" pitchFamily="34" charset="0"/>
                <a:ea typeface="Calibri" panose="020F0502020204030204" pitchFamily="34" charset="0"/>
                <a:cs typeface="Times New Roman" panose="02020603050405020304" pitchFamily="18" charset="0"/>
              </a:rPr>
              <a:t>Če torej poudarim prednosti novega sistema so:</a:t>
            </a:r>
          </a:p>
          <a:p>
            <a:pPr marL="342900" lvl="0" indent="-342900">
              <a:lnSpc>
                <a:spcPct val="107000"/>
              </a:lnSpc>
              <a:buFont typeface="Symbol" panose="05050102010706020507" pitchFamily="18" charset="2"/>
              <a:buChar char=""/>
            </a:pPr>
            <a:r>
              <a:rPr lang="sl-SI" sz="1800" dirty="0">
                <a:effectLst/>
                <a:latin typeface="Calibri" panose="020F0502020204030204" pitchFamily="34" charset="0"/>
                <a:ea typeface="Calibri" panose="020F0502020204030204" pitchFamily="34" charset="0"/>
                <a:cs typeface="Times New Roman" panose="02020603050405020304" pitchFamily="18" charset="0"/>
              </a:rPr>
              <a:t>hitrejše delovanje ključnih storitev</a:t>
            </a:r>
          </a:p>
          <a:p>
            <a:pPr marL="342900" lvl="0" indent="-342900">
              <a:lnSpc>
                <a:spcPct val="107000"/>
              </a:lnSpc>
              <a:buFont typeface="Symbol" panose="05050102010706020507" pitchFamily="18" charset="2"/>
              <a:buChar char=""/>
            </a:pPr>
            <a:r>
              <a:rPr lang="sl-SI" sz="1800" dirty="0" err="1">
                <a:effectLst/>
                <a:latin typeface="Calibri" panose="020F0502020204030204" pitchFamily="34" charset="0"/>
                <a:ea typeface="Calibri" panose="020F0502020204030204" pitchFamily="34" charset="0"/>
                <a:cs typeface="Times New Roman" panose="02020603050405020304" pitchFamily="18" charset="0"/>
              </a:rPr>
              <a:t>skalabilnost</a:t>
            </a:r>
            <a:r>
              <a:rPr lang="sl-SI" sz="1800" dirty="0">
                <a:effectLst/>
                <a:latin typeface="Calibri" panose="020F0502020204030204" pitchFamily="34" charset="0"/>
                <a:ea typeface="Calibri" panose="020F0502020204030204" pitchFamily="34" charset="0"/>
                <a:cs typeface="Times New Roman" panose="02020603050405020304" pitchFamily="18" charset="0"/>
              </a:rPr>
              <a:t> sistema</a:t>
            </a:r>
          </a:p>
          <a:p>
            <a:pPr marL="342900" lvl="0" indent="-342900">
              <a:lnSpc>
                <a:spcPct val="107000"/>
              </a:lnSpc>
              <a:buFont typeface="Symbol" panose="05050102010706020507" pitchFamily="18" charset="2"/>
              <a:buChar char=""/>
            </a:pPr>
            <a:r>
              <a:rPr lang="sl-SI" sz="1800" dirty="0">
                <a:effectLst/>
                <a:latin typeface="Calibri" panose="020F0502020204030204" pitchFamily="34" charset="0"/>
                <a:ea typeface="Calibri" panose="020F0502020204030204" pitchFamily="34" charset="0"/>
                <a:cs typeface="Times New Roman" panose="02020603050405020304" pitchFamily="18" charset="0"/>
              </a:rPr>
              <a:t>višja varnost podatkov v varnostnih in arhivskih kopijah</a:t>
            </a:r>
          </a:p>
          <a:p>
            <a:pPr marL="342900" lvl="0" indent="-342900">
              <a:lnSpc>
                <a:spcPct val="107000"/>
              </a:lnSpc>
              <a:buFont typeface="Symbol" panose="05050102010706020507" pitchFamily="18" charset="2"/>
              <a:buChar char=""/>
            </a:pPr>
            <a:r>
              <a:rPr lang="sl-SI" sz="1800" dirty="0">
                <a:effectLst/>
                <a:latin typeface="Calibri" panose="020F0502020204030204" pitchFamily="34" charset="0"/>
                <a:ea typeface="Calibri" panose="020F0502020204030204" pitchFamily="34" charset="0"/>
                <a:cs typeface="Times New Roman" panose="02020603050405020304" pitchFamily="18" charset="0"/>
              </a:rPr>
              <a:t>možnost poganjanja ključnih storitev iz sekundarne lokacije</a:t>
            </a:r>
          </a:p>
          <a:p>
            <a:pPr marL="342900" lvl="0" indent="-342900">
              <a:lnSpc>
                <a:spcPct val="107000"/>
              </a:lnSpc>
              <a:spcAft>
                <a:spcPts val="800"/>
              </a:spcAft>
              <a:buFont typeface="Symbol" panose="05050102010706020507" pitchFamily="18" charset="2"/>
              <a:buChar char=""/>
            </a:pPr>
            <a:r>
              <a:rPr lang="sl-SI" sz="1800" dirty="0">
                <a:effectLst/>
                <a:latin typeface="Calibri" panose="020F0502020204030204" pitchFamily="34" charset="0"/>
                <a:ea typeface="Calibri" panose="020F0502020204030204" pitchFamily="34" charset="0"/>
                <a:cs typeface="Times New Roman" panose="02020603050405020304" pitchFamily="18" charset="0"/>
              </a:rPr>
              <a:t>ekonomična uporaba sredstev ITK</a:t>
            </a:r>
          </a:p>
          <a:p>
            <a:endParaRPr lang="sl-SI" dirty="0"/>
          </a:p>
        </p:txBody>
      </p:sp>
      <p:sp>
        <p:nvSpPr>
          <p:cNvPr id="4" name="Slide Number Placeholder 3"/>
          <p:cNvSpPr>
            <a:spLocks noGrp="1"/>
          </p:cNvSpPr>
          <p:nvPr>
            <p:ph type="sldNum" sz="quarter" idx="10"/>
          </p:nvPr>
        </p:nvSpPr>
        <p:spPr/>
        <p:txBody>
          <a:bodyPr/>
          <a:lstStyle/>
          <a:p>
            <a:fld id="{6A1BA166-3026-4D51-A94A-9155A51F240B}" type="slidenum">
              <a:rPr lang="sl-SI" smtClean="0"/>
              <a:t>14</a:t>
            </a:fld>
            <a:endParaRPr lang="sl-SI"/>
          </a:p>
        </p:txBody>
      </p:sp>
    </p:spTree>
    <p:extLst>
      <p:ext uri="{BB962C8B-B14F-4D97-AF65-F5344CB8AC3E}">
        <p14:creationId xmlns:p14="http://schemas.microsoft.com/office/powerpoint/2010/main" val="38570906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l-SI" dirty="0"/>
          </a:p>
        </p:txBody>
      </p:sp>
      <p:sp>
        <p:nvSpPr>
          <p:cNvPr id="4" name="Slide Number Placeholder 3"/>
          <p:cNvSpPr>
            <a:spLocks noGrp="1"/>
          </p:cNvSpPr>
          <p:nvPr>
            <p:ph type="sldNum" sz="quarter" idx="10"/>
          </p:nvPr>
        </p:nvSpPr>
        <p:spPr/>
        <p:txBody>
          <a:bodyPr/>
          <a:lstStyle/>
          <a:p>
            <a:fld id="{6A1BA166-3026-4D51-A94A-9155A51F240B}" type="slidenum">
              <a:rPr lang="sl-SI" smtClean="0"/>
              <a:t>15</a:t>
            </a:fld>
            <a:endParaRPr lang="sl-SI"/>
          </a:p>
        </p:txBody>
      </p:sp>
    </p:spTree>
    <p:extLst>
      <p:ext uri="{BB962C8B-B14F-4D97-AF65-F5344CB8AC3E}">
        <p14:creationId xmlns:p14="http://schemas.microsoft.com/office/powerpoint/2010/main" val="8260990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l-SI" dirty="0"/>
              <a:t>Agenda</a:t>
            </a:r>
          </a:p>
        </p:txBody>
      </p:sp>
      <p:sp>
        <p:nvSpPr>
          <p:cNvPr id="4" name="Slide Number Placeholder 3"/>
          <p:cNvSpPr>
            <a:spLocks noGrp="1"/>
          </p:cNvSpPr>
          <p:nvPr>
            <p:ph type="sldNum" sz="quarter" idx="10"/>
          </p:nvPr>
        </p:nvSpPr>
        <p:spPr/>
        <p:txBody>
          <a:bodyPr/>
          <a:lstStyle/>
          <a:p>
            <a:fld id="{6A1BA166-3026-4D51-A94A-9155A51F240B}" type="slidenum">
              <a:rPr lang="sl-SI" smtClean="0"/>
              <a:t>2</a:t>
            </a:fld>
            <a:endParaRPr lang="sl-SI"/>
          </a:p>
        </p:txBody>
      </p:sp>
    </p:spTree>
    <p:extLst>
      <p:ext uri="{BB962C8B-B14F-4D97-AF65-F5344CB8AC3E}">
        <p14:creationId xmlns:p14="http://schemas.microsoft.com/office/powerpoint/2010/main" val="6332259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sl-SI" sz="1800" b="0" i="0" u="none" strike="noStrike" baseline="0" dirty="0">
                <a:latin typeface="CIDFont+F5"/>
              </a:rPr>
              <a:t>Osnovna dejavnost družbe je trgovina na debelo in drobno s tehničnim blagom. Poleg osnovne dejavnosti ustvarjamo prihodke tudi z oddajanjem poslovnih prostorov v najem.</a:t>
            </a:r>
          </a:p>
          <a:p>
            <a:pPr algn="just"/>
            <a:endParaRPr lang="sl-SI" sz="1800" b="0" i="0" u="none" strike="noStrike" baseline="0" dirty="0">
              <a:latin typeface="CIDFont+F5"/>
            </a:endParaRPr>
          </a:p>
          <a:p>
            <a:pPr algn="just"/>
            <a:r>
              <a:rPr lang="sl-SI" sz="1800" b="0" i="0" u="none" strike="noStrike" baseline="0" dirty="0">
                <a:latin typeface="CIDFont+F5"/>
              </a:rPr>
              <a:t>V dvaintridesetih letih delovanja se je družba iz lokalnega trgovca celjske regije razvila v vseslovensko trgovsko družbo s širokim izborom tehničnega blaga, ki svojo dejavnost izvaja na veleprodajnem in maloprodajnem področju.</a:t>
            </a:r>
          </a:p>
          <a:p>
            <a:pPr algn="just"/>
            <a:endParaRPr lang="sl-SI" sz="1800" b="0" i="0" u="none" strike="noStrike" baseline="0" dirty="0">
              <a:effectLst/>
              <a:latin typeface="CIDFont+F5"/>
              <a:ea typeface="Calibri" panose="020F0502020204030204" pitchFamily="34" charset="0"/>
              <a:cs typeface="Times New Roman" panose="02020603050405020304" pitchFamily="18" charset="0"/>
            </a:endParaRPr>
          </a:p>
          <a:p>
            <a:pPr algn="l"/>
            <a:r>
              <a:rPr lang="sl-SI" sz="1800" b="0" i="0" u="none" strike="noStrike" baseline="0" dirty="0">
                <a:latin typeface="CIDFont+F5"/>
              </a:rPr>
              <a:t>Strateška usmeritev podjetja je, da ostane eden najpomembnejših trgovcev s tehničnim blagom na slovenskem tržišču in da nenehno povečuje svoj tržni delež.</a:t>
            </a:r>
          </a:p>
          <a:p>
            <a:pPr algn="l"/>
            <a:r>
              <a:rPr lang="sl-SI" sz="1800" b="0" i="0" u="none" strike="noStrike" baseline="0" dirty="0">
                <a:latin typeface="CIDFont+F5"/>
              </a:rPr>
              <a:t>Poslovna politika je bila ves čas usmerjena v rast podjetja z uravnoteženo strukturo veleprodaje </a:t>
            </a:r>
            <a:r>
              <a:rPr lang="pl-PL" sz="1800" b="0" i="0" u="none" strike="noStrike" baseline="0" dirty="0">
                <a:latin typeface="CIDFont+F5"/>
              </a:rPr>
              <a:t>in maloprodaje ter prihodkov od oddaje nepremičnin.</a:t>
            </a:r>
          </a:p>
          <a:p>
            <a:pPr algn="l"/>
            <a:endParaRPr lang="pl-PL" sz="1800" b="0" i="0" u="none" strike="noStrike" baseline="0" dirty="0">
              <a:effectLst/>
              <a:latin typeface="CIDFont+F5"/>
              <a:ea typeface="Calibri" panose="020F0502020204030204" pitchFamily="34" charset="0"/>
              <a:cs typeface="Times New Roman" panose="02020603050405020304" pitchFamily="18" charset="0"/>
            </a:endParaRPr>
          </a:p>
          <a:p>
            <a:pPr algn="l"/>
            <a:r>
              <a:rPr lang="sl-SI" sz="1800" b="0" i="0" u="none" strike="noStrike" baseline="0" dirty="0">
                <a:latin typeface="CIDFont+F5"/>
              </a:rPr>
              <a:t>Nadaljnjo rast in razvoj družbe nam bodo omogočile že začete in načrtovane investicije v nov skladiščno logistični center Ljubečna in v širitev maloprodajne mreže na slovenskem trgu.</a:t>
            </a:r>
          </a:p>
          <a:p>
            <a:pPr algn="l"/>
            <a:endParaRPr lang="sl-SI" sz="1800" b="0" i="0" u="none" strike="noStrike" baseline="0" dirty="0">
              <a:effectLst/>
              <a:latin typeface="CIDFont+F5"/>
              <a:ea typeface="Calibri" panose="020F0502020204030204" pitchFamily="34" charset="0"/>
              <a:cs typeface="Times New Roman" panose="02020603050405020304" pitchFamily="18" charset="0"/>
            </a:endParaRPr>
          </a:p>
          <a:p>
            <a:pPr algn="l"/>
            <a:r>
              <a:rPr lang="sl-SI" sz="1800" b="0" i="0" u="none" strike="noStrike" baseline="0" dirty="0">
                <a:latin typeface="CIDFont+F5"/>
              </a:rPr>
              <a:t>S preudarno in postopno izvedbo načrtovanih večjih investicij ter drugih razvojnih načrtov bomo tudi v naslednjih letih ohranjali stabilno poslovanje in rast.</a:t>
            </a:r>
            <a:endParaRPr lang="sl-SI"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6A1BA166-3026-4D51-A94A-9155A51F240B}" type="slidenum">
              <a:rPr lang="sl-SI" smtClean="0"/>
              <a:t>3</a:t>
            </a:fld>
            <a:endParaRPr lang="sl-SI"/>
          </a:p>
        </p:txBody>
      </p:sp>
    </p:spTree>
    <p:extLst>
      <p:ext uri="{BB962C8B-B14F-4D97-AF65-F5344CB8AC3E}">
        <p14:creationId xmlns:p14="http://schemas.microsoft.com/office/powerpoint/2010/main" val="29831066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l-SI" sz="1800" dirty="0">
                <a:effectLst/>
                <a:latin typeface="Calibri" panose="020F0502020204030204" pitchFamily="34" charset="0"/>
                <a:ea typeface="Calibri" panose="020F0502020204030204" pitchFamily="34" charset="0"/>
                <a:cs typeface="Times New Roman" panose="02020603050405020304" pitchFamily="18" charset="0"/>
              </a:rPr>
              <a:t>PREDSTAVITEV BRIHTEJE</a:t>
            </a:r>
          </a:p>
          <a:p>
            <a:endParaRPr lang="sl-SI" dirty="0"/>
          </a:p>
        </p:txBody>
      </p:sp>
      <p:sp>
        <p:nvSpPr>
          <p:cNvPr id="4" name="Slide Number Placeholder 3"/>
          <p:cNvSpPr>
            <a:spLocks noGrp="1"/>
          </p:cNvSpPr>
          <p:nvPr>
            <p:ph type="sldNum" sz="quarter" idx="10"/>
          </p:nvPr>
        </p:nvSpPr>
        <p:spPr/>
        <p:txBody>
          <a:bodyPr/>
          <a:lstStyle/>
          <a:p>
            <a:fld id="{6A1BA166-3026-4D51-A94A-9155A51F240B}" type="slidenum">
              <a:rPr lang="sl-SI" smtClean="0"/>
              <a:t>4</a:t>
            </a:fld>
            <a:endParaRPr lang="sl-SI"/>
          </a:p>
        </p:txBody>
      </p:sp>
    </p:spTree>
    <p:extLst>
      <p:ext uri="{BB962C8B-B14F-4D97-AF65-F5344CB8AC3E}">
        <p14:creationId xmlns:p14="http://schemas.microsoft.com/office/powerpoint/2010/main" val="8268439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l-SI" dirty="0"/>
          </a:p>
        </p:txBody>
      </p:sp>
      <p:sp>
        <p:nvSpPr>
          <p:cNvPr id="4" name="Slide Number Placeholder 3"/>
          <p:cNvSpPr>
            <a:spLocks noGrp="1"/>
          </p:cNvSpPr>
          <p:nvPr>
            <p:ph type="sldNum" sz="quarter" idx="10"/>
          </p:nvPr>
        </p:nvSpPr>
        <p:spPr/>
        <p:txBody>
          <a:bodyPr/>
          <a:lstStyle/>
          <a:p>
            <a:fld id="{6A1BA166-3026-4D51-A94A-9155A51F240B}" type="slidenum">
              <a:rPr lang="sl-SI" smtClean="0"/>
              <a:t>5</a:t>
            </a:fld>
            <a:endParaRPr lang="sl-SI"/>
          </a:p>
        </p:txBody>
      </p:sp>
    </p:spTree>
    <p:extLst>
      <p:ext uri="{BB962C8B-B14F-4D97-AF65-F5344CB8AC3E}">
        <p14:creationId xmlns:p14="http://schemas.microsoft.com/office/powerpoint/2010/main" val="16003791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l-SI" sz="2800" dirty="0">
                <a:effectLst/>
                <a:latin typeface="Calibri" panose="020F0502020204030204" pitchFamily="34" charset="0"/>
                <a:ea typeface="Calibri" panose="020F0502020204030204" pitchFamily="34" charset="0"/>
                <a:cs typeface="Times New Roman" panose="02020603050405020304" pitchFamily="18" charset="0"/>
              </a:rPr>
              <a:t>Ko smo pripravljali projekt smo poleg ciljev najprej določili tveganja s katerimi se bomo srečali med implementacijo ter tveganja s katerimi se informatika podjetju Inpos srečuje dnevno torej delovanje informacijske podpore mora biti praktično ves delovni čas podjetja hkrati morajo zagotavljati varnost podatkov in informacijskih sredstev. zagotavljati morajo neprekinjenost poslovanja med delovnim času in hkrati biti skladni s zakonodajo na področju varstva podatkov.</a:t>
            </a:r>
          </a:p>
          <a:p>
            <a:endParaRPr lang="sl-SI" dirty="0"/>
          </a:p>
        </p:txBody>
      </p:sp>
      <p:sp>
        <p:nvSpPr>
          <p:cNvPr id="4" name="Slide Number Placeholder 3"/>
          <p:cNvSpPr>
            <a:spLocks noGrp="1"/>
          </p:cNvSpPr>
          <p:nvPr>
            <p:ph type="sldNum" sz="quarter" idx="10"/>
          </p:nvPr>
        </p:nvSpPr>
        <p:spPr/>
        <p:txBody>
          <a:bodyPr/>
          <a:lstStyle/>
          <a:p>
            <a:fld id="{6A1BA166-3026-4D51-A94A-9155A51F240B}" type="slidenum">
              <a:rPr lang="sl-SI" smtClean="0"/>
              <a:t>6</a:t>
            </a:fld>
            <a:endParaRPr lang="sl-SI"/>
          </a:p>
        </p:txBody>
      </p:sp>
    </p:spTree>
    <p:extLst>
      <p:ext uri="{BB962C8B-B14F-4D97-AF65-F5344CB8AC3E}">
        <p14:creationId xmlns:p14="http://schemas.microsoft.com/office/powerpoint/2010/main" val="14359132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sl-SI" sz="1800" dirty="0">
                <a:effectLst/>
                <a:latin typeface="Calibri" panose="020F0502020204030204" pitchFamily="34" charset="0"/>
                <a:ea typeface="Calibri" panose="020F0502020204030204" pitchFamily="34" charset="0"/>
                <a:cs typeface="Times New Roman" panose="02020603050405020304" pitchFamily="18" charset="0"/>
              </a:rPr>
              <a:t>Torej med projektom smo morali zagotoviti VISOKO RAZPOLOŽLJIVOST informacijskega sistema, nismo si mogli privoščiti, da med implementacijo ne bi deloval kateri izmed KLJUČNI SISTEMOV POSLOVANJA, hkrati pa smo morali povečati </a:t>
            </a:r>
            <a:r>
              <a:rPr lang="sl-SI" sz="1800" dirty="0" err="1">
                <a:effectLst/>
                <a:latin typeface="Calibri" panose="020F0502020204030204" pitchFamily="34" charset="0"/>
                <a:ea typeface="Calibri" panose="020F0502020204030204" pitchFamily="34" charset="0"/>
                <a:cs typeface="Times New Roman" panose="02020603050405020304" pitchFamily="18" charset="0"/>
              </a:rPr>
              <a:t>ZMOGLJIVOSTt</a:t>
            </a:r>
            <a:r>
              <a:rPr lang="sl-SI" sz="1800" dirty="0">
                <a:effectLst/>
                <a:latin typeface="Calibri" panose="020F0502020204030204" pitchFamily="34" charset="0"/>
                <a:ea typeface="Calibri" panose="020F0502020204030204" pitchFamily="34" charset="0"/>
                <a:cs typeface="Times New Roman" panose="02020603050405020304" pitchFamily="18" charset="0"/>
              </a:rPr>
              <a:t> in KAPACITETO okolja da smo lahko izboljšali </a:t>
            </a:r>
            <a:r>
              <a:rPr lang="sl-SI" sz="1800" dirty="0" err="1">
                <a:effectLst/>
                <a:latin typeface="Calibri" panose="020F0502020204030204" pitchFamily="34" charset="0"/>
                <a:ea typeface="Calibri" panose="020F0502020204030204" pitchFamily="34" charset="0"/>
                <a:cs typeface="Times New Roman" panose="02020603050405020304" pitchFamily="18" charset="0"/>
              </a:rPr>
              <a:t>ODZIVNOSTin</a:t>
            </a:r>
            <a:r>
              <a:rPr lang="sl-SI" sz="1800" dirty="0">
                <a:effectLst/>
                <a:latin typeface="Calibri" panose="020F0502020204030204" pitchFamily="34" charset="0"/>
                <a:ea typeface="Calibri" panose="020F0502020204030204" pitchFamily="34" charset="0"/>
                <a:cs typeface="Times New Roman" panose="02020603050405020304" pitchFamily="18" charset="0"/>
              </a:rPr>
              <a:t> zajeti PREDVIDENO RAST KAPACITET.</a:t>
            </a:r>
          </a:p>
          <a:p>
            <a:pPr>
              <a:lnSpc>
                <a:spcPct val="107000"/>
              </a:lnSpc>
              <a:spcAft>
                <a:spcPts val="800"/>
              </a:spcAft>
            </a:pPr>
            <a:r>
              <a:rPr lang="sl-SI" sz="1800" dirty="0" err="1">
                <a:effectLst/>
                <a:latin typeface="Calibri" panose="020F0502020204030204" pitchFamily="34" charset="0"/>
                <a:ea typeface="Calibri" panose="020F0502020204030204" pitchFamily="34" charset="0"/>
                <a:cs typeface="Times New Roman" panose="02020603050405020304" pitchFamily="18" charset="0"/>
              </a:rPr>
              <a:t>Enden</a:t>
            </a:r>
            <a:r>
              <a:rPr lang="sl-SI" sz="1800" dirty="0">
                <a:effectLst/>
                <a:latin typeface="Calibri" panose="020F0502020204030204" pitchFamily="34" charset="0"/>
                <a:ea typeface="Calibri" panose="020F0502020204030204" pitchFamily="34" charset="0"/>
                <a:cs typeface="Times New Roman" panose="02020603050405020304" pitchFamily="18" charset="0"/>
              </a:rPr>
              <a:t> izmed ciljev projekta je bil HITRA IN ZANESLJIVA MOŽNOST OBNOVITVE KLJUČNIH SISTEMOV poslovanja. Hkrati je moral biti sistem arhitekturno in EKONOIMSKO </a:t>
            </a:r>
            <a:r>
              <a:rPr lang="sl-SI" sz="1800" dirty="0" err="1">
                <a:effectLst/>
                <a:latin typeface="Calibri" panose="020F0502020204030204" pitchFamily="34" charset="0"/>
                <a:ea typeface="Calibri" panose="020F0502020204030204" pitchFamily="34" charset="0"/>
                <a:cs typeface="Times New Roman" panose="02020603050405020304" pitchFamily="18" charset="0"/>
              </a:rPr>
              <a:t>SMISELNn</a:t>
            </a:r>
            <a:r>
              <a:rPr lang="sl-SI" sz="1800" dirty="0">
                <a:effectLst/>
                <a:latin typeface="Calibri" panose="020F0502020204030204" pitchFamily="34" charset="0"/>
                <a:ea typeface="Calibri" panose="020F0502020204030204" pitchFamily="34" charset="0"/>
                <a:cs typeface="Times New Roman" panose="02020603050405020304" pitchFamily="18" charset="0"/>
              </a:rPr>
              <a:t> ter nam omogočiti možnost širitev in nadgradenj skozi življenjski cikel te rešitve.</a:t>
            </a:r>
          </a:p>
          <a:p>
            <a:endParaRPr lang="sl-SI" dirty="0"/>
          </a:p>
        </p:txBody>
      </p:sp>
      <p:sp>
        <p:nvSpPr>
          <p:cNvPr id="4" name="Slide Number Placeholder 3"/>
          <p:cNvSpPr>
            <a:spLocks noGrp="1"/>
          </p:cNvSpPr>
          <p:nvPr>
            <p:ph type="sldNum" sz="quarter" idx="10"/>
          </p:nvPr>
        </p:nvSpPr>
        <p:spPr/>
        <p:txBody>
          <a:bodyPr/>
          <a:lstStyle/>
          <a:p>
            <a:fld id="{6A1BA166-3026-4D51-A94A-9155A51F240B}" type="slidenum">
              <a:rPr lang="sl-SI" smtClean="0"/>
              <a:t>7</a:t>
            </a:fld>
            <a:endParaRPr lang="sl-SI"/>
          </a:p>
        </p:txBody>
      </p:sp>
    </p:spTree>
    <p:extLst>
      <p:ext uri="{BB962C8B-B14F-4D97-AF65-F5344CB8AC3E}">
        <p14:creationId xmlns:p14="http://schemas.microsoft.com/office/powerpoint/2010/main" val="4596352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l-SI" sz="1800" dirty="0">
                <a:effectLst/>
                <a:latin typeface="Calibri" panose="020F0502020204030204" pitchFamily="34" charset="0"/>
                <a:ea typeface="Calibri" panose="020F0502020204030204" pitchFamily="34" charset="0"/>
                <a:cs typeface="Times New Roman" panose="02020603050405020304" pitchFamily="18" charset="0"/>
              </a:rPr>
              <a:t>Če pogledamo projektni plan vidimo da je več kot polovica predvidenega časa zajemalo načrtovanje in pridobivanje ustreznih infrastrukturnih elementov medtem ko je sama implementacija opreme in rešitev bila izvedena v okvirnem roku enega meseca.</a:t>
            </a:r>
          </a:p>
          <a:p>
            <a:endParaRPr lang="sl-SI" dirty="0"/>
          </a:p>
        </p:txBody>
      </p:sp>
      <p:sp>
        <p:nvSpPr>
          <p:cNvPr id="4" name="Slide Number Placeholder 3"/>
          <p:cNvSpPr>
            <a:spLocks noGrp="1"/>
          </p:cNvSpPr>
          <p:nvPr>
            <p:ph type="sldNum" sz="quarter" idx="10"/>
          </p:nvPr>
        </p:nvSpPr>
        <p:spPr/>
        <p:txBody>
          <a:bodyPr/>
          <a:lstStyle/>
          <a:p>
            <a:fld id="{6A1BA166-3026-4D51-A94A-9155A51F240B}" type="slidenum">
              <a:rPr lang="sl-SI" smtClean="0"/>
              <a:t>8</a:t>
            </a:fld>
            <a:endParaRPr lang="sl-SI"/>
          </a:p>
        </p:txBody>
      </p:sp>
    </p:spTree>
    <p:extLst>
      <p:ext uri="{BB962C8B-B14F-4D97-AF65-F5344CB8AC3E}">
        <p14:creationId xmlns:p14="http://schemas.microsoft.com/office/powerpoint/2010/main" val="26543555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sl-SI" sz="1800" dirty="0">
                <a:effectLst/>
                <a:latin typeface="Calibri" panose="020F0502020204030204" pitchFamily="34" charset="0"/>
                <a:ea typeface="Calibri" panose="020F0502020204030204" pitchFamily="34" charset="0"/>
                <a:cs typeface="Times New Roman" panose="02020603050405020304" pitchFamily="18" charset="0"/>
              </a:rPr>
              <a:t>Da se vrnemo k projektu, ki je moral zajemati naslednje sklope:</a:t>
            </a:r>
          </a:p>
          <a:p>
            <a:pPr marL="342900" lvl="0" indent="-342900">
              <a:lnSpc>
                <a:spcPct val="107000"/>
              </a:lnSpc>
              <a:buFont typeface="Symbol" panose="05050102010706020507" pitchFamily="18" charset="2"/>
              <a:buChar char=""/>
            </a:pPr>
            <a:r>
              <a:rPr lang="sl-SI" sz="1800" dirty="0">
                <a:effectLst/>
                <a:latin typeface="Calibri" panose="020F0502020204030204" pitchFamily="34" charset="0"/>
                <a:ea typeface="Calibri" panose="020F0502020204030204" pitchFamily="34" charset="0"/>
                <a:cs typeface="Times New Roman" panose="02020603050405020304" pitchFamily="18" charset="0"/>
              </a:rPr>
              <a:t>nadgradnje opreme z </a:t>
            </a:r>
            <a:r>
              <a:rPr lang="sl-SI" sz="1800" dirty="0" err="1">
                <a:effectLst/>
                <a:latin typeface="Calibri" panose="020F0502020204030204" pitchFamily="34" charset="0"/>
                <a:ea typeface="Calibri" panose="020F0502020204030204" pitchFamily="34" charset="0"/>
                <a:cs typeface="Times New Roman" panose="02020603050405020304" pitchFamily="18" charset="0"/>
              </a:rPr>
              <a:t>virtualizacijo</a:t>
            </a:r>
            <a:r>
              <a:rPr lang="sl-SI" sz="1800" dirty="0">
                <a:effectLst/>
                <a:latin typeface="Calibri" panose="020F0502020204030204" pitchFamily="34" charset="0"/>
                <a:ea typeface="Calibri" panose="020F0502020204030204" pitchFamily="34" charset="0"/>
                <a:cs typeface="Times New Roman" panose="02020603050405020304" pitchFamily="18" charset="0"/>
              </a:rPr>
              <a:t> govorimo o strežniški opremi ter diskovnih kapacitet , </a:t>
            </a:r>
          </a:p>
          <a:p>
            <a:pPr marL="342900" lvl="0" indent="-342900">
              <a:lnSpc>
                <a:spcPct val="107000"/>
              </a:lnSpc>
              <a:buFont typeface="Symbol" panose="05050102010706020507" pitchFamily="18" charset="2"/>
              <a:buChar char=""/>
            </a:pPr>
            <a:r>
              <a:rPr lang="sl-SI" sz="1800" dirty="0">
                <a:effectLst/>
                <a:latin typeface="Calibri" panose="020F0502020204030204" pitchFamily="34" charset="0"/>
                <a:ea typeface="Calibri" panose="020F0502020204030204" pitchFamily="34" charset="0"/>
                <a:cs typeface="Times New Roman" panose="02020603050405020304" pitchFamily="18" charset="0"/>
              </a:rPr>
              <a:t>nadgradnje strojne  in programske opreme za varnostno kopiranje, </a:t>
            </a:r>
          </a:p>
          <a:p>
            <a:pPr marL="342900" lvl="0" indent="-342900">
              <a:lnSpc>
                <a:spcPct val="107000"/>
              </a:lnSpc>
              <a:buFont typeface="Symbol" panose="05050102010706020507" pitchFamily="18" charset="2"/>
              <a:buChar char=""/>
            </a:pPr>
            <a:r>
              <a:rPr lang="sl-SI" sz="1800" dirty="0">
                <a:effectLst/>
                <a:latin typeface="Calibri" panose="020F0502020204030204" pitchFamily="34" charset="0"/>
                <a:ea typeface="Calibri" panose="020F0502020204030204" pitchFamily="34" charset="0"/>
                <a:cs typeface="Times New Roman" panose="02020603050405020304" pitchFamily="18" charset="0"/>
              </a:rPr>
              <a:t>prenos že obstoječih storitev na novo infrastrukturno okolje,</a:t>
            </a:r>
          </a:p>
          <a:p>
            <a:pPr marL="342900" lvl="0" indent="-342900">
              <a:lnSpc>
                <a:spcPct val="107000"/>
              </a:lnSpc>
              <a:buFont typeface="Symbol" panose="05050102010706020507" pitchFamily="18" charset="2"/>
              <a:buChar char=""/>
            </a:pPr>
            <a:r>
              <a:rPr lang="sl-SI" sz="1800" dirty="0">
                <a:effectLst/>
                <a:latin typeface="Calibri" panose="020F0502020204030204" pitchFamily="34" charset="0"/>
                <a:ea typeface="Calibri" panose="020F0502020204030204" pitchFamily="34" charset="0"/>
                <a:cs typeface="Times New Roman" panose="02020603050405020304" pitchFamily="18" charset="0"/>
              </a:rPr>
              <a:t>prenova varnostnega kopiranja izključitev stare infrastrukturne opreme iz okolja ter </a:t>
            </a:r>
          </a:p>
          <a:p>
            <a:pPr marL="342900" lvl="0" indent="-342900">
              <a:lnSpc>
                <a:spcPct val="107000"/>
              </a:lnSpc>
              <a:buFont typeface="Symbol" panose="05050102010706020507" pitchFamily="18" charset="2"/>
              <a:buChar char=""/>
            </a:pPr>
            <a:r>
              <a:rPr lang="sl-SI" sz="1800" dirty="0">
                <a:effectLst/>
                <a:latin typeface="Calibri" panose="020F0502020204030204" pitchFamily="34" charset="0"/>
                <a:ea typeface="Calibri" panose="020F0502020204030204" pitchFamily="34" charset="0"/>
                <a:cs typeface="Times New Roman" panose="02020603050405020304" pitchFamily="18" charset="0"/>
              </a:rPr>
              <a:t>ponovna uporaba nadgrajene opreme na sekundarni lokaciji ter vzpostavitev višje razpoložljivosti z replikacijo ključnih storitev na sekundarno lokacijo v podjetju.</a:t>
            </a:r>
          </a:p>
          <a:p>
            <a:pPr marL="342900" lvl="0" indent="-342900">
              <a:lnSpc>
                <a:spcPct val="107000"/>
              </a:lnSpc>
              <a:spcAft>
                <a:spcPts val="800"/>
              </a:spcAft>
              <a:buFont typeface="Symbol" panose="05050102010706020507" pitchFamily="18" charset="2"/>
              <a:buChar char=""/>
            </a:pPr>
            <a:r>
              <a:rPr lang="sl-SI" sz="1800" dirty="0">
                <a:effectLst/>
                <a:latin typeface="Calibri" panose="020F0502020204030204" pitchFamily="34" charset="0"/>
                <a:ea typeface="Calibri" panose="020F0502020204030204" pitchFamily="34" charset="0"/>
                <a:cs typeface="Times New Roman" panose="02020603050405020304" pitchFamily="18" charset="0"/>
              </a:rPr>
              <a:t>Kot zadnjem korak pa je bila narejena tudi nadgradnja verzije operacijskih sistemov obstoječih strežnikov.</a:t>
            </a:r>
          </a:p>
          <a:p>
            <a:endParaRPr lang="sl-SI" dirty="0"/>
          </a:p>
        </p:txBody>
      </p:sp>
      <p:sp>
        <p:nvSpPr>
          <p:cNvPr id="4" name="Slide Number Placeholder 3"/>
          <p:cNvSpPr>
            <a:spLocks noGrp="1"/>
          </p:cNvSpPr>
          <p:nvPr>
            <p:ph type="sldNum" sz="quarter" idx="10"/>
          </p:nvPr>
        </p:nvSpPr>
        <p:spPr/>
        <p:txBody>
          <a:bodyPr/>
          <a:lstStyle/>
          <a:p>
            <a:fld id="{6A1BA166-3026-4D51-A94A-9155A51F240B}" type="slidenum">
              <a:rPr lang="sl-SI" smtClean="0"/>
              <a:t>9</a:t>
            </a:fld>
            <a:endParaRPr lang="sl-SI"/>
          </a:p>
        </p:txBody>
      </p:sp>
    </p:spTree>
    <p:extLst>
      <p:ext uri="{BB962C8B-B14F-4D97-AF65-F5344CB8AC3E}">
        <p14:creationId xmlns:p14="http://schemas.microsoft.com/office/powerpoint/2010/main" val="19235894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0C36B9-C1DE-61BE-BE11-DE59E7DCABB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SI"/>
          </a:p>
        </p:txBody>
      </p:sp>
      <p:sp>
        <p:nvSpPr>
          <p:cNvPr id="3" name="Subtitle 2">
            <a:extLst>
              <a:ext uri="{FF2B5EF4-FFF2-40B4-BE49-F238E27FC236}">
                <a16:creationId xmlns:a16="http://schemas.microsoft.com/office/drawing/2014/main" id="{CE219049-FFAF-05F2-FC15-9B0AE79FED9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SI"/>
          </a:p>
        </p:txBody>
      </p:sp>
      <p:sp>
        <p:nvSpPr>
          <p:cNvPr id="4" name="Date Placeholder 3">
            <a:extLst>
              <a:ext uri="{FF2B5EF4-FFF2-40B4-BE49-F238E27FC236}">
                <a16:creationId xmlns:a16="http://schemas.microsoft.com/office/drawing/2014/main" id="{DAABE35D-50E9-B548-7CFA-2252E339F37A}"/>
              </a:ext>
            </a:extLst>
          </p:cNvPr>
          <p:cNvSpPr>
            <a:spLocks noGrp="1"/>
          </p:cNvSpPr>
          <p:nvPr>
            <p:ph type="dt" sz="half" idx="10"/>
          </p:nvPr>
        </p:nvSpPr>
        <p:spPr/>
        <p:txBody>
          <a:bodyPr/>
          <a:lstStyle/>
          <a:p>
            <a:fld id="{D66052FD-B60B-455E-BFEA-A3D1C64AB72B}" type="datetimeFigureOut">
              <a:rPr lang="en-US" smtClean="0"/>
              <a:t>10/27/2022</a:t>
            </a:fld>
            <a:endParaRPr lang="en-US"/>
          </a:p>
        </p:txBody>
      </p:sp>
      <p:sp>
        <p:nvSpPr>
          <p:cNvPr id="5" name="Footer Placeholder 4">
            <a:extLst>
              <a:ext uri="{FF2B5EF4-FFF2-40B4-BE49-F238E27FC236}">
                <a16:creationId xmlns:a16="http://schemas.microsoft.com/office/drawing/2014/main" id="{4B345514-A7D4-4DEC-9134-98BB83E8F7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52EC66-0217-2422-0311-ACBDCDF9A220}"/>
              </a:ext>
            </a:extLst>
          </p:cNvPr>
          <p:cNvSpPr>
            <a:spLocks noGrp="1"/>
          </p:cNvSpPr>
          <p:nvPr>
            <p:ph type="sldNum" sz="quarter" idx="12"/>
          </p:nvPr>
        </p:nvSpPr>
        <p:spPr/>
        <p:txBody>
          <a:bodyPr/>
          <a:lstStyle/>
          <a:p>
            <a:fld id="{6EF976FD-1DE2-4F92-9A76-CEC397CFBB67}" type="slidenum">
              <a:rPr lang="en-US" smtClean="0"/>
              <a:t>‹#›</a:t>
            </a:fld>
            <a:endParaRPr lang="en-US"/>
          </a:p>
        </p:txBody>
      </p:sp>
    </p:spTree>
    <p:extLst>
      <p:ext uri="{BB962C8B-B14F-4D97-AF65-F5344CB8AC3E}">
        <p14:creationId xmlns:p14="http://schemas.microsoft.com/office/powerpoint/2010/main" val="27153298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1097EA-47C7-8DD4-E9B2-8C0794E95F18}"/>
              </a:ext>
            </a:extLst>
          </p:cNvPr>
          <p:cNvSpPr>
            <a:spLocks noGrp="1"/>
          </p:cNvSpPr>
          <p:nvPr>
            <p:ph type="title"/>
          </p:nvPr>
        </p:nvSpPr>
        <p:spPr/>
        <p:txBody>
          <a:bodyPr/>
          <a:lstStyle/>
          <a:p>
            <a:r>
              <a:rPr lang="en-US"/>
              <a:t>Click to edit Master title style</a:t>
            </a:r>
            <a:endParaRPr lang="en-SI"/>
          </a:p>
        </p:txBody>
      </p:sp>
      <p:sp>
        <p:nvSpPr>
          <p:cNvPr id="3" name="Vertical Text Placeholder 2">
            <a:extLst>
              <a:ext uri="{FF2B5EF4-FFF2-40B4-BE49-F238E27FC236}">
                <a16:creationId xmlns:a16="http://schemas.microsoft.com/office/drawing/2014/main" id="{7D03C825-C14C-FE2E-DBAE-863165752FE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I"/>
          </a:p>
        </p:txBody>
      </p:sp>
      <p:sp>
        <p:nvSpPr>
          <p:cNvPr id="4" name="Date Placeholder 3">
            <a:extLst>
              <a:ext uri="{FF2B5EF4-FFF2-40B4-BE49-F238E27FC236}">
                <a16:creationId xmlns:a16="http://schemas.microsoft.com/office/drawing/2014/main" id="{54569B51-3102-9077-C99F-9F6512974C44}"/>
              </a:ext>
            </a:extLst>
          </p:cNvPr>
          <p:cNvSpPr>
            <a:spLocks noGrp="1"/>
          </p:cNvSpPr>
          <p:nvPr>
            <p:ph type="dt" sz="half" idx="10"/>
          </p:nvPr>
        </p:nvSpPr>
        <p:spPr/>
        <p:txBody>
          <a:bodyPr/>
          <a:lstStyle/>
          <a:p>
            <a:fld id="{D66052FD-B60B-455E-BFEA-A3D1C64AB72B}" type="datetimeFigureOut">
              <a:rPr lang="en-US" smtClean="0"/>
              <a:t>10/27/2022</a:t>
            </a:fld>
            <a:endParaRPr lang="en-US"/>
          </a:p>
        </p:txBody>
      </p:sp>
      <p:sp>
        <p:nvSpPr>
          <p:cNvPr id="5" name="Footer Placeholder 4">
            <a:extLst>
              <a:ext uri="{FF2B5EF4-FFF2-40B4-BE49-F238E27FC236}">
                <a16:creationId xmlns:a16="http://schemas.microsoft.com/office/drawing/2014/main" id="{3AFB1EC9-C95F-759D-1D46-B9204F7694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5A6094-9A76-4AA9-2E7C-D3FC69936EF0}"/>
              </a:ext>
            </a:extLst>
          </p:cNvPr>
          <p:cNvSpPr>
            <a:spLocks noGrp="1"/>
          </p:cNvSpPr>
          <p:nvPr>
            <p:ph type="sldNum" sz="quarter" idx="12"/>
          </p:nvPr>
        </p:nvSpPr>
        <p:spPr/>
        <p:txBody>
          <a:bodyPr/>
          <a:lstStyle/>
          <a:p>
            <a:fld id="{6EF976FD-1DE2-4F92-9A76-CEC397CFBB67}" type="slidenum">
              <a:rPr lang="en-US" smtClean="0"/>
              <a:t>‹#›</a:t>
            </a:fld>
            <a:endParaRPr lang="en-US"/>
          </a:p>
        </p:txBody>
      </p:sp>
    </p:spTree>
    <p:extLst>
      <p:ext uri="{BB962C8B-B14F-4D97-AF65-F5344CB8AC3E}">
        <p14:creationId xmlns:p14="http://schemas.microsoft.com/office/powerpoint/2010/main" val="18390510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2994AE0-4C8E-F727-BC88-8918EB9787F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SI"/>
          </a:p>
        </p:txBody>
      </p:sp>
      <p:sp>
        <p:nvSpPr>
          <p:cNvPr id="3" name="Vertical Text Placeholder 2">
            <a:extLst>
              <a:ext uri="{FF2B5EF4-FFF2-40B4-BE49-F238E27FC236}">
                <a16:creationId xmlns:a16="http://schemas.microsoft.com/office/drawing/2014/main" id="{279EB9FB-BCE6-7594-A953-40A359749E2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I"/>
          </a:p>
        </p:txBody>
      </p:sp>
      <p:sp>
        <p:nvSpPr>
          <p:cNvPr id="4" name="Date Placeholder 3">
            <a:extLst>
              <a:ext uri="{FF2B5EF4-FFF2-40B4-BE49-F238E27FC236}">
                <a16:creationId xmlns:a16="http://schemas.microsoft.com/office/drawing/2014/main" id="{8106F268-D695-BCDE-8F87-5EB5D9D4C72E}"/>
              </a:ext>
            </a:extLst>
          </p:cNvPr>
          <p:cNvSpPr>
            <a:spLocks noGrp="1"/>
          </p:cNvSpPr>
          <p:nvPr>
            <p:ph type="dt" sz="half" idx="10"/>
          </p:nvPr>
        </p:nvSpPr>
        <p:spPr/>
        <p:txBody>
          <a:bodyPr/>
          <a:lstStyle/>
          <a:p>
            <a:fld id="{D66052FD-B60B-455E-BFEA-A3D1C64AB72B}" type="datetimeFigureOut">
              <a:rPr lang="en-US" smtClean="0"/>
              <a:t>10/27/2022</a:t>
            </a:fld>
            <a:endParaRPr lang="en-US"/>
          </a:p>
        </p:txBody>
      </p:sp>
      <p:sp>
        <p:nvSpPr>
          <p:cNvPr id="5" name="Footer Placeholder 4">
            <a:extLst>
              <a:ext uri="{FF2B5EF4-FFF2-40B4-BE49-F238E27FC236}">
                <a16:creationId xmlns:a16="http://schemas.microsoft.com/office/drawing/2014/main" id="{B225345A-6614-99BD-9D1D-B10CEDBEC3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E52FF84-721D-A070-9941-3BFD9FEF851D}"/>
              </a:ext>
            </a:extLst>
          </p:cNvPr>
          <p:cNvSpPr>
            <a:spLocks noGrp="1"/>
          </p:cNvSpPr>
          <p:nvPr>
            <p:ph type="sldNum" sz="quarter" idx="12"/>
          </p:nvPr>
        </p:nvSpPr>
        <p:spPr/>
        <p:txBody>
          <a:bodyPr/>
          <a:lstStyle/>
          <a:p>
            <a:fld id="{6EF976FD-1DE2-4F92-9A76-CEC397CFBB67}" type="slidenum">
              <a:rPr lang="en-US" smtClean="0"/>
              <a:t>‹#›</a:t>
            </a:fld>
            <a:endParaRPr lang="en-US"/>
          </a:p>
        </p:txBody>
      </p:sp>
    </p:spTree>
    <p:extLst>
      <p:ext uri="{BB962C8B-B14F-4D97-AF65-F5344CB8AC3E}">
        <p14:creationId xmlns:p14="http://schemas.microsoft.com/office/powerpoint/2010/main" val="18329697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394AC9-4E28-C717-7295-93E71A8666E9}"/>
              </a:ext>
            </a:extLst>
          </p:cNvPr>
          <p:cNvSpPr>
            <a:spLocks noGrp="1"/>
          </p:cNvSpPr>
          <p:nvPr>
            <p:ph type="title"/>
          </p:nvPr>
        </p:nvSpPr>
        <p:spPr/>
        <p:txBody>
          <a:bodyPr/>
          <a:lstStyle/>
          <a:p>
            <a:r>
              <a:rPr lang="en-US"/>
              <a:t>Click to edit Master title style</a:t>
            </a:r>
            <a:endParaRPr lang="en-SI"/>
          </a:p>
        </p:txBody>
      </p:sp>
      <p:sp>
        <p:nvSpPr>
          <p:cNvPr id="3" name="Content Placeholder 2">
            <a:extLst>
              <a:ext uri="{FF2B5EF4-FFF2-40B4-BE49-F238E27FC236}">
                <a16:creationId xmlns:a16="http://schemas.microsoft.com/office/drawing/2014/main" id="{7DEEFA38-92AA-6981-4AEA-F740E270E52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I"/>
          </a:p>
        </p:txBody>
      </p:sp>
      <p:sp>
        <p:nvSpPr>
          <p:cNvPr id="4" name="Date Placeholder 3">
            <a:extLst>
              <a:ext uri="{FF2B5EF4-FFF2-40B4-BE49-F238E27FC236}">
                <a16:creationId xmlns:a16="http://schemas.microsoft.com/office/drawing/2014/main" id="{788971EC-A2A7-9CAE-52E5-A0977A92707E}"/>
              </a:ext>
            </a:extLst>
          </p:cNvPr>
          <p:cNvSpPr>
            <a:spLocks noGrp="1"/>
          </p:cNvSpPr>
          <p:nvPr>
            <p:ph type="dt" sz="half" idx="10"/>
          </p:nvPr>
        </p:nvSpPr>
        <p:spPr/>
        <p:txBody>
          <a:bodyPr/>
          <a:lstStyle/>
          <a:p>
            <a:fld id="{B3F70D66-F729-44C2-A245-6903262FDEBD}" type="datetimeFigureOut">
              <a:rPr lang="en-SI" smtClean="0"/>
              <a:t>27/10/2022</a:t>
            </a:fld>
            <a:endParaRPr lang="en-SI"/>
          </a:p>
        </p:txBody>
      </p:sp>
      <p:sp>
        <p:nvSpPr>
          <p:cNvPr id="5" name="Footer Placeholder 4">
            <a:extLst>
              <a:ext uri="{FF2B5EF4-FFF2-40B4-BE49-F238E27FC236}">
                <a16:creationId xmlns:a16="http://schemas.microsoft.com/office/drawing/2014/main" id="{766D4739-313F-84EB-F517-C6C09AA0A9A7}"/>
              </a:ext>
            </a:extLst>
          </p:cNvPr>
          <p:cNvSpPr>
            <a:spLocks noGrp="1"/>
          </p:cNvSpPr>
          <p:nvPr>
            <p:ph type="ftr" sz="quarter" idx="11"/>
          </p:nvPr>
        </p:nvSpPr>
        <p:spPr/>
        <p:txBody>
          <a:bodyPr/>
          <a:lstStyle/>
          <a:p>
            <a:endParaRPr lang="en-SI"/>
          </a:p>
        </p:txBody>
      </p:sp>
      <p:sp>
        <p:nvSpPr>
          <p:cNvPr id="6" name="Slide Number Placeholder 5">
            <a:extLst>
              <a:ext uri="{FF2B5EF4-FFF2-40B4-BE49-F238E27FC236}">
                <a16:creationId xmlns:a16="http://schemas.microsoft.com/office/drawing/2014/main" id="{54511F56-D5C1-52A3-45CB-AA8068D29A95}"/>
              </a:ext>
            </a:extLst>
          </p:cNvPr>
          <p:cNvSpPr>
            <a:spLocks noGrp="1"/>
          </p:cNvSpPr>
          <p:nvPr>
            <p:ph type="sldNum" sz="quarter" idx="12"/>
          </p:nvPr>
        </p:nvSpPr>
        <p:spPr/>
        <p:txBody>
          <a:bodyPr/>
          <a:lstStyle/>
          <a:p>
            <a:fld id="{D105C474-7A1D-4D15-83C6-5B0F6C677A97}" type="slidenum">
              <a:rPr lang="en-SI" smtClean="0"/>
              <a:t>‹#›</a:t>
            </a:fld>
            <a:endParaRPr lang="en-SI"/>
          </a:p>
        </p:txBody>
      </p:sp>
    </p:spTree>
    <p:extLst>
      <p:ext uri="{BB962C8B-B14F-4D97-AF65-F5344CB8AC3E}">
        <p14:creationId xmlns:p14="http://schemas.microsoft.com/office/powerpoint/2010/main" val="8783312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894E60-AD8D-5517-C832-AF136398241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SI"/>
          </a:p>
        </p:txBody>
      </p:sp>
      <p:sp>
        <p:nvSpPr>
          <p:cNvPr id="3" name="Text Placeholder 2">
            <a:extLst>
              <a:ext uri="{FF2B5EF4-FFF2-40B4-BE49-F238E27FC236}">
                <a16:creationId xmlns:a16="http://schemas.microsoft.com/office/drawing/2014/main" id="{26AF03C0-663A-E38B-D657-AE1788B9AF0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15CB7BC-FA14-E173-D314-8098028004E1}"/>
              </a:ext>
            </a:extLst>
          </p:cNvPr>
          <p:cNvSpPr>
            <a:spLocks noGrp="1"/>
          </p:cNvSpPr>
          <p:nvPr>
            <p:ph type="dt" sz="half" idx="10"/>
          </p:nvPr>
        </p:nvSpPr>
        <p:spPr/>
        <p:txBody>
          <a:bodyPr/>
          <a:lstStyle/>
          <a:p>
            <a:fld id="{D66052FD-B60B-455E-BFEA-A3D1C64AB72B}" type="datetimeFigureOut">
              <a:rPr lang="en-US" smtClean="0"/>
              <a:t>10/27/2022</a:t>
            </a:fld>
            <a:endParaRPr lang="en-US"/>
          </a:p>
        </p:txBody>
      </p:sp>
      <p:sp>
        <p:nvSpPr>
          <p:cNvPr id="5" name="Footer Placeholder 4">
            <a:extLst>
              <a:ext uri="{FF2B5EF4-FFF2-40B4-BE49-F238E27FC236}">
                <a16:creationId xmlns:a16="http://schemas.microsoft.com/office/drawing/2014/main" id="{B1E6ECE5-92CF-0EEA-6EE1-F7CC5FD348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EC89CC-C98F-ADB5-808E-95BA27F82BF9}"/>
              </a:ext>
            </a:extLst>
          </p:cNvPr>
          <p:cNvSpPr>
            <a:spLocks noGrp="1"/>
          </p:cNvSpPr>
          <p:nvPr>
            <p:ph type="sldNum" sz="quarter" idx="12"/>
          </p:nvPr>
        </p:nvSpPr>
        <p:spPr/>
        <p:txBody>
          <a:bodyPr/>
          <a:lstStyle/>
          <a:p>
            <a:fld id="{6EF976FD-1DE2-4F92-9A76-CEC397CFBB67}" type="slidenum">
              <a:rPr lang="en-US" smtClean="0"/>
              <a:t>‹#›</a:t>
            </a:fld>
            <a:endParaRPr lang="en-US"/>
          </a:p>
        </p:txBody>
      </p:sp>
    </p:spTree>
    <p:extLst>
      <p:ext uri="{BB962C8B-B14F-4D97-AF65-F5344CB8AC3E}">
        <p14:creationId xmlns:p14="http://schemas.microsoft.com/office/powerpoint/2010/main" val="21509585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6AABA8-5051-FF73-7AF5-7464D76F4DBD}"/>
              </a:ext>
            </a:extLst>
          </p:cNvPr>
          <p:cNvSpPr>
            <a:spLocks noGrp="1"/>
          </p:cNvSpPr>
          <p:nvPr>
            <p:ph type="title"/>
          </p:nvPr>
        </p:nvSpPr>
        <p:spPr/>
        <p:txBody>
          <a:bodyPr/>
          <a:lstStyle/>
          <a:p>
            <a:r>
              <a:rPr lang="en-US"/>
              <a:t>Click to edit Master title style</a:t>
            </a:r>
            <a:endParaRPr lang="en-SI"/>
          </a:p>
        </p:txBody>
      </p:sp>
      <p:sp>
        <p:nvSpPr>
          <p:cNvPr id="3" name="Content Placeholder 2">
            <a:extLst>
              <a:ext uri="{FF2B5EF4-FFF2-40B4-BE49-F238E27FC236}">
                <a16:creationId xmlns:a16="http://schemas.microsoft.com/office/drawing/2014/main" id="{3E1B58A0-F2CF-42FC-0CD3-338CB48FA2D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I"/>
          </a:p>
        </p:txBody>
      </p:sp>
      <p:sp>
        <p:nvSpPr>
          <p:cNvPr id="4" name="Content Placeholder 3">
            <a:extLst>
              <a:ext uri="{FF2B5EF4-FFF2-40B4-BE49-F238E27FC236}">
                <a16:creationId xmlns:a16="http://schemas.microsoft.com/office/drawing/2014/main" id="{FDB72FDD-28E2-51CD-5B94-C8DEB6B65E5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I"/>
          </a:p>
        </p:txBody>
      </p:sp>
      <p:sp>
        <p:nvSpPr>
          <p:cNvPr id="5" name="Date Placeholder 4">
            <a:extLst>
              <a:ext uri="{FF2B5EF4-FFF2-40B4-BE49-F238E27FC236}">
                <a16:creationId xmlns:a16="http://schemas.microsoft.com/office/drawing/2014/main" id="{F35091E5-57CC-241E-B3BD-6DEFE0A147FE}"/>
              </a:ext>
            </a:extLst>
          </p:cNvPr>
          <p:cNvSpPr>
            <a:spLocks noGrp="1"/>
          </p:cNvSpPr>
          <p:nvPr>
            <p:ph type="dt" sz="half" idx="10"/>
          </p:nvPr>
        </p:nvSpPr>
        <p:spPr/>
        <p:txBody>
          <a:bodyPr/>
          <a:lstStyle/>
          <a:p>
            <a:fld id="{D66052FD-B60B-455E-BFEA-A3D1C64AB72B}" type="datetimeFigureOut">
              <a:rPr lang="en-US" smtClean="0"/>
              <a:t>10/27/2022</a:t>
            </a:fld>
            <a:endParaRPr lang="en-US"/>
          </a:p>
        </p:txBody>
      </p:sp>
      <p:sp>
        <p:nvSpPr>
          <p:cNvPr id="6" name="Footer Placeholder 5">
            <a:extLst>
              <a:ext uri="{FF2B5EF4-FFF2-40B4-BE49-F238E27FC236}">
                <a16:creationId xmlns:a16="http://schemas.microsoft.com/office/drawing/2014/main" id="{8D8B0422-CEE8-B724-D6BE-1A90760928B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C9426F4-41B0-DFF0-9A01-F05B01C8A469}"/>
              </a:ext>
            </a:extLst>
          </p:cNvPr>
          <p:cNvSpPr>
            <a:spLocks noGrp="1"/>
          </p:cNvSpPr>
          <p:nvPr>
            <p:ph type="sldNum" sz="quarter" idx="12"/>
          </p:nvPr>
        </p:nvSpPr>
        <p:spPr/>
        <p:txBody>
          <a:bodyPr/>
          <a:lstStyle/>
          <a:p>
            <a:fld id="{6EF976FD-1DE2-4F92-9A76-CEC397CFBB67}" type="slidenum">
              <a:rPr lang="en-US" smtClean="0"/>
              <a:t>‹#›</a:t>
            </a:fld>
            <a:endParaRPr lang="en-US"/>
          </a:p>
        </p:txBody>
      </p:sp>
    </p:spTree>
    <p:extLst>
      <p:ext uri="{BB962C8B-B14F-4D97-AF65-F5344CB8AC3E}">
        <p14:creationId xmlns:p14="http://schemas.microsoft.com/office/powerpoint/2010/main" val="35327765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BB333A-A884-15CA-9B00-088F06505E60}"/>
              </a:ext>
            </a:extLst>
          </p:cNvPr>
          <p:cNvSpPr>
            <a:spLocks noGrp="1"/>
          </p:cNvSpPr>
          <p:nvPr>
            <p:ph type="title"/>
          </p:nvPr>
        </p:nvSpPr>
        <p:spPr>
          <a:xfrm>
            <a:off x="839788" y="365125"/>
            <a:ext cx="10515600" cy="1325563"/>
          </a:xfrm>
        </p:spPr>
        <p:txBody>
          <a:bodyPr/>
          <a:lstStyle/>
          <a:p>
            <a:r>
              <a:rPr lang="en-US"/>
              <a:t>Click to edit Master title style</a:t>
            </a:r>
            <a:endParaRPr lang="en-SI"/>
          </a:p>
        </p:txBody>
      </p:sp>
      <p:sp>
        <p:nvSpPr>
          <p:cNvPr id="3" name="Text Placeholder 2">
            <a:extLst>
              <a:ext uri="{FF2B5EF4-FFF2-40B4-BE49-F238E27FC236}">
                <a16:creationId xmlns:a16="http://schemas.microsoft.com/office/drawing/2014/main" id="{51E7090D-C320-3D7B-8882-A4CC2D91294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0BAF57C-D00F-119D-1534-DB1F04499AE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I"/>
          </a:p>
        </p:txBody>
      </p:sp>
      <p:sp>
        <p:nvSpPr>
          <p:cNvPr id="5" name="Text Placeholder 4">
            <a:extLst>
              <a:ext uri="{FF2B5EF4-FFF2-40B4-BE49-F238E27FC236}">
                <a16:creationId xmlns:a16="http://schemas.microsoft.com/office/drawing/2014/main" id="{9F395F26-A91C-6F53-E813-715FD15C97F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87C856D-3A57-507C-65CF-BB3A20C58D1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I"/>
          </a:p>
        </p:txBody>
      </p:sp>
      <p:sp>
        <p:nvSpPr>
          <p:cNvPr id="7" name="Date Placeholder 6">
            <a:extLst>
              <a:ext uri="{FF2B5EF4-FFF2-40B4-BE49-F238E27FC236}">
                <a16:creationId xmlns:a16="http://schemas.microsoft.com/office/drawing/2014/main" id="{EAEE5C82-A21D-6262-AD00-EF50E191E4D1}"/>
              </a:ext>
            </a:extLst>
          </p:cNvPr>
          <p:cNvSpPr>
            <a:spLocks noGrp="1"/>
          </p:cNvSpPr>
          <p:nvPr>
            <p:ph type="dt" sz="half" idx="10"/>
          </p:nvPr>
        </p:nvSpPr>
        <p:spPr/>
        <p:txBody>
          <a:bodyPr/>
          <a:lstStyle/>
          <a:p>
            <a:fld id="{D66052FD-B60B-455E-BFEA-A3D1C64AB72B}" type="datetimeFigureOut">
              <a:rPr lang="en-US" smtClean="0"/>
              <a:t>10/27/2022</a:t>
            </a:fld>
            <a:endParaRPr lang="en-US"/>
          </a:p>
        </p:txBody>
      </p:sp>
      <p:sp>
        <p:nvSpPr>
          <p:cNvPr id="8" name="Footer Placeholder 7">
            <a:extLst>
              <a:ext uri="{FF2B5EF4-FFF2-40B4-BE49-F238E27FC236}">
                <a16:creationId xmlns:a16="http://schemas.microsoft.com/office/drawing/2014/main" id="{E003DB17-14B5-D55D-3740-4D9D1FF0770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C1E2AF6-A71F-47D1-EFF7-2D1445EEBACF}"/>
              </a:ext>
            </a:extLst>
          </p:cNvPr>
          <p:cNvSpPr>
            <a:spLocks noGrp="1"/>
          </p:cNvSpPr>
          <p:nvPr>
            <p:ph type="sldNum" sz="quarter" idx="12"/>
          </p:nvPr>
        </p:nvSpPr>
        <p:spPr/>
        <p:txBody>
          <a:bodyPr/>
          <a:lstStyle/>
          <a:p>
            <a:fld id="{6EF976FD-1DE2-4F92-9A76-CEC397CFBB67}" type="slidenum">
              <a:rPr lang="en-US" smtClean="0"/>
              <a:t>‹#›</a:t>
            </a:fld>
            <a:endParaRPr lang="en-US"/>
          </a:p>
        </p:txBody>
      </p:sp>
    </p:spTree>
    <p:extLst>
      <p:ext uri="{BB962C8B-B14F-4D97-AF65-F5344CB8AC3E}">
        <p14:creationId xmlns:p14="http://schemas.microsoft.com/office/powerpoint/2010/main" val="35103154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01BF46-086D-3DE5-55E0-F5206657E24E}"/>
              </a:ext>
            </a:extLst>
          </p:cNvPr>
          <p:cNvSpPr>
            <a:spLocks noGrp="1"/>
          </p:cNvSpPr>
          <p:nvPr>
            <p:ph type="title"/>
          </p:nvPr>
        </p:nvSpPr>
        <p:spPr/>
        <p:txBody>
          <a:bodyPr/>
          <a:lstStyle/>
          <a:p>
            <a:r>
              <a:rPr lang="en-US"/>
              <a:t>Click to edit Master title style</a:t>
            </a:r>
            <a:endParaRPr lang="en-SI"/>
          </a:p>
        </p:txBody>
      </p:sp>
      <p:sp>
        <p:nvSpPr>
          <p:cNvPr id="3" name="Date Placeholder 2">
            <a:extLst>
              <a:ext uri="{FF2B5EF4-FFF2-40B4-BE49-F238E27FC236}">
                <a16:creationId xmlns:a16="http://schemas.microsoft.com/office/drawing/2014/main" id="{5C791FD8-CEEB-8F73-B635-29697AEDFC5B}"/>
              </a:ext>
            </a:extLst>
          </p:cNvPr>
          <p:cNvSpPr>
            <a:spLocks noGrp="1"/>
          </p:cNvSpPr>
          <p:nvPr>
            <p:ph type="dt" sz="half" idx="10"/>
          </p:nvPr>
        </p:nvSpPr>
        <p:spPr/>
        <p:txBody>
          <a:bodyPr/>
          <a:lstStyle/>
          <a:p>
            <a:fld id="{D66052FD-B60B-455E-BFEA-A3D1C64AB72B}" type="datetimeFigureOut">
              <a:rPr lang="en-US" smtClean="0"/>
              <a:t>10/27/2022</a:t>
            </a:fld>
            <a:endParaRPr lang="en-US"/>
          </a:p>
        </p:txBody>
      </p:sp>
      <p:sp>
        <p:nvSpPr>
          <p:cNvPr id="4" name="Footer Placeholder 3">
            <a:extLst>
              <a:ext uri="{FF2B5EF4-FFF2-40B4-BE49-F238E27FC236}">
                <a16:creationId xmlns:a16="http://schemas.microsoft.com/office/drawing/2014/main" id="{27A8019C-520A-02D8-0132-8CE8694D42B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05B6C14-E325-A0AD-5496-893496AB9C1D}"/>
              </a:ext>
            </a:extLst>
          </p:cNvPr>
          <p:cNvSpPr>
            <a:spLocks noGrp="1"/>
          </p:cNvSpPr>
          <p:nvPr>
            <p:ph type="sldNum" sz="quarter" idx="12"/>
          </p:nvPr>
        </p:nvSpPr>
        <p:spPr/>
        <p:txBody>
          <a:bodyPr/>
          <a:lstStyle/>
          <a:p>
            <a:fld id="{6EF976FD-1DE2-4F92-9A76-CEC397CFBB67}" type="slidenum">
              <a:rPr lang="en-US" smtClean="0"/>
              <a:t>‹#›</a:t>
            </a:fld>
            <a:endParaRPr lang="en-US"/>
          </a:p>
        </p:txBody>
      </p:sp>
    </p:spTree>
    <p:extLst>
      <p:ext uri="{BB962C8B-B14F-4D97-AF65-F5344CB8AC3E}">
        <p14:creationId xmlns:p14="http://schemas.microsoft.com/office/powerpoint/2010/main" val="12710722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D8ED3A-F247-E91E-EB27-63EB534DBD86}"/>
              </a:ext>
            </a:extLst>
          </p:cNvPr>
          <p:cNvSpPr>
            <a:spLocks noGrp="1"/>
          </p:cNvSpPr>
          <p:nvPr>
            <p:ph type="dt" sz="half" idx="10"/>
          </p:nvPr>
        </p:nvSpPr>
        <p:spPr/>
        <p:txBody>
          <a:bodyPr/>
          <a:lstStyle/>
          <a:p>
            <a:fld id="{D66052FD-B60B-455E-BFEA-A3D1C64AB72B}" type="datetimeFigureOut">
              <a:rPr lang="en-US" smtClean="0"/>
              <a:t>10/27/2022</a:t>
            </a:fld>
            <a:endParaRPr lang="en-US"/>
          </a:p>
        </p:txBody>
      </p:sp>
      <p:sp>
        <p:nvSpPr>
          <p:cNvPr id="3" name="Footer Placeholder 2">
            <a:extLst>
              <a:ext uri="{FF2B5EF4-FFF2-40B4-BE49-F238E27FC236}">
                <a16:creationId xmlns:a16="http://schemas.microsoft.com/office/drawing/2014/main" id="{C318FDBB-378D-FF14-BE83-59215DFFA9A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02A53C0-E44E-F8A1-2AC3-FD0E3BBAD653}"/>
              </a:ext>
            </a:extLst>
          </p:cNvPr>
          <p:cNvSpPr>
            <a:spLocks noGrp="1"/>
          </p:cNvSpPr>
          <p:nvPr>
            <p:ph type="sldNum" sz="quarter" idx="12"/>
          </p:nvPr>
        </p:nvSpPr>
        <p:spPr/>
        <p:txBody>
          <a:bodyPr/>
          <a:lstStyle/>
          <a:p>
            <a:fld id="{6EF976FD-1DE2-4F92-9A76-CEC397CFBB67}" type="slidenum">
              <a:rPr lang="en-US" smtClean="0"/>
              <a:t>‹#›</a:t>
            </a:fld>
            <a:endParaRPr lang="en-US"/>
          </a:p>
        </p:txBody>
      </p:sp>
    </p:spTree>
    <p:extLst>
      <p:ext uri="{BB962C8B-B14F-4D97-AF65-F5344CB8AC3E}">
        <p14:creationId xmlns:p14="http://schemas.microsoft.com/office/powerpoint/2010/main" val="12676768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8C87CC-BD3A-9F83-9378-B91EADDC159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SI"/>
          </a:p>
        </p:txBody>
      </p:sp>
      <p:sp>
        <p:nvSpPr>
          <p:cNvPr id="3" name="Content Placeholder 2">
            <a:extLst>
              <a:ext uri="{FF2B5EF4-FFF2-40B4-BE49-F238E27FC236}">
                <a16:creationId xmlns:a16="http://schemas.microsoft.com/office/drawing/2014/main" id="{96E2F06E-E293-817E-005F-DEE1352DD8E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I"/>
          </a:p>
        </p:txBody>
      </p:sp>
      <p:sp>
        <p:nvSpPr>
          <p:cNvPr id="4" name="Text Placeholder 3">
            <a:extLst>
              <a:ext uri="{FF2B5EF4-FFF2-40B4-BE49-F238E27FC236}">
                <a16:creationId xmlns:a16="http://schemas.microsoft.com/office/drawing/2014/main" id="{08E81E15-A36B-2DB0-7B26-3D4142E93E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8B158AF-EC6E-FDF2-DBF6-E50AC2A39DE7}"/>
              </a:ext>
            </a:extLst>
          </p:cNvPr>
          <p:cNvSpPr>
            <a:spLocks noGrp="1"/>
          </p:cNvSpPr>
          <p:nvPr>
            <p:ph type="dt" sz="half" idx="10"/>
          </p:nvPr>
        </p:nvSpPr>
        <p:spPr/>
        <p:txBody>
          <a:bodyPr/>
          <a:lstStyle/>
          <a:p>
            <a:fld id="{D66052FD-B60B-455E-BFEA-A3D1C64AB72B}" type="datetimeFigureOut">
              <a:rPr lang="en-US" smtClean="0"/>
              <a:t>10/27/2022</a:t>
            </a:fld>
            <a:endParaRPr lang="en-US"/>
          </a:p>
        </p:txBody>
      </p:sp>
      <p:sp>
        <p:nvSpPr>
          <p:cNvPr id="6" name="Footer Placeholder 5">
            <a:extLst>
              <a:ext uri="{FF2B5EF4-FFF2-40B4-BE49-F238E27FC236}">
                <a16:creationId xmlns:a16="http://schemas.microsoft.com/office/drawing/2014/main" id="{6F5DEF44-F5BC-E7C4-0178-F8AC291C619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40BC6D0-FFBB-C6D6-C0F3-81CAD138EB07}"/>
              </a:ext>
            </a:extLst>
          </p:cNvPr>
          <p:cNvSpPr>
            <a:spLocks noGrp="1"/>
          </p:cNvSpPr>
          <p:nvPr>
            <p:ph type="sldNum" sz="quarter" idx="12"/>
          </p:nvPr>
        </p:nvSpPr>
        <p:spPr/>
        <p:txBody>
          <a:bodyPr/>
          <a:lstStyle/>
          <a:p>
            <a:fld id="{6EF976FD-1DE2-4F92-9A76-CEC397CFBB67}" type="slidenum">
              <a:rPr lang="en-US" smtClean="0"/>
              <a:t>‹#›</a:t>
            </a:fld>
            <a:endParaRPr lang="en-US"/>
          </a:p>
        </p:txBody>
      </p:sp>
    </p:spTree>
    <p:extLst>
      <p:ext uri="{BB962C8B-B14F-4D97-AF65-F5344CB8AC3E}">
        <p14:creationId xmlns:p14="http://schemas.microsoft.com/office/powerpoint/2010/main" val="15341647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BE56A7-FC4F-7FF0-92BE-AAFF56DB578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SI"/>
          </a:p>
        </p:txBody>
      </p:sp>
      <p:sp>
        <p:nvSpPr>
          <p:cNvPr id="3" name="Picture Placeholder 2">
            <a:extLst>
              <a:ext uri="{FF2B5EF4-FFF2-40B4-BE49-F238E27FC236}">
                <a16:creationId xmlns:a16="http://schemas.microsoft.com/office/drawing/2014/main" id="{0DAA62CC-6810-0A49-FA65-0F3C1FC891C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SI"/>
          </a:p>
        </p:txBody>
      </p:sp>
      <p:sp>
        <p:nvSpPr>
          <p:cNvPr id="4" name="Text Placeholder 3">
            <a:extLst>
              <a:ext uri="{FF2B5EF4-FFF2-40B4-BE49-F238E27FC236}">
                <a16:creationId xmlns:a16="http://schemas.microsoft.com/office/drawing/2014/main" id="{ACBE122A-5E94-98CF-E638-FF00E83E5B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8C841E8-F4DC-CCA9-2E0B-E6CA4EA01557}"/>
              </a:ext>
            </a:extLst>
          </p:cNvPr>
          <p:cNvSpPr>
            <a:spLocks noGrp="1"/>
          </p:cNvSpPr>
          <p:nvPr>
            <p:ph type="dt" sz="half" idx="10"/>
          </p:nvPr>
        </p:nvSpPr>
        <p:spPr/>
        <p:txBody>
          <a:bodyPr/>
          <a:lstStyle/>
          <a:p>
            <a:fld id="{D66052FD-B60B-455E-BFEA-A3D1C64AB72B}" type="datetimeFigureOut">
              <a:rPr lang="en-US" smtClean="0"/>
              <a:t>10/27/2022</a:t>
            </a:fld>
            <a:endParaRPr lang="en-US"/>
          </a:p>
        </p:txBody>
      </p:sp>
      <p:sp>
        <p:nvSpPr>
          <p:cNvPr id="6" name="Footer Placeholder 5">
            <a:extLst>
              <a:ext uri="{FF2B5EF4-FFF2-40B4-BE49-F238E27FC236}">
                <a16:creationId xmlns:a16="http://schemas.microsoft.com/office/drawing/2014/main" id="{82B9C60C-329F-8875-802B-3BA3DDF79CC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582638F-E580-EFC9-637D-70059CA1109C}"/>
              </a:ext>
            </a:extLst>
          </p:cNvPr>
          <p:cNvSpPr>
            <a:spLocks noGrp="1"/>
          </p:cNvSpPr>
          <p:nvPr>
            <p:ph type="sldNum" sz="quarter" idx="12"/>
          </p:nvPr>
        </p:nvSpPr>
        <p:spPr/>
        <p:txBody>
          <a:bodyPr/>
          <a:lstStyle/>
          <a:p>
            <a:fld id="{6EF976FD-1DE2-4F92-9A76-CEC397CFBB67}" type="slidenum">
              <a:rPr lang="en-US" smtClean="0"/>
              <a:t>‹#›</a:t>
            </a:fld>
            <a:endParaRPr lang="en-US"/>
          </a:p>
        </p:txBody>
      </p:sp>
    </p:spTree>
    <p:extLst>
      <p:ext uri="{BB962C8B-B14F-4D97-AF65-F5344CB8AC3E}">
        <p14:creationId xmlns:p14="http://schemas.microsoft.com/office/powerpoint/2010/main" val="11021998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646BE4-FDF7-F80D-34F1-2A2CFD91756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SI"/>
          </a:p>
        </p:txBody>
      </p:sp>
      <p:sp>
        <p:nvSpPr>
          <p:cNvPr id="3" name="Text Placeholder 2">
            <a:extLst>
              <a:ext uri="{FF2B5EF4-FFF2-40B4-BE49-F238E27FC236}">
                <a16:creationId xmlns:a16="http://schemas.microsoft.com/office/drawing/2014/main" id="{1497672D-9272-2669-2177-59F18F5DB99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I"/>
          </a:p>
        </p:txBody>
      </p:sp>
      <p:sp>
        <p:nvSpPr>
          <p:cNvPr id="4" name="Date Placeholder 3">
            <a:extLst>
              <a:ext uri="{FF2B5EF4-FFF2-40B4-BE49-F238E27FC236}">
                <a16:creationId xmlns:a16="http://schemas.microsoft.com/office/drawing/2014/main" id="{1EE2AB0D-D562-9761-29DB-3C8D71062E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6052FD-B60B-455E-BFEA-A3D1C64AB72B}" type="datetimeFigureOut">
              <a:rPr lang="en-US" smtClean="0"/>
              <a:t>10/27/2022</a:t>
            </a:fld>
            <a:endParaRPr lang="en-US"/>
          </a:p>
        </p:txBody>
      </p:sp>
      <p:sp>
        <p:nvSpPr>
          <p:cNvPr id="5" name="Footer Placeholder 4">
            <a:extLst>
              <a:ext uri="{FF2B5EF4-FFF2-40B4-BE49-F238E27FC236}">
                <a16:creationId xmlns:a16="http://schemas.microsoft.com/office/drawing/2014/main" id="{14877535-6FAA-B056-1D11-8A637E8DCF6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EEA4BA6-4FF8-5B03-70D1-62E477CB6BD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F976FD-1DE2-4F92-9A76-CEC397CFBB67}" type="slidenum">
              <a:rPr lang="en-US" smtClean="0"/>
              <a:t>‹#›</a:t>
            </a:fld>
            <a:endParaRPr lang="en-US"/>
          </a:p>
        </p:txBody>
      </p:sp>
    </p:spTree>
    <p:extLst>
      <p:ext uri="{BB962C8B-B14F-4D97-AF65-F5344CB8AC3E}">
        <p14:creationId xmlns:p14="http://schemas.microsoft.com/office/powerpoint/2010/main" val="2390414294"/>
      </p:ext>
    </p:extLst>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3.png"/><Relationship Id="rId7"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8.jpeg"/><Relationship Id="rId11" Type="http://schemas.openxmlformats.org/officeDocument/2006/relationships/image" Target="../media/image13.jpeg"/><Relationship Id="rId5" Type="http://schemas.openxmlformats.org/officeDocument/2006/relationships/image" Target="../media/image7.jpeg"/><Relationship Id="rId10" Type="http://schemas.openxmlformats.org/officeDocument/2006/relationships/image" Target="../media/image12.jpeg"/><Relationship Id="rId4" Type="http://schemas.openxmlformats.org/officeDocument/2006/relationships/image" Target="../media/image1.png"/><Relationship Id="rId9"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D887E39-5BE3-4868-8D6C-DDBE7C0DC876}"/>
              </a:ext>
            </a:extLst>
          </p:cNvPr>
          <p:cNvSpPr txBox="1"/>
          <p:nvPr/>
        </p:nvSpPr>
        <p:spPr>
          <a:xfrm>
            <a:off x="478280" y="2704932"/>
            <a:ext cx="11707317" cy="2653336"/>
          </a:xfrm>
          <a:prstGeom prst="rect">
            <a:avLst/>
          </a:prstGeom>
        </p:spPr>
        <p:txBody>
          <a:bodyPr vert="horz" lIns="91440" tIns="45720" rIns="91440" bIns="45720" rtlCol="0" anchor="ctr">
            <a:normAutofit/>
          </a:bodyPr>
          <a:lstStyle/>
          <a:p>
            <a:pPr>
              <a:lnSpc>
                <a:spcPct val="90000"/>
              </a:lnSpc>
              <a:spcBef>
                <a:spcPct val="0"/>
              </a:spcBef>
              <a:spcAft>
                <a:spcPts val="600"/>
              </a:spcAft>
            </a:pPr>
            <a:r>
              <a:rPr lang="sl-SI" sz="2800" b="1" dirty="0">
                <a:latin typeface="Verdana" panose="020B0604030504040204" pitchFamily="34" charset="0"/>
                <a:ea typeface="Verdana" panose="020B0604030504040204" pitchFamily="34" charset="0"/>
                <a:cs typeface="+mj-cs"/>
              </a:rPr>
              <a:t>Izzivi širjenja poslovanja v kibernetsko zahtevnih časih </a:t>
            </a:r>
          </a:p>
          <a:p>
            <a:pPr>
              <a:lnSpc>
                <a:spcPct val="90000"/>
              </a:lnSpc>
              <a:spcBef>
                <a:spcPct val="0"/>
              </a:spcBef>
              <a:spcAft>
                <a:spcPts val="600"/>
              </a:spcAft>
            </a:pPr>
            <a:r>
              <a:rPr lang="sl-SI" sz="2800" dirty="0">
                <a:latin typeface="Verdana" panose="020B0604030504040204" pitchFamily="34" charset="0"/>
                <a:ea typeface="Verdana" panose="020B0604030504040204" pitchFamily="34" charset="0"/>
                <a:cs typeface="+mj-cs"/>
              </a:rPr>
              <a:t>- poslovna zgodba Inpos Celje </a:t>
            </a:r>
            <a:br>
              <a:rPr lang="sl-SI" sz="2800" dirty="0"/>
            </a:br>
            <a:endParaRPr lang="en-US" sz="2800" dirty="0">
              <a:solidFill>
                <a:schemeClr val="tx2"/>
              </a:solidFill>
              <a:latin typeface="Verdana" panose="020B0604030504040204" pitchFamily="34" charset="0"/>
              <a:ea typeface="Verdana" panose="020B0604030504040204" pitchFamily="34" charset="0"/>
              <a:cs typeface="+mj-cs"/>
            </a:endParaRPr>
          </a:p>
        </p:txBody>
      </p:sp>
      <p:sp>
        <p:nvSpPr>
          <p:cNvPr id="8" name="TextBox 7">
            <a:extLst>
              <a:ext uri="{FF2B5EF4-FFF2-40B4-BE49-F238E27FC236}">
                <a16:creationId xmlns:a16="http://schemas.microsoft.com/office/drawing/2014/main" id="{1A7322EC-B66F-4088-BB3A-05369A1E834A}"/>
              </a:ext>
            </a:extLst>
          </p:cNvPr>
          <p:cNvSpPr txBox="1"/>
          <p:nvPr/>
        </p:nvSpPr>
        <p:spPr>
          <a:xfrm>
            <a:off x="804672" y="2333378"/>
            <a:ext cx="4553909" cy="3639289"/>
          </a:xfrm>
          <a:prstGeom prst="rect">
            <a:avLst/>
          </a:prstGeom>
        </p:spPr>
        <p:txBody>
          <a:bodyPr vert="horz" lIns="91440" tIns="45720" rIns="91440" bIns="45720" rtlCol="0" anchor="ctr">
            <a:normAutofit/>
          </a:bodyPr>
          <a:lstStyle/>
          <a:p>
            <a:pPr>
              <a:lnSpc>
                <a:spcPct val="90000"/>
              </a:lnSpc>
              <a:spcAft>
                <a:spcPts val="600"/>
              </a:spcAft>
            </a:pPr>
            <a:endParaRPr lang="sl-SI" b="1" dirty="0">
              <a:solidFill>
                <a:schemeClr val="tx2"/>
              </a:solidFill>
              <a:latin typeface="Verdana" panose="020B0604030504040204" pitchFamily="34" charset="0"/>
              <a:ea typeface="Verdana" panose="020B0604030504040204" pitchFamily="34" charset="0"/>
            </a:endParaRPr>
          </a:p>
          <a:p>
            <a:pPr>
              <a:lnSpc>
                <a:spcPct val="90000"/>
              </a:lnSpc>
              <a:spcAft>
                <a:spcPts val="600"/>
              </a:spcAft>
            </a:pPr>
            <a:endParaRPr lang="sl-SI" b="1" dirty="0">
              <a:solidFill>
                <a:schemeClr val="tx2"/>
              </a:solidFill>
              <a:latin typeface="Verdana" panose="020B0604030504040204" pitchFamily="34" charset="0"/>
              <a:ea typeface="Verdana" panose="020B0604030504040204" pitchFamily="34" charset="0"/>
            </a:endParaRPr>
          </a:p>
          <a:p>
            <a:pPr>
              <a:lnSpc>
                <a:spcPct val="90000"/>
              </a:lnSpc>
              <a:spcAft>
                <a:spcPts val="600"/>
              </a:spcAft>
            </a:pPr>
            <a:endParaRPr lang="sl-SI" b="1" dirty="0">
              <a:solidFill>
                <a:schemeClr val="tx2"/>
              </a:solidFill>
              <a:latin typeface="Verdana" panose="020B0604030504040204" pitchFamily="34" charset="0"/>
              <a:ea typeface="Verdana" panose="020B0604030504040204" pitchFamily="34" charset="0"/>
            </a:endParaRPr>
          </a:p>
          <a:p>
            <a:pPr>
              <a:lnSpc>
                <a:spcPct val="90000"/>
              </a:lnSpc>
              <a:spcAft>
                <a:spcPts val="600"/>
              </a:spcAft>
            </a:pPr>
            <a:endParaRPr lang="sl-SI" b="1" dirty="0">
              <a:solidFill>
                <a:schemeClr val="tx2"/>
              </a:solidFill>
              <a:latin typeface="Verdana" panose="020B0604030504040204" pitchFamily="34" charset="0"/>
              <a:ea typeface="Verdana" panose="020B0604030504040204" pitchFamily="34" charset="0"/>
            </a:endParaRPr>
          </a:p>
          <a:p>
            <a:pPr>
              <a:lnSpc>
                <a:spcPct val="90000"/>
              </a:lnSpc>
              <a:spcAft>
                <a:spcPts val="600"/>
              </a:spcAft>
            </a:pPr>
            <a:endParaRPr lang="sl-SI" b="1" dirty="0">
              <a:solidFill>
                <a:schemeClr val="tx2"/>
              </a:solidFill>
              <a:latin typeface="Verdana" panose="020B0604030504040204" pitchFamily="34" charset="0"/>
              <a:ea typeface="Verdana" panose="020B0604030504040204" pitchFamily="34" charset="0"/>
            </a:endParaRPr>
          </a:p>
          <a:p>
            <a:pPr>
              <a:lnSpc>
                <a:spcPct val="90000"/>
              </a:lnSpc>
              <a:spcAft>
                <a:spcPts val="600"/>
              </a:spcAft>
            </a:pPr>
            <a:endParaRPr lang="sl-SI" b="1" dirty="0">
              <a:solidFill>
                <a:schemeClr val="tx2"/>
              </a:solidFill>
              <a:latin typeface="Verdana" panose="020B0604030504040204" pitchFamily="34" charset="0"/>
              <a:ea typeface="Verdana" panose="020B0604030504040204" pitchFamily="34" charset="0"/>
            </a:endParaRPr>
          </a:p>
          <a:p>
            <a:pPr>
              <a:lnSpc>
                <a:spcPct val="90000"/>
              </a:lnSpc>
              <a:spcAft>
                <a:spcPts val="600"/>
              </a:spcAft>
            </a:pPr>
            <a:endParaRPr lang="sl-SI" b="1" dirty="0">
              <a:solidFill>
                <a:schemeClr val="tx2"/>
              </a:solidFill>
              <a:latin typeface="Verdana" panose="020B0604030504040204" pitchFamily="34" charset="0"/>
              <a:ea typeface="Verdana" panose="020B0604030504040204" pitchFamily="34" charset="0"/>
            </a:endParaRPr>
          </a:p>
          <a:p>
            <a:pPr>
              <a:lnSpc>
                <a:spcPct val="90000"/>
              </a:lnSpc>
              <a:spcAft>
                <a:spcPts val="600"/>
              </a:spcAft>
            </a:pPr>
            <a:endParaRPr lang="sl-SI" b="1" dirty="0">
              <a:latin typeface="Verdana" panose="020B0604030504040204" pitchFamily="34" charset="0"/>
              <a:ea typeface="Verdana" panose="020B0604030504040204" pitchFamily="34" charset="0"/>
            </a:endParaRPr>
          </a:p>
          <a:p>
            <a:pPr>
              <a:lnSpc>
                <a:spcPct val="90000"/>
              </a:lnSpc>
              <a:spcAft>
                <a:spcPts val="600"/>
              </a:spcAft>
            </a:pPr>
            <a:r>
              <a:rPr lang="sl-SI" b="1" dirty="0">
                <a:latin typeface="Verdana" panose="020B0604030504040204" pitchFamily="34" charset="0"/>
                <a:ea typeface="Verdana" panose="020B0604030504040204" pitchFamily="34" charset="0"/>
              </a:rPr>
              <a:t>Saša Cvijanović</a:t>
            </a:r>
            <a:r>
              <a:rPr lang="en-US" dirty="0">
                <a:latin typeface="Verdana" panose="020B0604030504040204" pitchFamily="34" charset="0"/>
                <a:ea typeface="Verdana" panose="020B0604030504040204" pitchFamily="34" charset="0"/>
              </a:rPr>
              <a:t>, </a:t>
            </a:r>
            <a:r>
              <a:rPr lang="sl-SI" dirty="0">
                <a:latin typeface="Verdana" panose="020B0604030504040204" pitchFamily="34" charset="0"/>
                <a:ea typeface="Verdana" panose="020B0604030504040204" pitchFamily="34" charset="0"/>
              </a:rPr>
              <a:t>Inpos, d.o.o.</a:t>
            </a:r>
            <a:endParaRPr lang="en-US" dirty="0">
              <a:latin typeface="Verdana" panose="020B0604030504040204" pitchFamily="34" charset="0"/>
              <a:ea typeface="Verdana" panose="020B0604030504040204" pitchFamily="34" charset="0"/>
            </a:endParaRPr>
          </a:p>
          <a:p>
            <a:pPr>
              <a:lnSpc>
                <a:spcPct val="90000"/>
              </a:lnSpc>
              <a:spcAft>
                <a:spcPts val="600"/>
              </a:spcAft>
            </a:pPr>
            <a:r>
              <a:rPr lang="sl-SI" b="1" dirty="0">
                <a:latin typeface="Verdana" panose="020B0604030504040204" pitchFamily="34" charset="0"/>
                <a:ea typeface="Verdana" panose="020B0604030504040204" pitchFamily="34" charset="0"/>
              </a:rPr>
              <a:t>Mitja Ulaga</a:t>
            </a:r>
            <a:r>
              <a:rPr lang="en-US" dirty="0">
                <a:latin typeface="Verdana" panose="020B0604030504040204" pitchFamily="34" charset="0"/>
                <a:ea typeface="Verdana" panose="020B0604030504040204" pitchFamily="34" charset="0"/>
              </a:rPr>
              <a:t>, Brihteja d.o.o.</a:t>
            </a:r>
            <a:r>
              <a:rPr lang="en-US" dirty="0">
                <a:solidFill>
                  <a:schemeClr val="tx2"/>
                </a:solidFill>
                <a:latin typeface="Verdana" panose="020B0604030504040204" pitchFamily="34" charset="0"/>
                <a:ea typeface="Verdana" panose="020B0604030504040204" pitchFamily="34" charset="0"/>
              </a:rPr>
              <a:t>		</a:t>
            </a:r>
          </a:p>
        </p:txBody>
      </p:sp>
      <p:pic>
        <p:nvPicPr>
          <p:cNvPr id="6" name="Picture 5">
            <a:extLst>
              <a:ext uri="{FF2B5EF4-FFF2-40B4-BE49-F238E27FC236}">
                <a16:creationId xmlns:a16="http://schemas.microsoft.com/office/drawing/2014/main" id="{343C3826-7505-4181-8E02-3D4A24CD756D}"/>
              </a:ext>
            </a:extLst>
          </p:cNvPr>
          <p:cNvPicPr>
            <a:picLocks noChangeAspect="1"/>
          </p:cNvPicPr>
          <p:nvPr/>
        </p:nvPicPr>
        <p:blipFill rotWithShape="1">
          <a:blip r:embed="rId3"/>
          <a:srcRect l="6693" t="14575" r="1573" b="19757"/>
          <a:stretch/>
        </p:blipFill>
        <p:spPr>
          <a:xfrm>
            <a:off x="6467003" y="980372"/>
            <a:ext cx="4205290" cy="1362156"/>
          </a:xfrm>
          <a:prstGeom prst="rect">
            <a:avLst/>
          </a:prstGeom>
        </p:spPr>
      </p:pic>
      <p:pic>
        <p:nvPicPr>
          <p:cNvPr id="1026" name="image003.png@01D8DE62.C53D2670">
            <a:extLst>
              <a:ext uri="{FF2B5EF4-FFF2-40B4-BE49-F238E27FC236}">
                <a16:creationId xmlns:a16="http://schemas.microsoft.com/office/drawing/2014/main" id="{B3537C13-76A3-EB6B-A969-40018D6CAF9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71884" y="4641385"/>
            <a:ext cx="3800409" cy="108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Slika 1" descr="A red and blue logo&#10;&#10;Description automatically generated with medium confidence">
            <a:extLst>
              <a:ext uri="{FF2B5EF4-FFF2-40B4-BE49-F238E27FC236}">
                <a16:creationId xmlns:a16="http://schemas.microsoft.com/office/drawing/2014/main" id="{18D78613-F725-803C-077D-3AEE9C5CE1F9}"/>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699439" y="980372"/>
            <a:ext cx="3554067" cy="1553497"/>
          </a:xfrm>
          <a:prstGeom prst="rect">
            <a:avLst/>
          </a:prstGeom>
          <a:noFill/>
        </p:spPr>
      </p:pic>
    </p:spTree>
    <p:extLst>
      <p:ext uri="{BB962C8B-B14F-4D97-AF65-F5344CB8AC3E}">
        <p14:creationId xmlns:p14="http://schemas.microsoft.com/office/powerpoint/2010/main" val="24131180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le 8">
            <a:extLst>
              <a:ext uri="{FF2B5EF4-FFF2-40B4-BE49-F238E27FC236}">
                <a16:creationId xmlns:a16="http://schemas.microsoft.com/office/drawing/2014/main" id="{B99AD88C-ED57-4B59-BC06-0044047F193B}"/>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b="1" kern="1200">
                <a:solidFill>
                  <a:schemeClr val="tx1"/>
                </a:solidFill>
                <a:latin typeface="Verdana" panose="020B0604030504040204" pitchFamily="34" charset="0"/>
                <a:ea typeface="Verdana" panose="020B0604030504040204" pitchFamily="34" charset="0"/>
                <a:cs typeface="+mj-cs"/>
              </a:defRPr>
            </a:lvl1pPr>
          </a:lstStyle>
          <a:p>
            <a:pPr algn="l"/>
            <a:endParaRPr lang="en-US" sz="4400" dirty="0"/>
          </a:p>
        </p:txBody>
      </p:sp>
      <p:sp>
        <p:nvSpPr>
          <p:cNvPr id="29" name="Content Placeholder 9">
            <a:extLst>
              <a:ext uri="{FF2B5EF4-FFF2-40B4-BE49-F238E27FC236}">
                <a16:creationId xmlns:a16="http://schemas.microsoft.com/office/drawing/2014/main" id="{3E776C3A-FD07-458F-A73E-FADBA8901F13}"/>
              </a:ext>
            </a:extLst>
          </p:cNvPr>
          <p:cNvSpPr txBox="1">
            <a:spLocks/>
          </p:cNvSpPr>
          <p:nvPr/>
        </p:nvSpPr>
        <p:spPr>
          <a:xfrm>
            <a:off x="962487" y="1991256"/>
            <a:ext cx="10515600" cy="435133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Verdana" panose="020B0604030504040204" pitchFamily="34" charset="0"/>
                <a:ea typeface="Verdana" panose="020B0604030504040204" pitchFamily="34" charset="0"/>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Verdana" panose="020B0604030504040204" pitchFamily="34" charset="0"/>
                <a:ea typeface="Verdana" panose="020B0604030504040204" pitchFamily="34" charset="0"/>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Verdana" panose="020B0604030504040204" pitchFamily="34" charset="0"/>
                <a:ea typeface="Verdana" panose="020B0604030504040204" pitchFamily="34" charset="0"/>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Verdana" panose="020B0604030504040204" pitchFamily="34" charset="0"/>
                <a:ea typeface="Verdana" panose="020B0604030504040204" pitchFamily="34" charset="0"/>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Verdana" panose="020B0604030504040204" pitchFamily="34" charset="0"/>
                <a:ea typeface="Verdana" panose="020B0604030504040204" pitchFamily="34" charset="0"/>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p>
        </p:txBody>
      </p:sp>
      <p:sp>
        <p:nvSpPr>
          <p:cNvPr id="18" name="Naslov 1">
            <a:extLst>
              <a:ext uri="{FF2B5EF4-FFF2-40B4-BE49-F238E27FC236}">
                <a16:creationId xmlns:a16="http://schemas.microsoft.com/office/drawing/2014/main" id="{DDA35A1B-1560-4569-A164-BB2766541166}"/>
              </a:ext>
            </a:extLst>
          </p:cNvPr>
          <p:cNvSpPr txBox="1">
            <a:spLocks/>
          </p:cNvSpPr>
          <p:nvPr/>
        </p:nvSpPr>
        <p:spPr>
          <a:xfrm>
            <a:off x="838200" y="370772"/>
            <a:ext cx="1051560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b="1" kern="1200">
                <a:solidFill>
                  <a:schemeClr val="tx1"/>
                </a:solidFill>
                <a:latin typeface="Verdana" panose="020B0604030504040204" pitchFamily="34" charset="0"/>
                <a:ea typeface="Verdana" panose="020B0604030504040204" pitchFamily="34" charset="0"/>
                <a:cs typeface="+mj-cs"/>
              </a:defRPr>
            </a:lvl1pPr>
          </a:lstStyle>
          <a:p>
            <a:pPr algn="l"/>
            <a:r>
              <a:rPr lang="sl-SI" sz="3000" dirty="0">
                <a:latin typeface="Verdana"/>
                <a:ea typeface="Verdana"/>
              </a:rPr>
              <a:t>Povzetek projekta</a:t>
            </a:r>
            <a:endParaRPr lang="sl-SI" sz="3000" dirty="0"/>
          </a:p>
        </p:txBody>
      </p:sp>
      <p:sp>
        <p:nvSpPr>
          <p:cNvPr id="24" name="Content Placeholder 9">
            <a:extLst>
              <a:ext uri="{FF2B5EF4-FFF2-40B4-BE49-F238E27FC236}">
                <a16:creationId xmlns:a16="http://schemas.microsoft.com/office/drawing/2014/main" id="{B8996860-578D-4C7B-9134-5EBC9ABD6B83}"/>
              </a:ext>
            </a:extLst>
          </p:cNvPr>
          <p:cNvSpPr txBox="1">
            <a:spLocks/>
          </p:cNvSpPr>
          <p:nvPr/>
        </p:nvSpPr>
        <p:spPr>
          <a:xfrm>
            <a:off x="1104727" y="1839539"/>
            <a:ext cx="10515600" cy="4351338"/>
          </a:xfrm>
          <a:prstGeom prst="rect">
            <a:avLst/>
          </a:prstGeom>
        </p:spPr>
        <p:txBody>
          <a:bodyPr vert="horz" lIns="91440" tIns="45720" rIns="91440" bIns="45720" rtlCol="0" anchor="t">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Verdana" panose="020B0604030504040204" pitchFamily="34" charset="0"/>
                <a:ea typeface="Verdana" panose="020B0604030504040204" pitchFamily="34" charset="0"/>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Verdana" panose="020B0604030504040204" pitchFamily="34" charset="0"/>
                <a:ea typeface="Verdana" panose="020B0604030504040204" pitchFamily="34" charset="0"/>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Verdana" panose="020B0604030504040204" pitchFamily="34" charset="0"/>
                <a:ea typeface="Verdana" panose="020B0604030504040204" pitchFamily="34" charset="0"/>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Verdana" panose="020B0604030504040204" pitchFamily="34" charset="0"/>
                <a:ea typeface="Verdana" panose="020B0604030504040204" pitchFamily="34" charset="0"/>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Verdana" panose="020B0604030504040204" pitchFamily="34" charset="0"/>
                <a:ea typeface="Verdana" panose="020B0604030504040204" pitchFamily="34" charset="0"/>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lvl="1" algn="l">
              <a:lnSpc>
                <a:spcPct val="120000"/>
              </a:lnSpc>
              <a:spcBef>
                <a:spcPct val="0"/>
              </a:spcBef>
              <a:spcAft>
                <a:spcPts val="600"/>
              </a:spcAft>
            </a:pPr>
            <a:r>
              <a:rPr lang="sl-SI" sz="2400" b="1" dirty="0">
                <a:latin typeface="Verdana"/>
                <a:ea typeface="Verdana"/>
                <a:cs typeface="+mj-cs"/>
              </a:rPr>
              <a:t>Obstoječe</a:t>
            </a:r>
            <a:r>
              <a:rPr lang="sl-SI" sz="2600" b="1" dirty="0">
                <a:latin typeface="Verdana"/>
                <a:ea typeface="Verdana"/>
                <a:cs typeface="+mj-cs"/>
              </a:rPr>
              <a:t> stanje:</a:t>
            </a:r>
          </a:p>
          <a:p>
            <a:pPr marL="342900" lvl="0" indent="-342900" algn="just">
              <a:lnSpc>
                <a:spcPct val="107000"/>
              </a:lnSpc>
              <a:buFont typeface="Symbol" panose="05050102010706020507" pitchFamily="18" charset="2"/>
              <a:buChar char=""/>
            </a:pPr>
            <a:r>
              <a:rPr lang="sl-SI" sz="2200" dirty="0">
                <a:latin typeface="Verdana"/>
                <a:ea typeface="Verdana"/>
                <a:cs typeface="+mj-cs"/>
              </a:rPr>
              <a:t>Strežniki Dell </a:t>
            </a:r>
            <a:r>
              <a:rPr lang="sl-SI" sz="2200" dirty="0" err="1">
                <a:latin typeface="Verdana"/>
                <a:ea typeface="Verdana"/>
                <a:cs typeface="+mj-cs"/>
              </a:rPr>
              <a:t>PowerEdge</a:t>
            </a:r>
            <a:r>
              <a:rPr lang="sl-SI" sz="2200" dirty="0">
                <a:latin typeface="Verdana"/>
                <a:ea typeface="Verdana"/>
                <a:cs typeface="+mj-cs"/>
              </a:rPr>
              <a:t> z nameščenim Windows 2012R2 </a:t>
            </a:r>
            <a:r>
              <a:rPr lang="sl-SI" sz="2200" dirty="0" err="1">
                <a:latin typeface="Verdana"/>
                <a:ea typeface="Verdana"/>
                <a:cs typeface="+mj-cs"/>
              </a:rPr>
              <a:t>Hyper</a:t>
            </a:r>
            <a:r>
              <a:rPr lang="sl-SI" sz="2200" dirty="0">
                <a:latin typeface="Verdana"/>
                <a:ea typeface="Verdana"/>
                <a:cs typeface="+mj-cs"/>
              </a:rPr>
              <a:t>-V </a:t>
            </a:r>
            <a:r>
              <a:rPr lang="sl-SI" sz="2200" dirty="0" err="1">
                <a:latin typeface="Verdana"/>
                <a:ea typeface="Verdana"/>
                <a:cs typeface="+mj-cs"/>
              </a:rPr>
              <a:t>v</a:t>
            </a:r>
            <a:r>
              <a:rPr lang="sl-SI" sz="2200" dirty="0">
                <a:latin typeface="Verdana"/>
                <a:ea typeface="Verdana"/>
                <a:cs typeface="+mj-cs"/>
              </a:rPr>
              <a:t> načinu gruče in FC povezavo do diskovnega polja</a:t>
            </a:r>
          </a:p>
          <a:p>
            <a:pPr marL="342900" lvl="0" indent="-342900" algn="just">
              <a:lnSpc>
                <a:spcPct val="107000"/>
              </a:lnSpc>
              <a:buFont typeface="Symbol" panose="05050102010706020507" pitchFamily="18" charset="2"/>
              <a:buChar char=""/>
            </a:pPr>
            <a:r>
              <a:rPr lang="sl-SI" sz="2200" dirty="0">
                <a:latin typeface="Verdana"/>
                <a:ea typeface="Verdana"/>
                <a:cs typeface="+mj-cs"/>
              </a:rPr>
              <a:t>IBM FC diskovno polje s skupno 1,8TiB SSD in 6,50TiB SAS HDD</a:t>
            </a:r>
          </a:p>
          <a:p>
            <a:pPr marL="342900" lvl="0" indent="-342900" algn="just">
              <a:lnSpc>
                <a:spcPct val="107000"/>
              </a:lnSpc>
              <a:buFont typeface="Symbol" panose="05050102010706020507" pitchFamily="18" charset="2"/>
              <a:buChar char=""/>
            </a:pPr>
            <a:r>
              <a:rPr lang="sl-SI" sz="2200" dirty="0">
                <a:latin typeface="Verdana"/>
                <a:ea typeface="Verdana"/>
                <a:cs typeface="+mj-cs"/>
              </a:rPr>
              <a:t>HP strežnik generacije 6 z nameščenim Windows 2008 in AD vlogo</a:t>
            </a:r>
          </a:p>
          <a:p>
            <a:pPr marL="342900" indent="-342900" algn="just">
              <a:lnSpc>
                <a:spcPct val="107000"/>
              </a:lnSpc>
              <a:spcAft>
                <a:spcPts val="800"/>
              </a:spcAft>
              <a:buFont typeface="Symbol" panose="05050102010706020507" pitchFamily="18" charset="2"/>
              <a:buChar char=""/>
            </a:pPr>
            <a:r>
              <a:rPr lang="sl-SI" sz="2200" dirty="0">
                <a:latin typeface="Verdana"/>
                <a:ea typeface="Verdana"/>
                <a:cs typeface="+mj-cs"/>
              </a:rPr>
              <a:t>NAS diskovno polje s 14TB diskovnega prostora za varnostno kopiranje in arhiviranje</a:t>
            </a:r>
          </a:p>
          <a:p>
            <a:pPr marL="342900" indent="-342900" algn="just">
              <a:lnSpc>
                <a:spcPct val="107000"/>
              </a:lnSpc>
              <a:spcAft>
                <a:spcPts val="800"/>
              </a:spcAft>
              <a:buFont typeface="Symbol" panose="05050102010706020507" pitchFamily="18" charset="2"/>
              <a:buChar char=""/>
            </a:pPr>
            <a:r>
              <a:rPr lang="en-US" sz="2200" dirty="0" err="1">
                <a:latin typeface="Verdana"/>
                <a:ea typeface="Verdana"/>
                <a:cs typeface="+mj-cs"/>
              </a:rPr>
              <a:t>Replikacij</a:t>
            </a:r>
            <a:r>
              <a:rPr lang="sl-SI" sz="2200" dirty="0">
                <a:latin typeface="Verdana"/>
                <a:ea typeface="Verdana"/>
                <a:cs typeface="+mj-cs"/>
              </a:rPr>
              <a:t>a ključnih storitev je </a:t>
            </a:r>
            <a:r>
              <a:rPr lang="en-US" sz="2200" dirty="0" err="1">
                <a:latin typeface="Verdana"/>
                <a:ea typeface="Verdana"/>
                <a:cs typeface="+mj-cs"/>
              </a:rPr>
              <a:t>omogočen</a:t>
            </a:r>
            <a:r>
              <a:rPr lang="sl-SI" sz="2200" dirty="0">
                <a:latin typeface="Verdana"/>
                <a:ea typeface="Verdana"/>
                <a:cs typeface="+mj-cs"/>
              </a:rPr>
              <a:t>a</a:t>
            </a:r>
            <a:r>
              <a:rPr lang="en-US" sz="2200" dirty="0">
                <a:latin typeface="Verdana"/>
                <a:ea typeface="Verdana"/>
                <a:cs typeface="+mj-cs"/>
              </a:rPr>
              <a:t> s </a:t>
            </a:r>
            <a:r>
              <a:rPr lang="en-US" sz="2200" dirty="0" err="1">
                <a:latin typeface="Verdana"/>
                <a:ea typeface="Verdana"/>
                <a:cs typeface="+mj-cs"/>
              </a:rPr>
              <a:t>pomočjo</a:t>
            </a:r>
            <a:r>
              <a:rPr lang="en-US" sz="2200" dirty="0">
                <a:latin typeface="Verdana"/>
                <a:ea typeface="Verdana"/>
                <a:cs typeface="+mj-cs"/>
              </a:rPr>
              <a:t> </a:t>
            </a:r>
            <a:r>
              <a:rPr lang="sl-SI" sz="2200" dirty="0">
                <a:latin typeface="Verdana"/>
                <a:ea typeface="Verdana"/>
                <a:cs typeface="+mj-cs"/>
              </a:rPr>
              <a:t>mehanizmov posameznih </a:t>
            </a:r>
            <a:r>
              <a:rPr lang="en-US" sz="2200" dirty="0" err="1">
                <a:latin typeface="Verdana"/>
                <a:ea typeface="Verdana"/>
                <a:cs typeface="+mj-cs"/>
              </a:rPr>
              <a:t>aplikacij</a:t>
            </a:r>
            <a:r>
              <a:rPr lang="en-US" sz="2200" dirty="0">
                <a:latin typeface="Verdana"/>
                <a:ea typeface="Verdana"/>
                <a:cs typeface="+mj-cs"/>
              </a:rPr>
              <a:t> in </a:t>
            </a:r>
            <a:r>
              <a:rPr lang="sl-SI" sz="2200" dirty="0" err="1">
                <a:latin typeface="Verdana"/>
                <a:ea typeface="Verdana"/>
                <a:cs typeface="+mj-cs"/>
              </a:rPr>
              <a:t>backup</a:t>
            </a:r>
            <a:r>
              <a:rPr lang="sl-SI" sz="2200" dirty="0">
                <a:latin typeface="Verdana"/>
                <a:ea typeface="Verdana"/>
                <a:cs typeface="+mj-cs"/>
              </a:rPr>
              <a:t> sistema </a:t>
            </a:r>
            <a:r>
              <a:rPr lang="en-US" sz="2200" dirty="0">
                <a:latin typeface="Verdana"/>
                <a:ea typeface="Verdana"/>
                <a:cs typeface="+mj-cs"/>
              </a:rPr>
              <a:t>Veeam</a:t>
            </a:r>
            <a:r>
              <a:rPr lang="sl-SI" sz="2200" dirty="0">
                <a:latin typeface="Verdana"/>
                <a:ea typeface="Verdana"/>
                <a:cs typeface="+mj-cs"/>
              </a:rPr>
              <a:t> k zunanjemu ponudniku storitev</a:t>
            </a:r>
          </a:p>
          <a:p>
            <a:pPr marL="0" lvl="1" algn="l">
              <a:lnSpc>
                <a:spcPct val="120000"/>
              </a:lnSpc>
              <a:spcBef>
                <a:spcPct val="0"/>
              </a:spcBef>
              <a:spcAft>
                <a:spcPts val="600"/>
              </a:spcAft>
            </a:pPr>
            <a:endParaRPr lang="sl-SI" sz="5600" dirty="0">
              <a:solidFill>
                <a:schemeClr val="tx2"/>
              </a:solidFill>
              <a:latin typeface="Verdana"/>
              <a:ea typeface="Verdana"/>
              <a:cs typeface="+mj-cs"/>
            </a:endParaRPr>
          </a:p>
          <a:p>
            <a:pPr marL="0" lvl="1" algn="l">
              <a:lnSpc>
                <a:spcPct val="120000"/>
              </a:lnSpc>
              <a:spcBef>
                <a:spcPct val="0"/>
              </a:spcBef>
              <a:spcAft>
                <a:spcPts val="600"/>
              </a:spcAft>
            </a:pPr>
            <a:endParaRPr lang="sl-SI" sz="5600" dirty="0">
              <a:solidFill>
                <a:schemeClr val="tx2"/>
              </a:solidFill>
              <a:latin typeface="Verdana"/>
              <a:ea typeface="Verdana"/>
              <a:cs typeface="+mj-cs"/>
            </a:endParaRPr>
          </a:p>
          <a:p>
            <a:pPr marL="0" lvl="1" algn="l">
              <a:lnSpc>
                <a:spcPct val="120000"/>
              </a:lnSpc>
              <a:spcBef>
                <a:spcPct val="0"/>
              </a:spcBef>
              <a:spcAft>
                <a:spcPts val="600"/>
              </a:spcAft>
            </a:pPr>
            <a:endParaRPr lang="sl-SI" sz="5600" dirty="0">
              <a:solidFill>
                <a:schemeClr val="tx2"/>
              </a:solidFill>
              <a:latin typeface="Verdana"/>
              <a:ea typeface="Verdana"/>
              <a:cs typeface="+mj-cs"/>
            </a:endParaRPr>
          </a:p>
          <a:p>
            <a:pPr marL="0" lvl="1" algn="l">
              <a:lnSpc>
                <a:spcPct val="120000"/>
              </a:lnSpc>
              <a:spcBef>
                <a:spcPct val="0"/>
              </a:spcBef>
              <a:spcAft>
                <a:spcPts val="600"/>
              </a:spcAft>
            </a:pPr>
            <a:endParaRPr lang="sl-SI" sz="5600" dirty="0">
              <a:solidFill>
                <a:schemeClr val="tx2"/>
              </a:solidFill>
              <a:latin typeface="Verdana"/>
              <a:ea typeface="Verdana"/>
              <a:cs typeface="+mj-cs"/>
            </a:endParaRPr>
          </a:p>
          <a:p>
            <a:pPr marL="0" lvl="1" algn="l">
              <a:lnSpc>
                <a:spcPct val="120000"/>
              </a:lnSpc>
              <a:spcBef>
                <a:spcPct val="0"/>
              </a:spcBef>
              <a:spcAft>
                <a:spcPts val="600"/>
              </a:spcAft>
            </a:pPr>
            <a:endParaRPr lang="sl-SI" sz="5600" dirty="0">
              <a:solidFill>
                <a:schemeClr val="tx2"/>
              </a:solidFill>
              <a:latin typeface="Verdana"/>
              <a:ea typeface="Verdana"/>
              <a:cs typeface="+mj-cs"/>
            </a:endParaRPr>
          </a:p>
          <a:p>
            <a:pPr marL="0" lvl="1" algn="l">
              <a:lnSpc>
                <a:spcPct val="120000"/>
              </a:lnSpc>
              <a:spcBef>
                <a:spcPct val="0"/>
              </a:spcBef>
              <a:spcAft>
                <a:spcPts val="600"/>
              </a:spcAft>
            </a:pPr>
            <a:endParaRPr lang="sl-SI" sz="5600" dirty="0">
              <a:solidFill>
                <a:schemeClr val="tx2"/>
              </a:solidFill>
              <a:latin typeface="Verdana"/>
              <a:ea typeface="Verdana"/>
              <a:cs typeface="+mj-cs"/>
            </a:endParaRPr>
          </a:p>
          <a:p>
            <a:endParaRPr lang="en-US" dirty="0"/>
          </a:p>
        </p:txBody>
      </p:sp>
      <p:pic>
        <p:nvPicPr>
          <p:cNvPr id="3" name="Slika 1" descr="A red and blue logo&#10;&#10;Description automatically generated with medium confidence">
            <a:extLst>
              <a:ext uri="{FF2B5EF4-FFF2-40B4-BE49-F238E27FC236}">
                <a16:creationId xmlns:a16="http://schemas.microsoft.com/office/drawing/2014/main" id="{19BD5607-DDC2-1EA8-63E4-C3E9E9A8437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76949" y="557003"/>
            <a:ext cx="1745620" cy="763018"/>
          </a:xfrm>
          <a:prstGeom prst="rect">
            <a:avLst/>
          </a:prstGeom>
          <a:noFill/>
        </p:spPr>
      </p:pic>
      <p:pic>
        <p:nvPicPr>
          <p:cNvPr id="4" name="Picture 3">
            <a:extLst>
              <a:ext uri="{FF2B5EF4-FFF2-40B4-BE49-F238E27FC236}">
                <a16:creationId xmlns:a16="http://schemas.microsoft.com/office/drawing/2014/main" id="{1206C75B-71C6-0C9B-6315-CA55E97D7A00}"/>
              </a:ext>
            </a:extLst>
          </p:cNvPr>
          <p:cNvPicPr>
            <a:picLocks noChangeAspect="1"/>
          </p:cNvPicPr>
          <p:nvPr/>
        </p:nvPicPr>
        <p:blipFill rotWithShape="1">
          <a:blip r:embed="rId4"/>
          <a:srcRect l="6693" t="14575" r="1573" b="19757"/>
          <a:stretch/>
        </p:blipFill>
        <p:spPr>
          <a:xfrm>
            <a:off x="9234355" y="557003"/>
            <a:ext cx="2243732" cy="726779"/>
          </a:xfrm>
          <a:prstGeom prst="rect">
            <a:avLst/>
          </a:prstGeom>
        </p:spPr>
      </p:pic>
    </p:spTree>
    <p:extLst>
      <p:ext uri="{BB962C8B-B14F-4D97-AF65-F5344CB8AC3E}">
        <p14:creationId xmlns:p14="http://schemas.microsoft.com/office/powerpoint/2010/main" val="111302304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le 8">
            <a:extLst>
              <a:ext uri="{FF2B5EF4-FFF2-40B4-BE49-F238E27FC236}">
                <a16:creationId xmlns:a16="http://schemas.microsoft.com/office/drawing/2014/main" id="{B99AD88C-ED57-4B59-BC06-0044047F193B}"/>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b="1" kern="1200">
                <a:solidFill>
                  <a:schemeClr val="tx1"/>
                </a:solidFill>
                <a:latin typeface="Verdana" panose="020B0604030504040204" pitchFamily="34" charset="0"/>
                <a:ea typeface="Verdana" panose="020B0604030504040204" pitchFamily="34" charset="0"/>
                <a:cs typeface="+mj-cs"/>
              </a:defRPr>
            </a:lvl1pPr>
          </a:lstStyle>
          <a:p>
            <a:pPr algn="l"/>
            <a:endParaRPr lang="en-US" sz="4400" dirty="0"/>
          </a:p>
        </p:txBody>
      </p:sp>
      <p:sp>
        <p:nvSpPr>
          <p:cNvPr id="29" name="Content Placeholder 9">
            <a:extLst>
              <a:ext uri="{FF2B5EF4-FFF2-40B4-BE49-F238E27FC236}">
                <a16:creationId xmlns:a16="http://schemas.microsoft.com/office/drawing/2014/main" id="{3E776C3A-FD07-458F-A73E-FADBA8901F13}"/>
              </a:ext>
            </a:extLst>
          </p:cNvPr>
          <p:cNvSpPr txBox="1">
            <a:spLocks/>
          </p:cNvSpPr>
          <p:nvPr/>
        </p:nvSpPr>
        <p:spPr>
          <a:xfrm>
            <a:off x="962487" y="1991256"/>
            <a:ext cx="10515600" cy="435133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Verdana" panose="020B0604030504040204" pitchFamily="34" charset="0"/>
                <a:ea typeface="Verdana" panose="020B0604030504040204" pitchFamily="34" charset="0"/>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Verdana" panose="020B0604030504040204" pitchFamily="34" charset="0"/>
                <a:ea typeface="Verdana" panose="020B0604030504040204" pitchFamily="34" charset="0"/>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Verdana" panose="020B0604030504040204" pitchFamily="34" charset="0"/>
                <a:ea typeface="Verdana" panose="020B0604030504040204" pitchFamily="34" charset="0"/>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Verdana" panose="020B0604030504040204" pitchFamily="34" charset="0"/>
                <a:ea typeface="Verdana" panose="020B0604030504040204" pitchFamily="34" charset="0"/>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Verdana" panose="020B0604030504040204" pitchFamily="34" charset="0"/>
                <a:ea typeface="Verdana" panose="020B0604030504040204" pitchFamily="34" charset="0"/>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p>
        </p:txBody>
      </p:sp>
      <p:sp>
        <p:nvSpPr>
          <p:cNvPr id="18" name="Naslov 1">
            <a:extLst>
              <a:ext uri="{FF2B5EF4-FFF2-40B4-BE49-F238E27FC236}">
                <a16:creationId xmlns:a16="http://schemas.microsoft.com/office/drawing/2014/main" id="{DDA35A1B-1560-4569-A164-BB2766541166}"/>
              </a:ext>
            </a:extLst>
          </p:cNvPr>
          <p:cNvSpPr txBox="1">
            <a:spLocks/>
          </p:cNvSpPr>
          <p:nvPr/>
        </p:nvSpPr>
        <p:spPr>
          <a:xfrm>
            <a:off x="838200" y="370772"/>
            <a:ext cx="1051560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b="1" kern="1200">
                <a:solidFill>
                  <a:schemeClr val="tx1"/>
                </a:solidFill>
                <a:latin typeface="Verdana" panose="020B0604030504040204" pitchFamily="34" charset="0"/>
                <a:ea typeface="Verdana" panose="020B0604030504040204" pitchFamily="34" charset="0"/>
                <a:cs typeface="+mj-cs"/>
              </a:defRPr>
            </a:lvl1pPr>
          </a:lstStyle>
          <a:p>
            <a:pPr algn="l"/>
            <a:r>
              <a:rPr lang="sl-SI" sz="3000" dirty="0">
                <a:latin typeface="Verdana"/>
                <a:ea typeface="Verdana"/>
              </a:rPr>
              <a:t>Povzetek projekta</a:t>
            </a:r>
            <a:endParaRPr lang="sl-SI" sz="3000" dirty="0"/>
          </a:p>
        </p:txBody>
      </p:sp>
      <p:sp>
        <p:nvSpPr>
          <p:cNvPr id="24" name="Content Placeholder 9">
            <a:extLst>
              <a:ext uri="{FF2B5EF4-FFF2-40B4-BE49-F238E27FC236}">
                <a16:creationId xmlns:a16="http://schemas.microsoft.com/office/drawing/2014/main" id="{B8996860-578D-4C7B-9134-5EBC9ABD6B83}"/>
              </a:ext>
            </a:extLst>
          </p:cNvPr>
          <p:cNvSpPr txBox="1">
            <a:spLocks/>
          </p:cNvSpPr>
          <p:nvPr/>
        </p:nvSpPr>
        <p:spPr>
          <a:xfrm>
            <a:off x="858577" y="1669743"/>
            <a:ext cx="10515600" cy="4351338"/>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Verdana" panose="020B0604030504040204" pitchFamily="34" charset="0"/>
                <a:ea typeface="Verdana" panose="020B0604030504040204" pitchFamily="34" charset="0"/>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Verdana" panose="020B0604030504040204" pitchFamily="34" charset="0"/>
                <a:ea typeface="Verdana" panose="020B0604030504040204" pitchFamily="34" charset="0"/>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Verdana" panose="020B0604030504040204" pitchFamily="34" charset="0"/>
                <a:ea typeface="Verdana" panose="020B0604030504040204" pitchFamily="34" charset="0"/>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Verdana" panose="020B0604030504040204" pitchFamily="34" charset="0"/>
                <a:ea typeface="Verdana" panose="020B0604030504040204" pitchFamily="34" charset="0"/>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Verdana" panose="020B0604030504040204" pitchFamily="34" charset="0"/>
                <a:ea typeface="Verdana" panose="020B0604030504040204" pitchFamily="34" charset="0"/>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lvl="1" algn="l">
              <a:lnSpc>
                <a:spcPct val="120000"/>
              </a:lnSpc>
              <a:spcBef>
                <a:spcPct val="0"/>
              </a:spcBef>
              <a:spcAft>
                <a:spcPts val="600"/>
              </a:spcAft>
            </a:pPr>
            <a:r>
              <a:rPr lang="sl-SI" sz="1800" b="1" dirty="0" err="1">
                <a:latin typeface="Verdana"/>
                <a:ea typeface="Verdana"/>
                <a:cs typeface="+mj-cs"/>
              </a:rPr>
              <a:t>Datacenter</a:t>
            </a:r>
            <a:r>
              <a:rPr lang="sl-SI" sz="1800" b="1" dirty="0">
                <a:latin typeface="Verdana"/>
                <a:ea typeface="Verdana"/>
                <a:cs typeface="+mj-cs"/>
              </a:rPr>
              <a:t> (novo stanje):</a:t>
            </a:r>
            <a:endParaRPr lang="en-US" sz="1800" b="0" dirty="0">
              <a:latin typeface="Verdana" panose="020B0604030504040204" pitchFamily="34" charset="0"/>
              <a:ea typeface="Verdana" panose="020B0604030504040204" pitchFamily="34" charset="0"/>
            </a:endParaRPr>
          </a:p>
          <a:p>
            <a:pPr marL="285750" indent="-285750" algn="l">
              <a:lnSpc>
                <a:spcPct val="110000"/>
              </a:lnSpc>
              <a:spcBef>
                <a:spcPct val="0"/>
              </a:spcBef>
              <a:spcAft>
                <a:spcPts val="600"/>
              </a:spcAft>
              <a:buFont typeface="Arial" panose="020B0604020202020204" pitchFamily="34" charset="0"/>
              <a:buChar char="•"/>
            </a:pPr>
            <a:r>
              <a:rPr lang="sl-SI" sz="2000" dirty="0">
                <a:latin typeface="Verdana"/>
                <a:ea typeface="Verdana"/>
                <a:cs typeface="+mj-cs"/>
              </a:rPr>
              <a:t>Strežniki LENOVO nameščenim Windows 2022 </a:t>
            </a:r>
            <a:r>
              <a:rPr lang="sl-SI" sz="2000" dirty="0" err="1">
                <a:latin typeface="Verdana"/>
                <a:ea typeface="Verdana"/>
                <a:cs typeface="+mj-cs"/>
              </a:rPr>
              <a:t>Hyper</a:t>
            </a:r>
            <a:r>
              <a:rPr lang="sl-SI" sz="2000" dirty="0">
                <a:latin typeface="Verdana"/>
                <a:ea typeface="Verdana"/>
                <a:cs typeface="+mj-cs"/>
              </a:rPr>
              <a:t>-V </a:t>
            </a:r>
            <a:r>
              <a:rPr lang="sl-SI" sz="2000" dirty="0" err="1">
                <a:latin typeface="Verdana"/>
                <a:ea typeface="Verdana"/>
                <a:cs typeface="+mj-cs"/>
              </a:rPr>
              <a:t>v</a:t>
            </a:r>
            <a:r>
              <a:rPr lang="sl-SI" sz="2000" dirty="0">
                <a:latin typeface="Verdana"/>
                <a:ea typeface="Verdana"/>
                <a:cs typeface="+mj-cs"/>
              </a:rPr>
              <a:t> načinu gruče in optično povezavo do diskovnega polja</a:t>
            </a:r>
          </a:p>
          <a:p>
            <a:pPr marL="285750" indent="-285750" algn="l">
              <a:lnSpc>
                <a:spcPct val="110000"/>
              </a:lnSpc>
              <a:spcBef>
                <a:spcPct val="0"/>
              </a:spcBef>
              <a:spcAft>
                <a:spcPts val="600"/>
              </a:spcAft>
              <a:buFont typeface="Arial" panose="020B0604020202020204" pitchFamily="34" charset="0"/>
              <a:buChar char="•"/>
            </a:pPr>
            <a:r>
              <a:rPr lang="sl-SI" sz="2000" dirty="0">
                <a:latin typeface="Verdana"/>
                <a:ea typeface="Verdana"/>
                <a:cs typeface="+mj-cs"/>
              </a:rPr>
              <a:t>IBM FC diskovno polje </a:t>
            </a:r>
            <a:r>
              <a:rPr lang="sl-SI" sz="2000" dirty="0" err="1">
                <a:latin typeface="Verdana"/>
                <a:ea typeface="Verdana"/>
                <a:cs typeface="+mj-cs"/>
              </a:rPr>
              <a:t>FlashSystem</a:t>
            </a:r>
            <a:r>
              <a:rPr lang="sl-SI" sz="2000" dirty="0">
                <a:latin typeface="Verdana"/>
                <a:ea typeface="Verdana"/>
                <a:cs typeface="+mj-cs"/>
              </a:rPr>
              <a:t> 5000 s 24TB </a:t>
            </a:r>
            <a:r>
              <a:rPr lang="sl-SI" sz="2000" dirty="0" err="1">
                <a:latin typeface="Verdana"/>
                <a:ea typeface="Verdana"/>
                <a:cs typeface="+mj-cs"/>
              </a:rPr>
              <a:t>all</a:t>
            </a:r>
            <a:r>
              <a:rPr lang="sl-SI" sz="2000" dirty="0">
                <a:latin typeface="Verdana"/>
                <a:ea typeface="Verdana"/>
                <a:cs typeface="+mj-cs"/>
              </a:rPr>
              <a:t> </a:t>
            </a:r>
            <a:r>
              <a:rPr lang="sl-SI" sz="2000" dirty="0" err="1">
                <a:latin typeface="Verdana"/>
                <a:ea typeface="Verdana"/>
                <a:cs typeface="+mj-cs"/>
              </a:rPr>
              <a:t>flash</a:t>
            </a:r>
            <a:r>
              <a:rPr lang="sl-SI" sz="2000" dirty="0">
                <a:latin typeface="Verdana"/>
                <a:ea typeface="Verdana"/>
                <a:cs typeface="+mj-cs"/>
              </a:rPr>
              <a:t> (SSD)</a:t>
            </a:r>
          </a:p>
          <a:p>
            <a:pPr marL="285750" indent="-285750" algn="l">
              <a:lnSpc>
                <a:spcPct val="110000"/>
              </a:lnSpc>
              <a:spcBef>
                <a:spcPct val="0"/>
              </a:spcBef>
              <a:spcAft>
                <a:spcPts val="600"/>
              </a:spcAft>
              <a:buFont typeface="Arial" panose="020B0604020202020204" pitchFamily="34" charset="0"/>
              <a:buChar char="•"/>
            </a:pPr>
            <a:r>
              <a:rPr lang="sl-SI" sz="2000" dirty="0">
                <a:latin typeface="Verdana"/>
                <a:ea typeface="Verdana"/>
                <a:cs typeface="+mj-cs"/>
              </a:rPr>
              <a:t>NAS sistem s 30TB in 10GBit povezavo</a:t>
            </a:r>
          </a:p>
          <a:p>
            <a:pPr marL="285750" indent="-285750" algn="l">
              <a:lnSpc>
                <a:spcPct val="110000"/>
              </a:lnSpc>
              <a:spcBef>
                <a:spcPct val="0"/>
              </a:spcBef>
              <a:spcAft>
                <a:spcPts val="600"/>
              </a:spcAft>
              <a:buFont typeface="Arial" panose="020B0604020202020204" pitchFamily="34" charset="0"/>
              <a:buChar char="•"/>
            </a:pPr>
            <a:r>
              <a:rPr lang="sl-SI" sz="2000" dirty="0">
                <a:latin typeface="Verdana"/>
                <a:ea typeface="Verdana"/>
                <a:cs typeface="+mj-cs"/>
              </a:rPr>
              <a:t>(re-</a:t>
            </a:r>
            <a:r>
              <a:rPr lang="sl-SI" sz="2000" dirty="0" err="1">
                <a:latin typeface="Verdana"/>
                <a:ea typeface="Verdana"/>
                <a:cs typeface="+mj-cs"/>
              </a:rPr>
              <a:t>use</a:t>
            </a:r>
            <a:r>
              <a:rPr lang="sl-SI" sz="2000" dirty="0">
                <a:latin typeface="Verdana"/>
                <a:ea typeface="Verdana"/>
                <a:cs typeface="+mj-cs"/>
              </a:rPr>
              <a:t>) Dell </a:t>
            </a:r>
            <a:r>
              <a:rPr lang="sl-SI" sz="2000" dirty="0" err="1">
                <a:latin typeface="Verdana"/>
                <a:ea typeface="Verdana"/>
                <a:cs typeface="+mj-cs"/>
              </a:rPr>
              <a:t>PowerEdge</a:t>
            </a:r>
            <a:r>
              <a:rPr lang="sl-SI" sz="2000" dirty="0">
                <a:latin typeface="Verdana"/>
                <a:ea typeface="Verdana"/>
                <a:cs typeface="+mj-cs"/>
              </a:rPr>
              <a:t> nadgrajen na Windows 2022 z nameščeno AD vlogo</a:t>
            </a:r>
          </a:p>
          <a:p>
            <a:pPr marL="285750" indent="-285750" algn="l">
              <a:lnSpc>
                <a:spcPct val="110000"/>
              </a:lnSpc>
              <a:spcBef>
                <a:spcPct val="0"/>
              </a:spcBef>
              <a:spcAft>
                <a:spcPts val="600"/>
              </a:spcAft>
              <a:buFont typeface="Arial" panose="020B0604020202020204" pitchFamily="34" charset="0"/>
              <a:buChar char="•"/>
            </a:pPr>
            <a:r>
              <a:rPr lang="sl-SI" sz="2000" dirty="0">
                <a:latin typeface="Verdana"/>
                <a:ea typeface="Verdana"/>
                <a:cs typeface="+mj-cs"/>
              </a:rPr>
              <a:t>Linux nespremenljivi (</a:t>
            </a:r>
            <a:r>
              <a:rPr lang="sl-SI" sz="2000" dirty="0" err="1">
                <a:latin typeface="Verdana"/>
                <a:ea typeface="Verdana"/>
                <a:cs typeface="+mj-cs"/>
              </a:rPr>
              <a:t>immutable</a:t>
            </a:r>
            <a:r>
              <a:rPr lang="sl-SI" sz="2000" dirty="0">
                <a:latin typeface="Verdana"/>
                <a:ea typeface="Verdana"/>
                <a:cs typeface="+mj-cs"/>
              </a:rPr>
              <a:t>) </a:t>
            </a:r>
            <a:r>
              <a:rPr lang="sl-SI" sz="2000" dirty="0" err="1">
                <a:latin typeface="Verdana"/>
                <a:ea typeface="Verdana"/>
                <a:cs typeface="+mj-cs"/>
              </a:rPr>
              <a:t>repozitorij</a:t>
            </a:r>
            <a:r>
              <a:rPr lang="sl-SI" sz="2000" dirty="0">
                <a:latin typeface="Verdana"/>
                <a:ea typeface="Verdana"/>
                <a:cs typeface="+mj-cs"/>
              </a:rPr>
              <a:t> za </a:t>
            </a:r>
            <a:r>
              <a:rPr lang="sl-SI" sz="2000" dirty="0" err="1">
                <a:latin typeface="Verdana"/>
                <a:ea typeface="Verdana"/>
                <a:cs typeface="+mj-cs"/>
              </a:rPr>
              <a:t>za</a:t>
            </a:r>
            <a:r>
              <a:rPr lang="sl-SI" sz="2000" dirty="0">
                <a:latin typeface="Verdana"/>
                <a:ea typeface="Verdana"/>
                <a:cs typeface="+mj-cs"/>
              </a:rPr>
              <a:t> varnostno kopiranje in arhiviranje</a:t>
            </a:r>
          </a:p>
          <a:p>
            <a:pPr algn="l">
              <a:lnSpc>
                <a:spcPct val="110000"/>
              </a:lnSpc>
              <a:spcBef>
                <a:spcPct val="0"/>
              </a:spcBef>
              <a:spcAft>
                <a:spcPts val="600"/>
              </a:spcAft>
            </a:pPr>
            <a:endParaRPr lang="sl-SI" sz="1800" dirty="0">
              <a:solidFill>
                <a:schemeClr val="tx2"/>
              </a:solidFill>
              <a:latin typeface="Verdana"/>
              <a:ea typeface="Verdana"/>
              <a:cs typeface="+mj-cs"/>
            </a:endParaRPr>
          </a:p>
          <a:p>
            <a:pPr algn="l">
              <a:lnSpc>
                <a:spcPct val="110000"/>
              </a:lnSpc>
              <a:spcBef>
                <a:spcPct val="0"/>
              </a:spcBef>
              <a:spcAft>
                <a:spcPts val="600"/>
              </a:spcAft>
            </a:pPr>
            <a:endParaRPr lang="sl-SI" sz="18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10000"/>
              </a:lnSpc>
              <a:spcBef>
                <a:spcPct val="0"/>
              </a:spcBef>
              <a:spcAft>
                <a:spcPts val="600"/>
              </a:spcAft>
            </a:pPr>
            <a:endParaRPr lang="sl-SI" sz="1400" dirty="0">
              <a:solidFill>
                <a:schemeClr val="tx2"/>
              </a:solidFill>
              <a:latin typeface="Verdana"/>
              <a:ea typeface="Verdana"/>
              <a:cs typeface="+mj-cs"/>
            </a:endParaRPr>
          </a:p>
          <a:p>
            <a:pPr marL="285750" indent="-285750" algn="l">
              <a:lnSpc>
                <a:spcPct val="110000"/>
              </a:lnSpc>
              <a:spcBef>
                <a:spcPct val="0"/>
              </a:spcBef>
              <a:spcAft>
                <a:spcPts val="600"/>
              </a:spcAft>
              <a:buFont typeface="Arial" panose="020B0604020202020204" pitchFamily="34" charset="0"/>
              <a:buChar char="•"/>
            </a:pPr>
            <a:endParaRPr lang="sl-SI" sz="1400" dirty="0">
              <a:solidFill>
                <a:schemeClr val="tx2"/>
              </a:solidFill>
              <a:latin typeface="Verdana"/>
              <a:ea typeface="Verdana"/>
              <a:cs typeface="+mj-cs"/>
            </a:endParaRPr>
          </a:p>
          <a:p>
            <a:pPr indent="-228600" algn="l">
              <a:lnSpc>
                <a:spcPct val="110000"/>
              </a:lnSpc>
              <a:spcBef>
                <a:spcPct val="0"/>
              </a:spcBef>
              <a:spcAft>
                <a:spcPts val="600"/>
              </a:spcAft>
              <a:buFont typeface="Arial" panose="020B0604020202020204" pitchFamily="34" charset="0"/>
              <a:buChar char="•"/>
            </a:pPr>
            <a:endParaRPr lang="sl-SI" sz="1600" dirty="0">
              <a:solidFill>
                <a:schemeClr val="tx2"/>
              </a:solidFill>
              <a:latin typeface="Verdana"/>
              <a:ea typeface="Verdana"/>
              <a:cs typeface="+mj-cs"/>
            </a:endParaRPr>
          </a:p>
          <a:p>
            <a:pPr indent="-228600" algn="l">
              <a:lnSpc>
                <a:spcPct val="110000"/>
              </a:lnSpc>
              <a:spcBef>
                <a:spcPct val="0"/>
              </a:spcBef>
              <a:spcAft>
                <a:spcPts val="600"/>
              </a:spcAft>
              <a:buFont typeface="Arial" panose="020B0604020202020204" pitchFamily="34" charset="0"/>
              <a:buChar char="•"/>
            </a:pPr>
            <a:endParaRPr lang="sl-SI" sz="3000" b="1" dirty="0">
              <a:solidFill>
                <a:schemeClr val="tx2"/>
              </a:solidFill>
              <a:latin typeface="Verdana"/>
              <a:ea typeface="Verdana"/>
              <a:cs typeface="+mj-cs"/>
            </a:endParaRPr>
          </a:p>
          <a:p>
            <a:pPr algn="l">
              <a:lnSpc>
                <a:spcPct val="110000"/>
              </a:lnSpc>
              <a:spcBef>
                <a:spcPct val="0"/>
              </a:spcBef>
              <a:spcAft>
                <a:spcPts val="600"/>
              </a:spcAft>
            </a:pPr>
            <a:endParaRPr lang="sl-SI" sz="3000" dirty="0">
              <a:solidFill>
                <a:schemeClr val="tx2"/>
              </a:solidFill>
              <a:latin typeface="Verdana"/>
              <a:ea typeface="Verdana"/>
              <a:cs typeface="+mj-cs"/>
            </a:endParaRPr>
          </a:p>
          <a:p>
            <a:endParaRPr lang="en-US" dirty="0"/>
          </a:p>
        </p:txBody>
      </p:sp>
      <p:pic>
        <p:nvPicPr>
          <p:cNvPr id="3" name="Slika 1" descr="A red and blue logo&#10;&#10;Description automatically generated with medium confidence">
            <a:extLst>
              <a:ext uri="{FF2B5EF4-FFF2-40B4-BE49-F238E27FC236}">
                <a16:creationId xmlns:a16="http://schemas.microsoft.com/office/drawing/2014/main" id="{441DB9F8-1075-56E5-F541-C9132051E7E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38549" y="653626"/>
            <a:ext cx="1745620" cy="763018"/>
          </a:xfrm>
          <a:prstGeom prst="rect">
            <a:avLst/>
          </a:prstGeom>
          <a:noFill/>
        </p:spPr>
      </p:pic>
      <p:pic>
        <p:nvPicPr>
          <p:cNvPr id="4" name="Picture 3">
            <a:extLst>
              <a:ext uri="{FF2B5EF4-FFF2-40B4-BE49-F238E27FC236}">
                <a16:creationId xmlns:a16="http://schemas.microsoft.com/office/drawing/2014/main" id="{6D32CEA0-2460-2EEC-25C9-6288F34680C0}"/>
              </a:ext>
            </a:extLst>
          </p:cNvPr>
          <p:cNvPicPr>
            <a:picLocks noChangeAspect="1"/>
          </p:cNvPicPr>
          <p:nvPr/>
        </p:nvPicPr>
        <p:blipFill rotWithShape="1">
          <a:blip r:embed="rId4"/>
          <a:srcRect l="6693" t="14575" r="1573" b="19757"/>
          <a:stretch/>
        </p:blipFill>
        <p:spPr>
          <a:xfrm>
            <a:off x="9195955" y="653626"/>
            <a:ext cx="2243732" cy="726779"/>
          </a:xfrm>
          <a:prstGeom prst="rect">
            <a:avLst/>
          </a:prstGeom>
        </p:spPr>
      </p:pic>
    </p:spTree>
    <p:extLst>
      <p:ext uri="{BB962C8B-B14F-4D97-AF65-F5344CB8AC3E}">
        <p14:creationId xmlns:p14="http://schemas.microsoft.com/office/powerpoint/2010/main" val="381001592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le 8">
            <a:extLst>
              <a:ext uri="{FF2B5EF4-FFF2-40B4-BE49-F238E27FC236}">
                <a16:creationId xmlns:a16="http://schemas.microsoft.com/office/drawing/2014/main" id="{B99AD88C-ED57-4B59-BC06-0044047F193B}"/>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b="1" kern="1200">
                <a:solidFill>
                  <a:schemeClr val="tx1"/>
                </a:solidFill>
                <a:latin typeface="Verdana" panose="020B0604030504040204" pitchFamily="34" charset="0"/>
                <a:ea typeface="Verdana" panose="020B0604030504040204" pitchFamily="34" charset="0"/>
                <a:cs typeface="+mj-cs"/>
              </a:defRPr>
            </a:lvl1pPr>
          </a:lstStyle>
          <a:p>
            <a:pPr algn="l"/>
            <a:endParaRPr lang="en-US" sz="4400" dirty="0"/>
          </a:p>
        </p:txBody>
      </p:sp>
      <p:sp>
        <p:nvSpPr>
          <p:cNvPr id="29" name="Content Placeholder 9">
            <a:extLst>
              <a:ext uri="{FF2B5EF4-FFF2-40B4-BE49-F238E27FC236}">
                <a16:creationId xmlns:a16="http://schemas.microsoft.com/office/drawing/2014/main" id="{3E776C3A-FD07-458F-A73E-FADBA8901F13}"/>
              </a:ext>
            </a:extLst>
          </p:cNvPr>
          <p:cNvSpPr txBox="1">
            <a:spLocks/>
          </p:cNvSpPr>
          <p:nvPr/>
        </p:nvSpPr>
        <p:spPr>
          <a:xfrm>
            <a:off x="962487" y="1991256"/>
            <a:ext cx="10515600" cy="435133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Verdana" panose="020B0604030504040204" pitchFamily="34" charset="0"/>
                <a:ea typeface="Verdana" panose="020B0604030504040204" pitchFamily="34" charset="0"/>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Verdana" panose="020B0604030504040204" pitchFamily="34" charset="0"/>
                <a:ea typeface="Verdana" panose="020B0604030504040204" pitchFamily="34" charset="0"/>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Verdana" panose="020B0604030504040204" pitchFamily="34" charset="0"/>
                <a:ea typeface="Verdana" panose="020B0604030504040204" pitchFamily="34" charset="0"/>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Verdana" panose="020B0604030504040204" pitchFamily="34" charset="0"/>
                <a:ea typeface="Verdana" panose="020B0604030504040204" pitchFamily="34" charset="0"/>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Verdana" panose="020B0604030504040204" pitchFamily="34" charset="0"/>
                <a:ea typeface="Verdana" panose="020B0604030504040204" pitchFamily="34" charset="0"/>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p>
        </p:txBody>
      </p:sp>
      <p:sp>
        <p:nvSpPr>
          <p:cNvPr id="18" name="Naslov 1">
            <a:extLst>
              <a:ext uri="{FF2B5EF4-FFF2-40B4-BE49-F238E27FC236}">
                <a16:creationId xmlns:a16="http://schemas.microsoft.com/office/drawing/2014/main" id="{DDA35A1B-1560-4569-A164-BB2766541166}"/>
              </a:ext>
            </a:extLst>
          </p:cNvPr>
          <p:cNvSpPr txBox="1">
            <a:spLocks/>
          </p:cNvSpPr>
          <p:nvPr/>
        </p:nvSpPr>
        <p:spPr>
          <a:xfrm>
            <a:off x="838200" y="370772"/>
            <a:ext cx="1051560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b="1" kern="1200">
                <a:solidFill>
                  <a:schemeClr val="tx1"/>
                </a:solidFill>
                <a:latin typeface="Verdana" panose="020B0604030504040204" pitchFamily="34" charset="0"/>
                <a:ea typeface="Verdana" panose="020B0604030504040204" pitchFamily="34" charset="0"/>
                <a:cs typeface="+mj-cs"/>
              </a:defRPr>
            </a:lvl1pPr>
          </a:lstStyle>
          <a:p>
            <a:pPr algn="l"/>
            <a:r>
              <a:rPr lang="sl-SI" sz="3000" dirty="0">
                <a:latin typeface="Verdana"/>
                <a:ea typeface="Verdana"/>
              </a:rPr>
              <a:t>Povzetek projekta</a:t>
            </a:r>
            <a:endParaRPr lang="sl-SI" sz="3000" dirty="0"/>
          </a:p>
        </p:txBody>
      </p:sp>
      <p:sp>
        <p:nvSpPr>
          <p:cNvPr id="24" name="Content Placeholder 9">
            <a:extLst>
              <a:ext uri="{FF2B5EF4-FFF2-40B4-BE49-F238E27FC236}">
                <a16:creationId xmlns:a16="http://schemas.microsoft.com/office/drawing/2014/main" id="{B8996860-578D-4C7B-9134-5EBC9ABD6B83}"/>
              </a:ext>
            </a:extLst>
          </p:cNvPr>
          <p:cNvSpPr txBox="1">
            <a:spLocks/>
          </p:cNvSpPr>
          <p:nvPr/>
        </p:nvSpPr>
        <p:spPr>
          <a:xfrm>
            <a:off x="858577" y="1669743"/>
            <a:ext cx="10515600" cy="4351338"/>
          </a:xfrm>
          <a:prstGeom prst="rect">
            <a:avLst/>
          </a:prstGeom>
        </p:spPr>
        <p:txBody>
          <a:bodyPr vert="horz" lIns="91440" tIns="45720" rIns="91440" bIns="45720" rtlCol="0" anchor="t">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Verdana" panose="020B0604030504040204" pitchFamily="34" charset="0"/>
                <a:ea typeface="Verdana" panose="020B0604030504040204" pitchFamily="34" charset="0"/>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Verdana" panose="020B0604030504040204" pitchFamily="34" charset="0"/>
                <a:ea typeface="Verdana" panose="020B0604030504040204" pitchFamily="34" charset="0"/>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Verdana" panose="020B0604030504040204" pitchFamily="34" charset="0"/>
                <a:ea typeface="Verdana" panose="020B0604030504040204" pitchFamily="34" charset="0"/>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Verdana" panose="020B0604030504040204" pitchFamily="34" charset="0"/>
                <a:ea typeface="Verdana" panose="020B0604030504040204" pitchFamily="34" charset="0"/>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Verdana" panose="020B0604030504040204" pitchFamily="34" charset="0"/>
                <a:ea typeface="Verdana" panose="020B0604030504040204" pitchFamily="34" charset="0"/>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10000"/>
              </a:lnSpc>
              <a:spcBef>
                <a:spcPct val="0"/>
              </a:spcBef>
              <a:spcAft>
                <a:spcPts val="600"/>
              </a:spcAft>
            </a:pPr>
            <a:r>
              <a:rPr lang="sl-SI" sz="2200" b="1" dirty="0">
                <a:latin typeface="Verdana"/>
                <a:ea typeface="Verdana"/>
                <a:cs typeface="+mj-cs"/>
              </a:rPr>
              <a:t>Sekundarna lokacija (novo stanje):</a:t>
            </a:r>
          </a:p>
          <a:p>
            <a:pPr marL="285750" indent="-285750" algn="l">
              <a:lnSpc>
                <a:spcPct val="110000"/>
              </a:lnSpc>
              <a:spcBef>
                <a:spcPct val="0"/>
              </a:spcBef>
              <a:spcAft>
                <a:spcPts val="600"/>
              </a:spcAft>
              <a:buFont typeface="Arial" panose="020B0604020202020204" pitchFamily="34" charset="0"/>
              <a:buChar char="•"/>
            </a:pPr>
            <a:r>
              <a:rPr lang="sl-SI" sz="2000" dirty="0">
                <a:latin typeface="Verdana"/>
                <a:ea typeface="Verdana"/>
                <a:cs typeface="+mj-cs"/>
              </a:rPr>
              <a:t>(re-</a:t>
            </a:r>
            <a:r>
              <a:rPr lang="sl-SI" sz="2000" dirty="0" err="1">
                <a:latin typeface="Verdana"/>
                <a:ea typeface="Verdana"/>
                <a:cs typeface="+mj-cs"/>
              </a:rPr>
              <a:t>use</a:t>
            </a:r>
            <a:r>
              <a:rPr lang="sl-SI" sz="2000" dirty="0">
                <a:latin typeface="Verdana"/>
                <a:ea typeface="Verdana"/>
                <a:cs typeface="+mj-cs"/>
              </a:rPr>
              <a:t>) Dell </a:t>
            </a:r>
            <a:r>
              <a:rPr lang="sl-SI" sz="2000" dirty="0" err="1">
                <a:latin typeface="Verdana"/>
                <a:ea typeface="Verdana"/>
                <a:cs typeface="+mj-cs"/>
              </a:rPr>
              <a:t>PowerEdge</a:t>
            </a:r>
            <a:r>
              <a:rPr lang="sl-SI" sz="2000" dirty="0">
                <a:latin typeface="Verdana"/>
                <a:ea typeface="Verdana"/>
                <a:cs typeface="+mj-cs"/>
              </a:rPr>
              <a:t> nadgrajen na Windows 2022 z nameščeno </a:t>
            </a:r>
            <a:r>
              <a:rPr lang="sl-SI" sz="2000" dirty="0" err="1">
                <a:latin typeface="Verdana"/>
                <a:ea typeface="Verdana"/>
                <a:cs typeface="+mj-cs"/>
              </a:rPr>
              <a:t>Hyper</a:t>
            </a:r>
            <a:r>
              <a:rPr lang="sl-SI" sz="2000" dirty="0">
                <a:latin typeface="Verdana"/>
                <a:ea typeface="Verdana"/>
                <a:cs typeface="+mj-cs"/>
              </a:rPr>
              <a:t>-V vlogo</a:t>
            </a:r>
          </a:p>
          <a:p>
            <a:pPr marL="285750" indent="-285750" algn="l">
              <a:lnSpc>
                <a:spcPct val="110000"/>
              </a:lnSpc>
              <a:spcBef>
                <a:spcPct val="0"/>
              </a:spcBef>
              <a:spcAft>
                <a:spcPts val="600"/>
              </a:spcAft>
              <a:buFont typeface="Arial" panose="020B0604020202020204" pitchFamily="34" charset="0"/>
              <a:buChar char="•"/>
            </a:pPr>
            <a:r>
              <a:rPr lang="sl-SI" sz="2000" dirty="0">
                <a:latin typeface="Verdana"/>
                <a:ea typeface="Verdana"/>
                <a:cs typeface="+mj-cs"/>
              </a:rPr>
              <a:t>IBM FC diskovno polje s skupno 1,8TiB SSD in 6,50TiB SAS HDD</a:t>
            </a:r>
          </a:p>
          <a:p>
            <a:pPr marL="285750" indent="-285750" algn="l">
              <a:lnSpc>
                <a:spcPct val="110000"/>
              </a:lnSpc>
              <a:spcBef>
                <a:spcPct val="0"/>
              </a:spcBef>
              <a:spcAft>
                <a:spcPts val="600"/>
              </a:spcAft>
              <a:buFont typeface="Arial" panose="020B0604020202020204" pitchFamily="34" charset="0"/>
              <a:buChar char="•"/>
            </a:pPr>
            <a:r>
              <a:rPr lang="sl-SI" sz="2000" dirty="0">
                <a:latin typeface="Verdana"/>
                <a:ea typeface="Verdana"/>
                <a:cs typeface="+mj-cs"/>
              </a:rPr>
              <a:t>NAS diskovno polje s 14TB diskovnega prostora za varnostno kopiranje in arhiviranje</a:t>
            </a:r>
          </a:p>
          <a:p>
            <a:pPr marL="285750" indent="-285750" algn="l">
              <a:lnSpc>
                <a:spcPct val="110000"/>
              </a:lnSpc>
              <a:spcBef>
                <a:spcPct val="0"/>
              </a:spcBef>
              <a:spcAft>
                <a:spcPts val="600"/>
              </a:spcAft>
              <a:buFont typeface="Arial" panose="020B0604020202020204" pitchFamily="34" charset="0"/>
              <a:buChar char="•"/>
            </a:pPr>
            <a:r>
              <a:rPr lang="sl-SI" sz="2000" dirty="0">
                <a:latin typeface="Verdana"/>
                <a:ea typeface="Verdana"/>
                <a:cs typeface="+mj-cs"/>
              </a:rPr>
              <a:t>Linux nespremenljivi (</a:t>
            </a:r>
            <a:r>
              <a:rPr lang="sl-SI" sz="2000" dirty="0" err="1">
                <a:latin typeface="Verdana"/>
                <a:ea typeface="Verdana"/>
                <a:cs typeface="+mj-cs"/>
              </a:rPr>
              <a:t>immutable</a:t>
            </a:r>
            <a:r>
              <a:rPr lang="sl-SI" sz="2000" dirty="0">
                <a:latin typeface="Verdana"/>
                <a:ea typeface="Verdana"/>
                <a:cs typeface="+mj-cs"/>
              </a:rPr>
              <a:t>) </a:t>
            </a:r>
            <a:r>
              <a:rPr lang="sl-SI" sz="2000" dirty="0" err="1">
                <a:latin typeface="Verdana"/>
                <a:ea typeface="Verdana"/>
                <a:cs typeface="+mj-cs"/>
              </a:rPr>
              <a:t>repozitorij</a:t>
            </a:r>
            <a:r>
              <a:rPr lang="sl-SI" sz="2000" dirty="0">
                <a:latin typeface="Verdana"/>
                <a:ea typeface="Verdana"/>
                <a:cs typeface="+mj-cs"/>
              </a:rPr>
              <a:t> za </a:t>
            </a:r>
            <a:r>
              <a:rPr lang="sl-SI" sz="2000" dirty="0" err="1">
                <a:latin typeface="Verdana"/>
                <a:ea typeface="Verdana"/>
                <a:cs typeface="+mj-cs"/>
              </a:rPr>
              <a:t>za</a:t>
            </a:r>
            <a:r>
              <a:rPr lang="sl-SI" sz="2000" dirty="0">
                <a:latin typeface="Verdana"/>
                <a:ea typeface="Verdana"/>
                <a:cs typeface="+mj-cs"/>
              </a:rPr>
              <a:t> varnostno kopiranje in arhiviranje</a:t>
            </a:r>
          </a:p>
          <a:p>
            <a:pPr algn="l">
              <a:lnSpc>
                <a:spcPct val="110000"/>
              </a:lnSpc>
              <a:spcBef>
                <a:spcPct val="0"/>
              </a:spcBef>
              <a:spcAft>
                <a:spcPts val="600"/>
              </a:spcAft>
            </a:pPr>
            <a:endParaRPr lang="sl-SI" sz="1800" b="1" dirty="0">
              <a:latin typeface="Verdana"/>
              <a:ea typeface="Verdana"/>
              <a:cs typeface="+mj-cs"/>
            </a:endParaRPr>
          </a:p>
          <a:p>
            <a:pPr algn="l">
              <a:lnSpc>
                <a:spcPct val="110000"/>
              </a:lnSpc>
              <a:spcBef>
                <a:spcPct val="0"/>
              </a:spcBef>
              <a:spcAft>
                <a:spcPts val="600"/>
              </a:spcAft>
            </a:pPr>
            <a:r>
              <a:rPr lang="sl-SI" sz="2200" b="1" dirty="0">
                <a:latin typeface="Verdana"/>
                <a:ea typeface="Verdana"/>
                <a:cs typeface="+mj-cs"/>
              </a:rPr>
              <a:t>Terciarna (zunanja) lokacija (novo stanje):</a:t>
            </a:r>
          </a:p>
          <a:p>
            <a:pPr marL="285750" indent="-285750" algn="l">
              <a:lnSpc>
                <a:spcPct val="110000"/>
              </a:lnSpc>
              <a:spcBef>
                <a:spcPct val="0"/>
              </a:spcBef>
              <a:spcAft>
                <a:spcPts val="600"/>
              </a:spcAft>
              <a:buFont typeface="Arial" panose="020B0604020202020204" pitchFamily="34" charset="0"/>
              <a:buChar char="•"/>
            </a:pPr>
            <a:r>
              <a:rPr lang="sl-SI" sz="2000" dirty="0">
                <a:latin typeface="Verdana"/>
                <a:ea typeface="Verdana"/>
                <a:cs typeface="+mj-cs"/>
              </a:rPr>
              <a:t>Linux nespremenljivi </a:t>
            </a:r>
            <a:r>
              <a:rPr lang="sl-SI" sz="2000" dirty="0" err="1">
                <a:latin typeface="Verdana"/>
                <a:ea typeface="Verdana"/>
                <a:cs typeface="+mj-cs"/>
              </a:rPr>
              <a:t>repozitorij</a:t>
            </a:r>
            <a:r>
              <a:rPr lang="sl-SI" sz="2000" dirty="0">
                <a:latin typeface="Verdana"/>
                <a:ea typeface="Verdana"/>
                <a:cs typeface="+mj-cs"/>
              </a:rPr>
              <a:t> za varnostne kopije in arhivske kopije </a:t>
            </a:r>
          </a:p>
          <a:p>
            <a:pPr algn="l">
              <a:lnSpc>
                <a:spcPct val="110000"/>
              </a:lnSpc>
              <a:spcBef>
                <a:spcPct val="0"/>
              </a:spcBef>
              <a:spcAft>
                <a:spcPts val="600"/>
              </a:spcAft>
            </a:pPr>
            <a:endParaRPr lang="sl-SI" sz="1800" dirty="0">
              <a:solidFill>
                <a:schemeClr val="tx2"/>
              </a:solidFill>
              <a:latin typeface="Verdana"/>
              <a:ea typeface="Verdana"/>
              <a:cs typeface="+mj-cs"/>
            </a:endParaRPr>
          </a:p>
          <a:p>
            <a:pPr algn="l">
              <a:lnSpc>
                <a:spcPct val="110000"/>
              </a:lnSpc>
              <a:spcBef>
                <a:spcPct val="0"/>
              </a:spcBef>
              <a:spcAft>
                <a:spcPts val="600"/>
              </a:spcAft>
            </a:pPr>
            <a:endParaRPr lang="sl-SI" sz="18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10000"/>
              </a:lnSpc>
              <a:spcBef>
                <a:spcPct val="0"/>
              </a:spcBef>
              <a:spcAft>
                <a:spcPts val="600"/>
              </a:spcAft>
            </a:pPr>
            <a:endParaRPr lang="sl-SI" sz="1400" dirty="0">
              <a:solidFill>
                <a:schemeClr val="tx2"/>
              </a:solidFill>
              <a:latin typeface="Verdana"/>
              <a:ea typeface="Verdana"/>
              <a:cs typeface="+mj-cs"/>
            </a:endParaRPr>
          </a:p>
          <a:p>
            <a:pPr marL="285750" indent="-285750" algn="l">
              <a:lnSpc>
                <a:spcPct val="110000"/>
              </a:lnSpc>
              <a:spcBef>
                <a:spcPct val="0"/>
              </a:spcBef>
              <a:spcAft>
                <a:spcPts val="600"/>
              </a:spcAft>
              <a:buFont typeface="Arial" panose="020B0604020202020204" pitchFamily="34" charset="0"/>
              <a:buChar char="•"/>
            </a:pPr>
            <a:endParaRPr lang="sl-SI" sz="1400" dirty="0">
              <a:solidFill>
                <a:schemeClr val="tx2"/>
              </a:solidFill>
              <a:latin typeface="Verdana"/>
              <a:ea typeface="Verdana"/>
              <a:cs typeface="+mj-cs"/>
            </a:endParaRPr>
          </a:p>
          <a:p>
            <a:pPr indent="-228600" algn="l">
              <a:lnSpc>
                <a:spcPct val="110000"/>
              </a:lnSpc>
              <a:spcBef>
                <a:spcPct val="0"/>
              </a:spcBef>
              <a:spcAft>
                <a:spcPts val="600"/>
              </a:spcAft>
              <a:buFont typeface="Arial" panose="020B0604020202020204" pitchFamily="34" charset="0"/>
              <a:buChar char="•"/>
            </a:pPr>
            <a:endParaRPr lang="sl-SI" sz="1600" dirty="0">
              <a:solidFill>
                <a:schemeClr val="tx2"/>
              </a:solidFill>
              <a:latin typeface="Verdana"/>
              <a:ea typeface="Verdana"/>
              <a:cs typeface="+mj-cs"/>
            </a:endParaRPr>
          </a:p>
          <a:p>
            <a:pPr indent="-228600" algn="l">
              <a:lnSpc>
                <a:spcPct val="110000"/>
              </a:lnSpc>
              <a:spcBef>
                <a:spcPct val="0"/>
              </a:spcBef>
              <a:spcAft>
                <a:spcPts val="600"/>
              </a:spcAft>
              <a:buFont typeface="Arial" panose="020B0604020202020204" pitchFamily="34" charset="0"/>
              <a:buChar char="•"/>
            </a:pPr>
            <a:endParaRPr lang="sl-SI" sz="3000" b="1" dirty="0">
              <a:solidFill>
                <a:schemeClr val="tx2"/>
              </a:solidFill>
              <a:latin typeface="Verdana"/>
              <a:ea typeface="Verdana"/>
              <a:cs typeface="+mj-cs"/>
            </a:endParaRPr>
          </a:p>
          <a:p>
            <a:pPr algn="l">
              <a:lnSpc>
                <a:spcPct val="110000"/>
              </a:lnSpc>
              <a:spcBef>
                <a:spcPct val="0"/>
              </a:spcBef>
              <a:spcAft>
                <a:spcPts val="600"/>
              </a:spcAft>
            </a:pPr>
            <a:endParaRPr lang="sl-SI" sz="3000" dirty="0">
              <a:solidFill>
                <a:schemeClr val="tx2"/>
              </a:solidFill>
              <a:latin typeface="Verdana"/>
              <a:ea typeface="Verdana"/>
              <a:cs typeface="+mj-cs"/>
            </a:endParaRPr>
          </a:p>
          <a:p>
            <a:endParaRPr lang="en-US" dirty="0"/>
          </a:p>
        </p:txBody>
      </p:sp>
      <p:pic>
        <p:nvPicPr>
          <p:cNvPr id="3" name="Slika 1" descr="A red and blue logo&#10;&#10;Description automatically generated with medium confidence">
            <a:extLst>
              <a:ext uri="{FF2B5EF4-FFF2-40B4-BE49-F238E27FC236}">
                <a16:creationId xmlns:a16="http://schemas.microsoft.com/office/drawing/2014/main" id="{441DB9F8-1075-56E5-F541-C9132051E7E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38549" y="653626"/>
            <a:ext cx="1745620" cy="763018"/>
          </a:xfrm>
          <a:prstGeom prst="rect">
            <a:avLst/>
          </a:prstGeom>
          <a:noFill/>
        </p:spPr>
      </p:pic>
      <p:pic>
        <p:nvPicPr>
          <p:cNvPr id="4" name="Picture 3">
            <a:extLst>
              <a:ext uri="{FF2B5EF4-FFF2-40B4-BE49-F238E27FC236}">
                <a16:creationId xmlns:a16="http://schemas.microsoft.com/office/drawing/2014/main" id="{6D32CEA0-2460-2EEC-25C9-6288F34680C0}"/>
              </a:ext>
            </a:extLst>
          </p:cNvPr>
          <p:cNvPicPr>
            <a:picLocks noChangeAspect="1"/>
          </p:cNvPicPr>
          <p:nvPr/>
        </p:nvPicPr>
        <p:blipFill rotWithShape="1">
          <a:blip r:embed="rId4"/>
          <a:srcRect l="6693" t="14575" r="1573" b="19757"/>
          <a:stretch/>
        </p:blipFill>
        <p:spPr>
          <a:xfrm>
            <a:off x="9195955" y="653626"/>
            <a:ext cx="2243732" cy="726779"/>
          </a:xfrm>
          <a:prstGeom prst="rect">
            <a:avLst/>
          </a:prstGeom>
        </p:spPr>
      </p:pic>
    </p:spTree>
    <p:extLst>
      <p:ext uri="{BB962C8B-B14F-4D97-AF65-F5344CB8AC3E}">
        <p14:creationId xmlns:p14="http://schemas.microsoft.com/office/powerpoint/2010/main" val="9985180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le 8">
            <a:extLst>
              <a:ext uri="{FF2B5EF4-FFF2-40B4-BE49-F238E27FC236}">
                <a16:creationId xmlns:a16="http://schemas.microsoft.com/office/drawing/2014/main" id="{B99AD88C-ED57-4B59-BC06-0044047F193B}"/>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b="1" kern="1200">
                <a:solidFill>
                  <a:schemeClr val="tx1"/>
                </a:solidFill>
                <a:latin typeface="Verdana" panose="020B0604030504040204" pitchFamily="34" charset="0"/>
                <a:ea typeface="Verdana" panose="020B0604030504040204" pitchFamily="34" charset="0"/>
                <a:cs typeface="+mj-cs"/>
              </a:defRPr>
            </a:lvl1pPr>
          </a:lstStyle>
          <a:p>
            <a:pPr algn="l"/>
            <a:endParaRPr lang="en-US" sz="4400" dirty="0"/>
          </a:p>
        </p:txBody>
      </p:sp>
      <p:sp>
        <p:nvSpPr>
          <p:cNvPr id="18" name="Naslov 1">
            <a:extLst>
              <a:ext uri="{FF2B5EF4-FFF2-40B4-BE49-F238E27FC236}">
                <a16:creationId xmlns:a16="http://schemas.microsoft.com/office/drawing/2014/main" id="{DDA35A1B-1560-4569-A164-BB2766541166}"/>
              </a:ext>
            </a:extLst>
          </p:cNvPr>
          <p:cNvSpPr txBox="1">
            <a:spLocks/>
          </p:cNvSpPr>
          <p:nvPr/>
        </p:nvSpPr>
        <p:spPr>
          <a:xfrm>
            <a:off x="838200" y="370772"/>
            <a:ext cx="1051560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b="1" kern="1200">
                <a:solidFill>
                  <a:schemeClr val="tx1"/>
                </a:solidFill>
                <a:latin typeface="Verdana" panose="020B0604030504040204" pitchFamily="34" charset="0"/>
                <a:ea typeface="Verdana" panose="020B0604030504040204" pitchFamily="34" charset="0"/>
                <a:cs typeface="+mj-cs"/>
              </a:defRPr>
            </a:lvl1pPr>
          </a:lstStyle>
          <a:p>
            <a:pPr algn="l"/>
            <a:r>
              <a:rPr lang="sl-SI" sz="3000" dirty="0">
                <a:latin typeface="Verdana"/>
                <a:ea typeface="Verdana"/>
              </a:rPr>
              <a:t>Shema </a:t>
            </a:r>
            <a:endParaRPr lang="sl-SI" sz="3000" dirty="0"/>
          </a:p>
        </p:txBody>
      </p:sp>
      <p:pic>
        <p:nvPicPr>
          <p:cNvPr id="9" name="Slika 8">
            <a:extLst>
              <a:ext uri="{FF2B5EF4-FFF2-40B4-BE49-F238E27FC236}">
                <a16:creationId xmlns:a16="http://schemas.microsoft.com/office/drawing/2014/main" id="{EE7D385C-3B5C-3F29-9810-8092C76184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00362" y="1486603"/>
            <a:ext cx="6391275" cy="5000625"/>
          </a:xfrm>
          <a:prstGeom prst="rect">
            <a:avLst/>
          </a:prstGeom>
        </p:spPr>
      </p:pic>
      <p:pic>
        <p:nvPicPr>
          <p:cNvPr id="3" name="Slika 1" descr="A red and blue logo&#10;&#10;Description automatically generated with medium confidence">
            <a:extLst>
              <a:ext uri="{FF2B5EF4-FFF2-40B4-BE49-F238E27FC236}">
                <a16:creationId xmlns:a16="http://schemas.microsoft.com/office/drawing/2014/main" id="{454D2562-B589-6D94-0E7A-A627EC6FE34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323225" y="516952"/>
            <a:ext cx="1745620" cy="763018"/>
          </a:xfrm>
          <a:prstGeom prst="rect">
            <a:avLst/>
          </a:prstGeom>
          <a:noFill/>
        </p:spPr>
      </p:pic>
      <p:pic>
        <p:nvPicPr>
          <p:cNvPr id="4" name="Picture 3">
            <a:extLst>
              <a:ext uri="{FF2B5EF4-FFF2-40B4-BE49-F238E27FC236}">
                <a16:creationId xmlns:a16="http://schemas.microsoft.com/office/drawing/2014/main" id="{7CAFF021-0F0C-5EEB-7C64-6D36A56E25DE}"/>
              </a:ext>
            </a:extLst>
          </p:cNvPr>
          <p:cNvPicPr>
            <a:picLocks noChangeAspect="1"/>
          </p:cNvPicPr>
          <p:nvPr/>
        </p:nvPicPr>
        <p:blipFill rotWithShape="1">
          <a:blip r:embed="rId5"/>
          <a:srcRect l="6693" t="14575" r="1573" b="19757"/>
          <a:stretch/>
        </p:blipFill>
        <p:spPr>
          <a:xfrm>
            <a:off x="9480631" y="516952"/>
            <a:ext cx="2243732" cy="726779"/>
          </a:xfrm>
          <a:prstGeom prst="rect">
            <a:avLst/>
          </a:prstGeom>
        </p:spPr>
      </p:pic>
    </p:spTree>
    <p:extLst>
      <p:ext uri="{BB962C8B-B14F-4D97-AF65-F5344CB8AC3E}">
        <p14:creationId xmlns:p14="http://schemas.microsoft.com/office/powerpoint/2010/main" val="209855935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le 8">
            <a:extLst>
              <a:ext uri="{FF2B5EF4-FFF2-40B4-BE49-F238E27FC236}">
                <a16:creationId xmlns:a16="http://schemas.microsoft.com/office/drawing/2014/main" id="{B99AD88C-ED57-4B59-BC06-0044047F193B}"/>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b="1" kern="1200">
                <a:solidFill>
                  <a:schemeClr val="tx1"/>
                </a:solidFill>
                <a:latin typeface="Verdana" panose="020B0604030504040204" pitchFamily="34" charset="0"/>
                <a:ea typeface="Verdana" panose="020B0604030504040204" pitchFamily="34" charset="0"/>
                <a:cs typeface="+mj-cs"/>
              </a:defRPr>
            </a:lvl1pPr>
          </a:lstStyle>
          <a:p>
            <a:pPr algn="l"/>
            <a:endParaRPr lang="en-US" sz="4400" dirty="0"/>
          </a:p>
        </p:txBody>
      </p:sp>
      <p:sp>
        <p:nvSpPr>
          <p:cNvPr id="29" name="Content Placeholder 9">
            <a:extLst>
              <a:ext uri="{FF2B5EF4-FFF2-40B4-BE49-F238E27FC236}">
                <a16:creationId xmlns:a16="http://schemas.microsoft.com/office/drawing/2014/main" id="{3E776C3A-FD07-458F-A73E-FADBA8901F13}"/>
              </a:ext>
            </a:extLst>
          </p:cNvPr>
          <p:cNvSpPr txBox="1">
            <a:spLocks/>
          </p:cNvSpPr>
          <p:nvPr/>
        </p:nvSpPr>
        <p:spPr>
          <a:xfrm>
            <a:off x="962487" y="1991256"/>
            <a:ext cx="10515600" cy="435133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Verdana" panose="020B0604030504040204" pitchFamily="34" charset="0"/>
                <a:ea typeface="Verdana" panose="020B0604030504040204" pitchFamily="34" charset="0"/>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Verdana" panose="020B0604030504040204" pitchFamily="34" charset="0"/>
                <a:ea typeface="Verdana" panose="020B0604030504040204" pitchFamily="34" charset="0"/>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Verdana" panose="020B0604030504040204" pitchFamily="34" charset="0"/>
                <a:ea typeface="Verdana" panose="020B0604030504040204" pitchFamily="34" charset="0"/>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Verdana" panose="020B0604030504040204" pitchFamily="34" charset="0"/>
                <a:ea typeface="Verdana" panose="020B0604030504040204" pitchFamily="34" charset="0"/>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Verdana" panose="020B0604030504040204" pitchFamily="34" charset="0"/>
                <a:ea typeface="Verdana" panose="020B0604030504040204" pitchFamily="34" charset="0"/>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p>
        </p:txBody>
      </p:sp>
      <p:sp>
        <p:nvSpPr>
          <p:cNvPr id="18" name="Naslov 1">
            <a:extLst>
              <a:ext uri="{FF2B5EF4-FFF2-40B4-BE49-F238E27FC236}">
                <a16:creationId xmlns:a16="http://schemas.microsoft.com/office/drawing/2014/main" id="{DDA35A1B-1560-4569-A164-BB2766541166}"/>
              </a:ext>
            </a:extLst>
          </p:cNvPr>
          <p:cNvSpPr txBox="1">
            <a:spLocks/>
          </p:cNvSpPr>
          <p:nvPr/>
        </p:nvSpPr>
        <p:spPr>
          <a:xfrm>
            <a:off x="838200" y="370772"/>
            <a:ext cx="1051560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b="1" kern="1200">
                <a:solidFill>
                  <a:schemeClr val="tx1"/>
                </a:solidFill>
                <a:latin typeface="Verdana" panose="020B0604030504040204" pitchFamily="34" charset="0"/>
                <a:ea typeface="Verdana" panose="020B0604030504040204" pitchFamily="34" charset="0"/>
                <a:cs typeface="+mj-cs"/>
              </a:defRPr>
            </a:lvl1pPr>
          </a:lstStyle>
          <a:p>
            <a:pPr algn="l"/>
            <a:r>
              <a:rPr lang="sl-SI" sz="3000" dirty="0">
                <a:latin typeface="Verdana"/>
                <a:ea typeface="Verdana"/>
              </a:rPr>
              <a:t>Poslovna vrednost </a:t>
            </a:r>
            <a:endParaRPr lang="sl-SI" sz="3000" dirty="0"/>
          </a:p>
        </p:txBody>
      </p:sp>
      <p:sp>
        <p:nvSpPr>
          <p:cNvPr id="24" name="Content Placeholder 9">
            <a:extLst>
              <a:ext uri="{FF2B5EF4-FFF2-40B4-BE49-F238E27FC236}">
                <a16:creationId xmlns:a16="http://schemas.microsoft.com/office/drawing/2014/main" id="{B8996860-578D-4C7B-9134-5EBC9ABD6B83}"/>
              </a:ext>
            </a:extLst>
          </p:cNvPr>
          <p:cNvSpPr txBox="1">
            <a:spLocks/>
          </p:cNvSpPr>
          <p:nvPr/>
        </p:nvSpPr>
        <p:spPr>
          <a:xfrm>
            <a:off x="858577" y="1669743"/>
            <a:ext cx="10515600" cy="4351338"/>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Verdana" panose="020B0604030504040204" pitchFamily="34" charset="0"/>
                <a:ea typeface="Verdana" panose="020B0604030504040204" pitchFamily="34" charset="0"/>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Verdana" panose="020B0604030504040204" pitchFamily="34" charset="0"/>
                <a:ea typeface="Verdana" panose="020B0604030504040204" pitchFamily="34" charset="0"/>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Verdana" panose="020B0604030504040204" pitchFamily="34" charset="0"/>
                <a:ea typeface="Verdana" panose="020B0604030504040204" pitchFamily="34" charset="0"/>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Verdana" panose="020B0604030504040204" pitchFamily="34" charset="0"/>
                <a:ea typeface="Verdana" panose="020B0604030504040204" pitchFamily="34" charset="0"/>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Verdana" panose="020B0604030504040204" pitchFamily="34" charset="0"/>
                <a:ea typeface="Verdana" panose="020B0604030504040204" pitchFamily="34" charset="0"/>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indent="-285750" algn="l">
              <a:lnSpc>
                <a:spcPct val="110000"/>
              </a:lnSpc>
              <a:spcBef>
                <a:spcPct val="0"/>
              </a:spcBef>
              <a:spcAft>
                <a:spcPts val="600"/>
              </a:spcAft>
              <a:buFont typeface="Arial" panose="020B0604020202020204" pitchFamily="34" charset="0"/>
              <a:buChar char="•"/>
            </a:pPr>
            <a:endParaRPr lang="sl-SI" sz="2000" dirty="0">
              <a:latin typeface="Verdana"/>
              <a:ea typeface="Verdana"/>
              <a:cs typeface="+mj-cs"/>
            </a:endParaRPr>
          </a:p>
          <a:p>
            <a:pPr marL="285750" indent="-285750" algn="l">
              <a:lnSpc>
                <a:spcPct val="110000"/>
              </a:lnSpc>
              <a:spcBef>
                <a:spcPct val="0"/>
              </a:spcBef>
              <a:spcAft>
                <a:spcPts val="600"/>
              </a:spcAft>
              <a:buFont typeface="Arial" panose="020B0604020202020204" pitchFamily="34" charset="0"/>
              <a:buChar char="•"/>
            </a:pPr>
            <a:r>
              <a:rPr lang="sl-SI" sz="2000" dirty="0">
                <a:latin typeface="Verdana"/>
                <a:ea typeface="Verdana"/>
                <a:cs typeface="+mj-cs"/>
              </a:rPr>
              <a:t>Hitra poslovna rast podjetja je zahtevala robustnejši informacijski sistem</a:t>
            </a:r>
          </a:p>
          <a:p>
            <a:pPr marL="285750" indent="-285750" algn="l">
              <a:lnSpc>
                <a:spcPct val="110000"/>
              </a:lnSpc>
              <a:spcBef>
                <a:spcPct val="0"/>
              </a:spcBef>
              <a:spcAft>
                <a:spcPts val="600"/>
              </a:spcAft>
              <a:buFont typeface="Arial" panose="020B0604020202020204" pitchFamily="34" charset="0"/>
              <a:buChar char="•"/>
            </a:pPr>
            <a:r>
              <a:rPr lang="sl-SI" sz="2000" dirty="0">
                <a:latin typeface="Verdana"/>
                <a:ea typeface="Verdana"/>
                <a:cs typeface="+mj-cs"/>
              </a:rPr>
              <a:t>Takšen IKT sistem poganja strateške poslovne procese in pospešuje rast ter razvoj</a:t>
            </a:r>
          </a:p>
          <a:p>
            <a:pPr marL="285750" indent="-285750" algn="l">
              <a:lnSpc>
                <a:spcPct val="110000"/>
              </a:lnSpc>
              <a:spcBef>
                <a:spcPct val="0"/>
              </a:spcBef>
              <a:spcAft>
                <a:spcPts val="600"/>
              </a:spcAft>
              <a:buFont typeface="Arial" panose="020B0604020202020204" pitchFamily="34" charset="0"/>
              <a:buChar char="•"/>
            </a:pPr>
            <a:r>
              <a:rPr lang="sl-SI" sz="2000" dirty="0">
                <a:latin typeface="Verdana"/>
                <a:ea typeface="Verdana"/>
                <a:cs typeface="+mj-cs"/>
              </a:rPr>
              <a:t>Ponovna uporaba starejše opreme je dokaz ekonomičnega delovanja dobrega gospodarja</a:t>
            </a:r>
          </a:p>
          <a:p>
            <a:pPr marL="285750" indent="-285750" algn="l">
              <a:lnSpc>
                <a:spcPct val="110000"/>
              </a:lnSpc>
              <a:spcBef>
                <a:spcPct val="0"/>
              </a:spcBef>
              <a:spcAft>
                <a:spcPts val="600"/>
              </a:spcAft>
              <a:buFont typeface="Arial" panose="020B0604020202020204" pitchFamily="34" charset="0"/>
              <a:buChar char="•"/>
            </a:pPr>
            <a:r>
              <a:rPr lang="sl-SI" sz="2000" dirty="0">
                <a:latin typeface="Verdana"/>
                <a:ea typeface="Verdana"/>
                <a:cs typeface="+mj-cs"/>
              </a:rPr>
              <a:t>Zvišala se je meja kibernetske varnosti zaradi </a:t>
            </a:r>
            <a:r>
              <a:rPr lang="sl-SI" sz="2000" dirty="0" err="1">
                <a:latin typeface="Verdana"/>
                <a:ea typeface="Verdana"/>
                <a:cs typeface="+mj-cs"/>
              </a:rPr>
              <a:t>večnivojskega</a:t>
            </a:r>
            <a:r>
              <a:rPr lang="sl-SI" sz="2000" dirty="0">
                <a:latin typeface="Verdana"/>
                <a:ea typeface="Verdana"/>
                <a:cs typeface="+mj-cs"/>
              </a:rPr>
              <a:t> varnostnega kopiranja in replikacije</a:t>
            </a:r>
          </a:p>
          <a:p>
            <a:pPr marL="285750" indent="-285750" algn="l">
              <a:lnSpc>
                <a:spcPct val="110000"/>
              </a:lnSpc>
              <a:spcBef>
                <a:spcPct val="0"/>
              </a:spcBef>
              <a:spcAft>
                <a:spcPts val="600"/>
              </a:spcAft>
              <a:buFont typeface="Arial" panose="020B0604020202020204" pitchFamily="34" charset="0"/>
              <a:buChar char="•"/>
            </a:pPr>
            <a:r>
              <a:rPr lang="sl-SI" sz="2000" dirty="0">
                <a:latin typeface="Verdana"/>
                <a:ea typeface="Verdana"/>
                <a:cs typeface="+mj-cs"/>
              </a:rPr>
              <a:t>Vključenost v centralno nadzorno okolje (več lokacij) omogoča višji nadzor</a:t>
            </a:r>
          </a:p>
          <a:p>
            <a:pPr marL="285750" indent="-285750" algn="l">
              <a:lnSpc>
                <a:spcPct val="110000"/>
              </a:lnSpc>
              <a:spcBef>
                <a:spcPct val="0"/>
              </a:spcBef>
              <a:spcAft>
                <a:spcPts val="600"/>
              </a:spcAft>
              <a:buFont typeface="Arial" panose="020B0604020202020204" pitchFamily="34" charset="0"/>
              <a:buChar char="•"/>
            </a:pPr>
            <a:r>
              <a:rPr lang="sl-SI" sz="2000" dirty="0">
                <a:latin typeface="Verdana"/>
                <a:ea typeface="Verdana"/>
                <a:cs typeface="+mj-cs"/>
              </a:rPr>
              <a:t>Hitrejše delovanje ključnih aplikacij</a:t>
            </a:r>
          </a:p>
          <a:p>
            <a:pPr algn="l">
              <a:lnSpc>
                <a:spcPct val="110000"/>
              </a:lnSpc>
              <a:spcBef>
                <a:spcPct val="0"/>
              </a:spcBef>
              <a:spcAft>
                <a:spcPts val="600"/>
              </a:spcAft>
            </a:pPr>
            <a:endParaRPr lang="sl-SI" sz="1800" b="1" dirty="0">
              <a:highlight>
                <a:srgbClr val="FFFF00"/>
              </a:highlight>
              <a:latin typeface="Verdana"/>
              <a:ea typeface="Verdana"/>
              <a:cs typeface="+mj-cs"/>
            </a:endParaRPr>
          </a:p>
          <a:p>
            <a:pPr algn="l">
              <a:lnSpc>
                <a:spcPct val="110000"/>
              </a:lnSpc>
              <a:spcBef>
                <a:spcPct val="0"/>
              </a:spcBef>
              <a:spcAft>
                <a:spcPts val="600"/>
              </a:spcAft>
            </a:pPr>
            <a:endParaRPr lang="sl-SI" sz="1800" dirty="0">
              <a:highlight>
                <a:srgbClr val="FFFF00"/>
              </a:highlight>
              <a:latin typeface="Verdana"/>
              <a:ea typeface="Verdana"/>
              <a:cs typeface="+mj-cs"/>
            </a:endParaRPr>
          </a:p>
          <a:p>
            <a:pPr algn="l">
              <a:lnSpc>
                <a:spcPct val="110000"/>
              </a:lnSpc>
              <a:spcBef>
                <a:spcPct val="0"/>
              </a:spcBef>
              <a:spcAft>
                <a:spcPts val="600"/>
              </a:spcAft>
            </a:pPr>
            <a:endParaRPr lang="sl-SI" sz="1800" dirty="0">
              <a:solidFill>
                <a:schemeClr val="tx2"/>
              </a:solidFill>
              <a:highlight>
                <a:srgbClr val="FFFF00"/>
              </a:highlight>
              <a:latin typeface="Verdana"/>
              <a:ea typeface="Verdana"/>
              <a:cs typeface="+mj-cs"/>
            </a:endParaRPr>
          </a:p>
          <a:p>
            <a:pPr algn="l">
              <a:lnSpc>
                <a:spcPct val="110000"/>
              </a:lnSpc>
              <a:spcBef>
                <a:spcPct val="0"/>
              </a:spcBef>
              <a:spcAft>
                <a:spcPts val="600"/>
              </a:spcAft>
            </a:pPr>
            <a:endParaRPr lang="sl-SI" sz="18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10000"/>
              </a:lnSpc>
              <a:spcBef>
                <a:spcPct val="0"/>
              </a:spcBef>
              <a:spcAft>
                <a:spcPts val="600"/>
              </a:spcAft>
            </a:pPr>
            <a:endParaRPr lang="sl-SI" sz="1400" dirty="0">
              <a:solidFill>
                <a:schemeClr val="tx2"/>
              </a:solidFill>
              <a:latin typeface="Verdana"/>
              <a:ea typeface="Verdana"/>
              <a:cs typeface="+mj-cs"/>
            </a:endParaRPr>
          </a:p>
          <a:p>
            <a:pPr marL="285750" indent="-285750" algn="l">
              <a:lnSpc>
                <a:spcPct val="110000"/>
              </a:lnSpc>
              <a:spcBef>
                <a:spcPct val="0"/>
              </a:spcBef>
              <a:spcAft>
                <a:spcPts val="600"/>
              </a:spcAft>
              <a:buFont typeface="Arial" panose="020B0604020202020204" pitchFamily="34" charset="0"/>
              <a:buChar char="•"/>
            </a:pPr>
            <a:endParaRPr lang="sl-SI" sz="1400" dirty="0">
              <a:solidFill>
                <a:schemeClr val="tx2"/>
              </a:solidFill>
              <a:latin typeface="Verdana"/>
              <a:ea typeface="Verdana"/>
              <a:cs typeface="+mj-cs"/>
            </a:endParaRPr>
          </a:p>
          <a:p>
            <a:pPr indent="-228600" algn="l">
              <a:lnSpc>
                <a:spcPct val="110000"/>
              </a:lnSpc>
              <a:spcBef>
                <a:spcPct val="0"/>
              </a:spcBef>
              <a:spcAft>
                <a:spcPts val="600"/>
              </a:spcAft>
              <a:buFont typeface="Arial" panose="020B0604020202020204" pitchFamily="34" charset="0"/>
              <a:buChar char="•"/>
            </a:pPr>
            <a:endParaRPr lang="sl-SI" sz="1600" dirty="0">
              <a:solidFill>
                <a:schemeClr val="tx2"/>
              </a:solidFill>
              <a:latin typeface="Verdana"/>
              <a:ea typeface="Verdana"/>
              <a:cs typeface="+mj-cs"/>
            </a:endParaRPr>
          </a:p>
          <a:p>
            <a:pPr indent="-228600" algn="l">
              <a:lnSpc>
                <a:spcPct val="110000"/>
              </a:lnSpc>
              <a:spcBef>
                <a:spcPct val="0"/>
              </a:spcBef>
              <a:spcAft>
                <a:spcPts val="600"/>
              </a:spcAft>
              <a:buFont typeface="Arial" panose="020B0604020202020204" pitchFamily="34" charset="0"/>
              <a:buChar char="•"/>
            </a:pPr>
            <a:endParaRPr lang="sl-SI" sz="3000" b="1" dirty="0">
              <a:solidFill>
                <a:schemeClr val="tx2"/>
              </a:solidFill>
              <a:latin typeface="Verdana"/>
              <a:ea typeface="Verdana"/>
              <a:cs typeface="+mj-cs"/>
            </a:endParaRPr>
          </a:p>
          <a:p>
            <a:pPr algn="l">
              <a:lnSpc>
                <a:spcPct val="110000"/>
              </a:lnSpc>
              <a:spcBef>
                <a:spcPct val="0"/>
              </a:spcBef>
              <a:spcAft>
                <a:spcPts val="600"/>
              </a:spcAft>
            </a:pPr>
            <a:endParaRPr lang="sl-SI" sz="3000" dirty="0">
              <a:solidFill>
                <a:schemeClr val="tx2"/>
              </a:solidFill>
              <a:latin typeface="Verdana"/>
              <a:ea typeface="Verdana"/>
              <a:cs typeface="+mj-cs"/>
            </a:endParaRPr>
          </a:p>
          <a:p>
            <a:endParaRPr lang="en-US" dirty="0"/>
          </a:p>
        </p:txBody>
      </p:sp>
      <p:pic>
        <p:nvPicPr>
          <p:cNvPr id="3" name="Slika 1" descr="A red and blue logo&#10;&#10;Description automatically generated with medium confidence">
            <a:extLst>
              <a:ext uri="{FF2B5EF4-FFF2-40B4-BE49-F238E27FC236}">
                <a16:creationId xmlns:a16="http://schemas.microsoft.com/office/drawing/2014/main" id="{441DB9F8-1075-56E5-F541-C9132051E7E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38549" y="653626"/>
            <a:ext cx="1745620" cy="763018"/>
          </a:xfrm>
          <a:prstGeom prst="rect">
            <a:avLst/>
          </a:prstGeom>
          <a:noFill/>
        </p:spPr>
      </p:pic>
      <p:pic>
        <p:nvPicPr>
          <p:cNvPr id="4" name="Picture 3">
            <a:extLst>
              <a:ext uri="{FF2B5EF4-FFF2-40B4-BE49-F238E27FC236}">
                <a16:creationId xmlns:a16="http://schemas.microsoft.com/office/drawing/2014/main" id="{6D32CEA0-2460-2EEC-25C9-6288F34680C0}"/>
              </a:ext>
            </a:extLst>
          </p:cNvPr>
          <p:cNvPicPr>
            <a:picLocks noChangeAspect="1"/>
          </p:cNvPicPr>
          <p:nvPr/>
        </p:nvPicPr>
        <p:blipFill rotWithShape="1">
          <a:blip r:embed="rId4"/>
          <a:srcRect l="6693" t="14575" r="1573" b="19757"/>
          <a:stretch/>
        </p:blipFill>
        <p:spPr>
          <a:xfrm>
            <a:off x="9195955" y="653626"/>
            <a:ext cx="2243732" cy="726779"/>
          </a:xfrm>
          <a:prstGeom prst="rect">
            <a:avLst/>
          </a:prstGeom>
        </p:spPr>
      </p:pic>
    </p:spTree>
    <p:extLst>
      <p:ext uri="{BB962C8B-B14F-4D97-AF65-F5344CB8AC3E}">
        <p14:creationId xmlns:p14="http://schemas.microsoft.com/office/powerpoint/2010/main" val="8870500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Slika 8">
            <a:extLst>
              <a:ext uri="{FF2B5EF4-FFF2-40B4-BE49-F238E27FC236}">
                <a16:creationId xmlns:a16="http://schemas.microsoft.com/office/drawing/2014/main" id="{E439BD3B-6947-44EF-DCD2-CEF0D64642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09261" y="1624653"/>
            <a:ext cx="3048000" cy="3048000"/>
          </a:xfrm>
          <a:prstGeom prst="rect">
            <a:avLst/>
          </a:prstGeom>
        </p:spPr>
      </p:pic>
      <p:sp>
        <p:nvSpPr>
          <p:cNvPr id="4" name="TextBox 3">
            <a:extLst>
              <a:ext uri="{FF2B5EF4-FFF2-40B4-BE49-F238E27FC236}">
                <a16:creationId xmlns:a16="http://schemas.microsoft.com/office/drawing/2014/main" id="{BD887E39-5BE3-4868-8D6C-DDBE7C0DC876}"/>
              </a:ext>
            </a:extLst>
          </p:cNvPr>
          <p:cNvSpPr txBox="1"/>
          <p:nvPr/>
        </p:nvSpPr>
        <p:spPr>
          <a:xfrm>
            <a:off x="804672" y="1931171"/>
            <a:ext cx="6028749" cy="2653336"/>
          </a:xfrm>
          <a:prstGeom prst="rect">
            <a:avLst/>
          </a:prstGeom>
        </p:spPr>
        <p:txBody>
          <a:bodyPr vert="horz" lIns="91440" tIns="45720" rIns="91440" bIns="45720" rtlCol="0" anchor="ctr">
            <a:normAutofit/>
          </a:bodyPr>
          <a:lstStyle/>
          <a:p>
            <a:pPr>
              <a:lnSpc>
                <a:spcPct val="90000"/>
              </a:lnSpc>
              <a:spcBef>
                <a:spcPct val="0"/>
              </a:spcBef>
              <a:spcAft>
                <a:spcPts val="600"/>
              </a:spcAft>
            </a:pPr>
            <a:r>
              <a:rPr lang="sl-SI" sz="2800" dirty="0">
                <a:latin typeface="Verdana" panose="020B0604030504040204" pitchFamily="34" charset="0"/>
                <a:ea typeface="Verdana" panose="020B0604030504040204" pitchFamily="34" charset="0"/>
                <a:cs typeface="+mj-cs"/>
              </a:rPr>
              <a:t>Vprašanja in odgovori</a:t>
            </a:r>
            <a:endParaRPr lang="en-US" sz="2800" dirty="0">
              <a:latin typeface="Verdana" panose="020B0604030504040204" pitchFamily="34" charset="0"/>
              <a:ea typeface="Verdana" panose="020B0604030504040204" pitchFamily="34" charset="0"/>
              <a:cs typeface="+mj-cs"/>
            </a:endParaRPr>
          </a:p>
        </p:txBody>
      </p:sp>
      <p:sp>
        <p:nvSpPr>
          <p:cNvPr id="8" name="TextBox 7">
            <a:extLst>
              <a:ext uri="{FF2B5EF4-FFF2-40B4-BE49-F238E27FC236}">
                <a16:creationId xmlns:a16="http://schemas.microsoft.com/office/drawing/2014/main" id="{1A7322EC-B66F-4088-BB3A-05369A1E834A}"/>
              </a:ext>
            </a:extLst>
          </p:cNvPr>
          <p:cNvSpPr txBox="1"/>
          <p:nvPr/>
        </p:nvSpPr>
        <p:spPr>
          <a:xfrm>
            <a:off x="804672" y="2421682"/>
            <a:ext cx="4553909" cy="3639289"/>
          </a:xfrm>
          <a:prstGeom prst="rect">
            <a:avLst/>
          </a:prstGeom>
        </p:spPr>
        <p:txBody>
          <a:bodyPr vert="horz" lIns="91440" tIns="45720" rIns="91440" bIns="45720" rtlCol="0" anchor="ctr">
            <a:normAutofit/>
          </a:bodyPr>
          <a:lstStyle/>
          <a:p>
            <a:pPr>
              <a:lnSpc>
                <a:spcPct val="90000"/>
              </a:lnSpc>
              <a:spcAft>
                <a:spcPts val="600"/>
              </a:spcAft>
            </a:pPr>
            <a:endParaRPr lang="sl-SI" b="1" dirty="0">
              <a:latin typeface="Verdana" panose="020B0604030504040204" pitchFamily="34" charset="0"/>
              <a:ea typeface="Verdana" panose="020B0604030504040204" pitchFamily="34" charset="0"/>
            </a:endParaRPr>
          </a:p>
          <a:p>
            <a:pPr>
              <a:lnSpc>
                <a:spcPct val="90000"/>
              </a:lnSpc>
              <a:spcAft>
                <a:spcPts val="600"/>
              </a:spcAft>
            </a:pPr>
            <a:endParaRPr lang="sl-SI" b="1" dirty="0">
              <a:latin typeface="Verdana" panose="020B0604030504040204" pitchFamily="34" charset="0"/>
              <a:ea typeface="Verdana" panose="020B0604030504040204" pitchFamily="34" charset="0"/>
            </a:endParaRPr>
          </a:p>
          <a:p>
            <a:pPr>
              <a:lnSpc>
                <a:spcPct val="90000"/>
              </a:lnSpc>
              <a:spcAft>
                <a:spcPts val="600"/>
              </a:spcAft>
            </a:pPr>
            <a:endParaRPr lang="sl-SI" b="1" dirty="0">
              <a:latin typeface="Verdana" panose="020B0604030504040204" pitchFamily="34" charset="0"/>
              <a:ea typeface="Verdana" panose="020B0604030504040204" pitchFamily="34" charset="0"/>
            </a:endParaRPr>
          </a:p>
          <a:p>
            <a:pPr>
              <a:lnSpc>
                <a:spcPct val="90000"/>
              </a:lnSpc>
              <a:spcAft>
                <a:spcPts val="600"/>
              </a:spcAft>
            </a:pPr>
            <a:endParaRPr lang="sl-SI" b="1" dirty="0">
              <a:latin typeface="Verdana" panose="020B0604030504040204" pitchFamily="34" charset="0"/>
              <a:ea typeface="Verdana" panose="020B0604030504040204" pitchFamily="34" charset="0"/>
            </a:endParaRPr>
          </a:p>
          <a:p>
            <a:pPr>
              <a:lnSpc>
                <a:spcPct val="90000"/>
              </a:lnSpc>
              <a:spcAft>
                <a:spcPts val="600"/>
              </a:spcAft>
            </a:pPr>
            <a:endParaRPr lang="sl-SI" b="1" dirty="0">
              <a:latin typeface="Verdana" panose="020B0604030504040204" pitchFamily="34" charset="0"/>
              <a:ea typeface="Verdana" panose="020B0604030504040204" pitchFamily="34" charset="0"/>
            </a:endParaRPr>
          </a:p>
          <a:p>
            <a:pPr>
              <a:lnSpc>
                <a:spcPct val="90000"/>
              </a:lnSpc>
              <a:spcAft>
                <a:spcPts val="600"/>
              </a:spcAft>
            </a:pPr>
            <a:endParaRPr lang="sl-SI" b="1" dirty="0">
              <a:latin typeface="Verdana" panose="020B0604030504040204" pitchFamily="34" charset="0"/>
              <a:ea typeface="Verdana" panose="020B0604030504040204" pitchFamily="34" charset="0"/>
            </a:endParaRPr>
          </a:p>
          <a:p>
            <a:pPr>
              <a:lnSpc>
                <a:spcPct val="90000"/>
              </a:lnSpc>
              <a:spcAft>
                <a:spcPts val="600"/>
              </a:spcAft>
            </a:pPr>
            <a:endParaRPr lang="sl-SI" b="1" dirty="0">
              <a:latin typeface="Verdana" panose="020B0604030504040204" pitchFamily="34" charset="0"/>
              <a:ea typeface="Verdana" panose="020B0604030504040204" pitchFamily="34" charset="0"/>
            </a:endParaRPr>
          </a:p>
          <a:p>
            <a:pPr>
              <a:lnSpc>
                <a:spcPct val="90000"/>
              </a:lnSpc>
              <a:spcAft>
                <a:spcPts val="600"/>
              </a:spcAft>
            </a:pPr>
            <a:endParaRPr lang="sl-SI" b="1" dirty="0">
              <a:latin typeface="Verdana" panose="020B0604030504040204" pitchFamily="34" charset="0"/>
              <a:ea typeface="Verdana" panose="020B0604030504040204" pitchFamily="34" charset="0"/>
            </a:endParaRPr>
          </a:p>
          <a:p>
            <a:pPr>
              <a:lnSpc>
                <a:spcPct val="90000"/>
              </a:lnSpc>
              <a:spcAft>
                <a:spcPts val="600"/>
              </a:spcAft>
            </a:pPr>
            <a:r>
              <a:rPr lang="sl-SI" b="1" dirty="0">
                <a:latin typeface="Verdana" panose="020B0604030504040204" pitchFamily="34" charset="0"/>
                <a:ea typeface="Verdana" panose="020B0604030504040204" pitchFamily="34" charset="0"/>
              </a:rPr>
              <a:t>Saša Cvijanović</a:t>
            </a:r>
            <a:r>
              <a:rPr lang="en-US" dirty="0">
                <a:latin typeface="Verdana" panose="020B0604030504040204" pitchFamily="34" charset="0"/>
                <a:ea typeface="Verdana" panose="020B0604030504040204" pitchFamily="34" charset="0"/>
              </a:rPr>
              <a:t>, </a:t>
            </a:r>
            <a:r>
              <a:rPr lang="sl-SI" dirty="0">
                <a:latin typeface="Verdana" panose="020B0604030504040204" pitchFamily="34" charset="0"/>
                <a:ea typeface="Verdana" panose="020B0604030504040204" pitchFamily="34" charset="0"/>
              </a:rPr>
              <a:t>Inpos, d.o.o.</a:t>
            </a:r>
            <a:endParaRPr lang="en-US" dirty="0">
              <a:latin typeface="Verdana" panose="020B0604030504040204" pitchFamily="34" charset="0"/>
              <a:ea typeface="Verdana" panose="020B0604030504040204" pitchFamily="34" charset="0"/>
            </a:endParaRPr>
          </a:p>
          <a:p>
            <a:pPr>
              <a:lnSpc>
                <a:spcPct val="90000"/>
              </a:lnSpc>
              <a:spcAft>
                <a:spcPts val="600"/>
              </a:spcAft>
            </a:pPr>
            <a:r>
              <a:rPr lang="sl-SI" b="1" dirty="0">
                <a:latin typeface="Verdana" panose="020B0604030504040204" pitchFamily="34" charset="0"/>
                <a:ea typeface="Verdana" panose="020B0604030504040204" pitchFamily="34" charset="0"/>
              </a:rPr>
              <a:t>Mitja Ulaga</a:t>
            </a:r>
            <a:r>
              <a:rPr lang="en-US" dirty="0">
                <a:latin typeface="Verdana" panose="020B0604030504040204" pitchFamily="34" charset="0"/>
                <a:ea typeface="Verdana" panose="020B0604030504040204" pitchFamily="34" charset="0"/>
              </a:rPr>
              <a:t>, Brihteja d.o.o. 		</a:t>
            </a:r>
          </a:p>
        </p:txBody>
      </p:sp>
      <p:pic>
        <p:nvPicPr>
          <p:cNvPr id="5" name="image003.png@01D8DE62.C53D2670">
            <a:extLst>
              <a:ext uri="{FF2B5EF4-FFF2-40B4-BE49-F238E27FC236}">
                <a16:creationId xmlns:a16="http://schemas.microsoft.com/office/drawing/2014/main" id="{1C12E1E0-67A9-4DA3-077C-7578CA88821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64" y="4764"/>
            <a:ext cx="4783722" cy="1370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Slika 1" descr="A red and blue logo&#10;&#10;Description automatically generated with medium confidence">
            <a:extLst>
              <a:ext uri="{FF2B5EF4-FFF2-40B4-BE49-F238E27FC236}">
                <a16:creationId xmlns:a16="http://schemas.microsoft.com/office/drawing/2014/main" id="{0C36C2B3-9D26-2832-74C3-02669EF44CFF}"/>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017759" y="1303328"/>
            <a:ext cx="4221704" cy="1845325"/>
          </a:xfrm>
          <a:prstGeom prst="rect">
            <a:avLst/>
          </a:prstGeom>
          <a:noFill/>
        </p:spPr>
      </p:pic>
      <p:pic>
        <p:nvPicPr>
          <p:cNvPr id="10" name="Picture 9">
            <a:extLst>
              <a:ext uri="{FF2B5EF4-FFF2-40B4-BE49-F238E27FC236}">
                <a16:creationId xmlns:a16="http://schemas.microsoft.com/office/drawing/2014/main" id="{5A0E4C0A-8085-3A1F-AC23-A7A8579C67EE}"/>
              </a:ext>
            </a:extLst>
          </p:cNvPr>
          <p:cNvPicPr>
            <a:picLocks noChangeAspect="1"/>
          </p:cNvPicPr>
          <p:nvPr/>
        </p:nvPicPr>
        <p:blipFill rotWithShape="1">
          <a:blip r:embed="rId6"/>
          <a:srcRect l="6693" t="14575" r="1573" b="19757"/>
          <a:stretch/>
        </p:blipFill>
        <p:spPr>
          <a:xfrm>
            <a:off x="6989523" y="3825585"/>
            <a:ext cx="4758119" cy="1541227"/>
          </a:xfrm>
          <a:prstGeom prst="rect">
            <a:avLst/>
          </a:prstGeom>
        </p:spPr>
      </p:pic>
    </p:spTree>
    <p:extLst>
      <p:ext uri="{BB962C8B-B14F-4D97-AF65-F5344CB8AC3E}">
        <p14:creationId xmlns:p14="http://schemas.microsoft.com/office/powerpoint/2010/main" val="37108461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le 8">
            <a:extLst>
              <a:ext uri="{FF2B5EF4-FFF2-40B4-BE49-F238E27FC236}">
                <a16:creationId xmlns:a16="http://schemas.microsoft.com/office/drawing/2014/main" id="{B99AD88C-ED57-4B59-BC06-0044047F193B}"/>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b="1" kern="1200">
                <a:solidFill>
                  <a:schemeClr val="tx1"/>
                </a:solidFill>
                <a:latin typeface="Verdana" panose="020B0604030504040204" pitchFamily="34" charset="0"/>
                <a:ea typeface="Verdana" panose="020B0604030504040204" pitchFamily="34" charset="0"/>
                <a:cs typeface="+mj-cs"/>
              </a:defRPr>
            </a:lvl1pPr>
          </a:lstStyle>
          <a:p>
            <a:pPr algn="l"/>
            <a:r>
              <a:rPr lang="sl-SI" sz="3000" dirty="0"/>
              <a:t>Agenda</a:t>
            </a:r>
            <a:endParaRPr lang="en-US" sz="3000" dirty="0"/>
          </a:p>
        </p:txBody>
      </p:sp>
      <p:sp>
        <p:nvSpPr>
          <p:cNvPr id="29" name="Content Placeholder 9">
            <a:extLst>
              <a:ext uri="{FF2B5EF4-FFF2-40B4-BE49-F238E27FC236}">
                <a16:creationId xmlns:a16="http://schemas.microsoft.com/office/drawing/2014/main" id="{3E776C3A-FD07-458F-A73E-FADBA8901F13}"/>
              </a:ext>
            </a:extLst>
          </p:cNvPr>
          <p:cNvSpPr txBox="1">
            <a:spLocks/>
          </p:cNvSpPr>
          <p:nvPr/>
        </p:nvSpPr>
        <p:spPr>
          <a:xfrm>
            <a:off x="977477" y="2053351"/>
            <a:ext cx="10515600" cy="435133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Verdana" panose="020B0604030504040204" pitchFamily="34" charset="0"/>
                <a:ea typeface="Verdana" panose="020B0604030504040204" pitchFamily="34" charset="0"/>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Verdana" panose="020B0604030504040204" pitchFamily="34" charset="0"/>
                <a:ea typeface="Verdana" panose="020B0604030504040204" pitchFamily="34" charset="0"/>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Verdana" panose="020B0604030504040204" pitchFamily="34" charset="0"/>
                <a:ea typeface="Verdana" panose="020B0604030504040204" pitchFamily="34" charset="0"/>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Verdana" panose="020B0604030504040204" pitchFamily="34" charset="0"/>
                <a:ea typeface="Verdana" panose="020B0604030504040204" pitchFamily="34" charset="0"/>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Verdana" panose="020B0604030504040204" pitchFamily="34" charset="0"/>
                <a:ea typeface="Verdana" panose="020B0604030504040204" pitchFamily="34" charset="0"/>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indent="-228600" algn="l">
              <a:spcBef>
                <a:spcPct val="0"/>
              </a:spcBef>
              <a:spcAft>
                <a:spcPts val="600"/>
              </a:spcAft>
              <a:buFont typeface="Arial" panose="020B0604020202020204" pitchFamily="34" charset="0"/>
              <a:buChar char="•"/>
            </a:pPr>
            <a:r>
              <a:rPr lang="sl-SI" dirty="0">
                <a:cs typeface="+mj-cs"/>
              </a:rPr>
              <a:t>Predstavitev podjetja Inpos, d.o.o.</a:t>
            </a:r>
          </a:p>
          <a:p>
            <a:pPr indent="-228600" algn="l">
              <a:spcBef>
                <a:spcPct val="0"/>
              </a:spcBef>
              <a:spcAft>
                <a:spcPts val="600"/>
              </a:spcAft>
              <a:buFont typeface="Arial" panose="020B0604020202020204" pitchFamily="34" charset="0"/>
              <a:buChar char="•"/>
            </a:pPr>
            <a:r>
              <a:rPr lang="sl-SI" dirty="0">
                <a:cs typeface="+mj-cs"/>
              </a:rPr>
              <a:t>Predstavitev podjetja Brihteja d.o.o.</a:t>
            </a:r>
          </a:p>
          <a:p>
            <a:pPr indent="-228600" algn="l">
              <a:spcBef>
                <a:spcPct val="0"/>
              </a:spcBef>
              <a:spcAft>
                <a:spcPts val="600"/>
              </a:spcAft>
              <a:buFont typeface="Arial" panose="020B0604020202020204" pitchFamily="34" charset="0"/>
              <a:buChar char="•"/>
            </a:pPr>
            <a:r>
              <a:rPr lang="sl-SI" dirty="0">
                <a:cs typeface="+mj-cs"/>
              </a:rPr>
              <a:t>Poslovni izzivi in cilji projekta</a:t>
            </a:r>
          </a:p>
          <a:p>
            <a:pPr indent="-228600" algn="l">
              <a:spcBef>
                <a:spcPct val="0"/>
              </a:spcBef>
              <a:spcAft>
                <a:spcPts val="600"/>
              </a:spcAft>
              <a:buFont typeface="Arial" panose="020B0604020202020204" pitchFamily="34" charset="0"/>
              <a:buChar char="•"/>
            </a:pPr>
            <a:r>
              <a:rPr lang="sl-SI" dirty="0">
                <a:cs typeface="+mj-cs"/>
              </a:rPr>
              <a:t>Predstavitev projekta</a:t>
            </a:r>
          </a:p>
          <a:p>
            <a:pPr indent="-228600" algn="l">
              <a:spcBef>
                <a:spcPct val="0"/>
              </a:spcBef>
              <a:spcAft>
                <a:spcPts val="600"/>
              </a:spcAft>
              <a:buFont typeface="Arial" panose="020B0604020202020204" pitchFamily="34" charset="0"/>
              <a:buChar char="•"/>
            </a:pPr>
            <a:r>
              <a:rPr lang="sl-SI" dirty="0">
                <a:cs typeface="+mj-cs"/>
              </a:rPr>
              <a:t>Arhitekturni pogled projekta</a:t>
            </a:r>
          </a:p>
          <a:p>
            <a:pPr indent="-228600" algn="l">
              <a:spcBef>
                <a:spcPct val="0"/>
              </a:spcBef>
              <a:spcAft>
                <a:spcPts val="600"/>
              </a:spcAft>
              <a:buFont typeface="Arial" panose="020B0604020202020204" pitchFamily="34" charset="0"/>
              <a:buChar char="•"/>
            </a:pPr>
            <a:r>
              <a:rPr lang="sl-SI" dirty="0">
                <a:cs typeface="+mj-cs"/>
              </a:rPr>
              <a:t>Vprašanja in zaključek</a:t>
            </a:r>
          </a:p>
          <a:p>
            <a:endParaRPr lang="en-US" dirty="0"/>
          </a:p>
        </p:txBody>
      </p:sp>
      <p:pic>
        <p:nvPicPr>
          <p:cNvPr id="2" name="Slika 1" descr="A red and blue logo&#10;&#10;Description automatically generated with medium confidence">
            <a:extLst>
              <a:ext uri="{FF2B5EF4-FFF2-40B4-BE49-F238E27FC236}">
                <a16:creationId xmlns:a16="http://schemas.microsoft.com/office/drawing/2014/main" id="{309DC375-2E65-B630-69A3-76161CF4644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945362" y="453311"/>
            <a:ext cx="1745620" cy="763018"/>
          </a:xfrm>
          <a:prstGeom prst="rect">
            <a:avLst/>
          </a:prstGeom>
          <a:noFill/>
        </p:spPr>
      </p:pic>
      <p:pic>
        <p:nvPicPr>
          <p:cNvPr id="3" name="Picture 2">
            <a:extLst>
              <a:ext uri="{FF2B5EF4-FFF2-40B4-BE49-F238E27FC236}">
                <a16:creationId xmlns:a16="http://schemas.microsoft.com/office/drawing/2014/main" id="{926A4FB1-0FF5-7677-93D4-9C462E9A5C6B}"/>
              </a:ext>
            </a:extLst>
          </p:cNvPr>
          <p:cNvPicPr>
            <a:picLocks noChangeAspect="1"/>
          </p:cNvPicPr>
          <p:nvPr/>
        </p:nvPicPr>
        <p:blipFill rotWithShape="1">
          <a:blip r:embed="rId4"/>
          <a:srcRect l="6693" t="14575" r="1573" b="19757"/>
          <a:stretch/>
        </p:blipFill>
        <p:spPr>
          <a:xfrm>
            <a:off x="8102768" y="453311"/>
            <a:ext cx="2243732" cy="726779"/>
          </a:xfrm>
          <a:prstGeom prst="rect">
            <a:avLst/>
          </a:prstGeom>
        </p:spPr>
      </p:pic>
    </p:spTree>
    <p:extLst>
      <p:ext uri="{BB962C8B-B14F-4D97-AF65-F5344CB8AC3E}">
        <p14:creationId xmlns:p14="http://schemas.microsoft.com/office/powerpoint/2010/main" val="368835008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le 8">
            <a:extLst>
              <a:ext uri="{FF2B5EF4-FFF2-40B4-BE49-F238E27FC236}">
                <a16:creationId xmlns:a16="http://schemas.microsoft.com/office/drawing/2014/main" id="{B99AD88C-ED57-4B59-BC06-0044047F193B}"/>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b="1" kern="1200">
                <a:solidFill>
                  <a:schemeClr val="tx1"/>
                </a:solidFill>
                <a:latin typeface="Verdana" panose="020B0604030504040204" pitchFamily="34" charset="0"/>
                <a:ea typeface="Verdana" panose="020B0604030504040204" pitchFamily="34" charset="0"/>
                <a:cs typeface="+mj-cs"/>
              </a:defRPr>
            </a:lvl1pPr>
          </a:lstStyle>
          <a:p>
            <a:pPr algn="l"/>
            <a:r>
              <a:rPr lang="sl-SI" sz="3000" dirty="0">
                <a:latin typeface="Verdana"/>
                <a:ea typeface="Verdana"/>
              </a:rPr>
              <a:t>Inpos, d.o.o.</a:t>
            </a:r>
            <a:endParaRPr lang="en-US" sz="3000" dirty="0"/>
          </a:p>
        </p:txBody>
      </p:sp>
      <p:sp>
        <p:nvSpPr>
          <p:cNvPr id="29" name="Content Placeholder 9">
            <a:extLst>
              <a:ext uri="{FF2B5EF4-FFF2-40B4-BE49-F238E27FC236}">
                <a16:creationId xmlns:a16="http://schemas.microsoft.com/office/drawing/2014/main" id="{3E776C3A-FD07-458F-A73E-FADBA8901F13}"/>
              </a:ext>
            </a:extLst>
          </p:cNvPr>
          <p:cNvSpPr txBox="1">
            <a:spLocks/>
          </p:cNvSpPr>
          <p:nvPr/>
        </p:nvSpPr>
        <p:spPr>
          <a:xfrm>
            <a:off x="999557" y="1757354"/>
            <a:ext cx="10515600" cy="435133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Verdana" panose="020B0604030504040204" pitchFamily="34" charset="0"/>
                <a:ea typeface="Verdana" panose="020B0604030504040204" pitchFamily="34" charset="0"/>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Verdana" panose="020B0604030504040204" pitchFamily="34" charset="0"/>
                <a:ea typeface="Verdana" panose="020B0604030504040204" pitchFamily="34" charset="0"/>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Verdana" panose="020B0604030504040204" pitchFamily="34" charset="0"/>
                <a:ea typeface="Verdana" panose="020B0604030504040204" pitchFamily="34" charset="0"/>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Verdana" panose="020B0604030504040204" pitchFamily="34" charset="0"/>
                <a:ea typeface="Verdana" panose="020B0604030504040204" pitchFamily="34" charset="0"/>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Verdana" panose="020B0604030504040204" pitchFamily="34" charset="0"/>
                <a:ea typeface="Verdana" panose="020B0604030504040204" pitchFamily="34" charset="0"/>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p>
        </p:txBody>
      </p:sp>
      <p:pic>
        <p:nvPicPr>
          <p:cNvPr id="5" name="Slika 4" descr="Slika, ki vsebuje besede zunanje, cesta, avtocesta&#10;&#10;Opis je samodejno ustvarjen">
            <a:extLst>
              <a:ext uri="{FF2B5EF4-FFF2-40B4-BE49-F238E27FC236}">
                <a16:creationId xmlns:a16="http://schemas.microsoft.com/office/drawing/2014/main" id="{128548B6-5F5D-8203-3A6C-EB9243FDD4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3875" y="3257838"/>
            <a:ext cx="5890501" cy="3166774"/>
          </a:xfrm>
          <a:prstGeom prst="rect">
            <a:avLst/>
          </a:prstGeom>
        </p:spPr>
      </p:pic>
      <p:sp>
        <p:nvSpPr>
          <p:cNvPr id="8" name="PoljeZBesedilom 7">
            <a:extLst>
              <a:ext uri="{FF2B5EF4-FFF2-40B4-BE49-F238E27FC236}">
                <a16:creationId xmlns:a16="http://schemas.microsoft.com/office/drawing/2014/main" id="{ED611EE7-2955-0728-A379-C389620F7DFD}"/>
              </a:ext>
            </a:extLst>
          </p:cNvPr>
          <p:cNvSpPr txBox="1"/>
          <p:nvPr/>
        </p:nvSpPr>
        <p:spPr>
          <a:xfrm>
            <a:off x="6542510" y="1776302"/>
            <a:ext cx="4339087" cy="3693319"/>
          </a:xfrm>
          <a:prstGeom prst="rect">
            <a:avLst/>
          </a:prstGeom>
          <a:noFill/>
        </p:spPr>
        <p:txBody>
          <a:bodyPr wrap="square">
            <a:spAutoFit/>
          </a:bodyPr>
          <a:lstStyle/>
          <a:p>
            <a:pPr marL="285750" indent="-285750">
              <a:buFont typeface="Arial" panose="020B0604020202020204" pitchFamily="34" charset="0"/>
              <a:buChar char="•"/>
            </a:pPr>
            <a:r>
              <a:rPr lang="sl-SI" dirty="0">
                <a:latin typeface="Verdana" panose="020B0604030504040204" pitchFamily="34" charset="0"/>
                <a:ea typeface="Verdana" panose="020B0604030504040204" pitchFamily="34" charset="0"/>
              </a:rPr>
              <a:t>32 let družbe</a:t>
            </a:r>
          </a:p>
          <a:p>
            <a:pPr marL="285750" indent="-285750">
              <a:buFont typeface="Arial" panose="020B0604020202020204" pitchFamily="34" charset="0"/>
              <a:buChar char="•"/>
            </a:pPr>
            <a:endParaRPr lang="sl-SI" dirty="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sl-SI" dirty="0">
                <a:latin typeface="Verdana" panose="020B0604030504040204" pitchFamily="34" charset="0"/>
                <a:ea typeface="Verdana" panose="020B0604030504040204" pitchFamily="34" charset="0"/>
              </a:rPr>
              <a:t>400 zaposlenih, preko 10.000 poslovnih partnerjev, </a:t>
            </a:r>
            <a:r>
              <a:rPr lang="sl-SI" i="1" dirty="0">
                <a:latin typeface="Verdana" panose="020B0604030504040204" pitchFamily="34" charset="0"/>
                <a:ea typeface="Verdana" panose="020B0604030504040204" pitchFamily="34" charset="0"/>
              </a:rPr>
              <a:t>6 tehnično-prodajnih  centrov, </a:t>
            </a:r>
            <a:r>
              <a:rPr lang="pl-PL" dirty="0">
                <a:latin typeface="Verdana" panose="020B0604030504040204" pitchFamily="34" charset="0"/>
                <a:ea typeface="Verdana" panose="020B0604030504040204" pitchFamily="34" charset="0"/>
              </a:rPr>
              <a:t>4 Centre za razrez in oblikovanje lesa</a:t>
            </a:r>
          </a:p>
          <a:p>
            <a:pPr marL="285750" indent="-285750">
              <a:buFont typeface="Arial" panose="020B0604020202020204" pitchFamily="34" charset="0"/>
              <a:buChar char="•"/>
            </a:pPr>
            <a:endParaRPr lang="sl-SI" b="1" i="1" dirty="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sl-SI" dirty="0">
                <a:latin typeface="Verdana" panose="020B0604030504040204" pitchFamily="34" charset="0"/>
                <a:ea typeface="Verdana" panose="020B0604030504040204" pitchFamily="34" charset="0"/>
              </a:rPr>
              <a:t>23.000 m2 poslovno-skladiščnih površin</a:t>
            </a:r>
          </a:p>
          <a:p>
            <a:pPr marL="285750" indent="-285750">
              <a:buFont typeface="Arial" panose="020B0604020202020204" pitchFamily="34" charset="0"/>
              <a:buChar char="•"/>
            </a:pPr>
            <a:endParaRPr lang="sl-SI" dirty="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sl-SI" dirty="0">
                <a:latin typeface="Verdana" panose="020B0604030504040204" pitchFamily="34" charset="0"/>
                <a:ea typeface="Verdana" panose="020B0604030504040204" pitchFamily="34" charset="0"/>
              </a:rPr>
              <a:t>33.000 m2 maloprodajnih površin</a:t>
            </a:r>
          </a:p>
          <a:p>
            <a:endParaRPr lang="sl-SI" dirty="0"/>
          </a:p>
        </p:txBody>
      </p:sp>
      <p:sp>
        <p:nvSpPr>
          <p:cNvPr id="10" name="PoljeZBesedilom 9">
            <a:extLst>
              <a:ext uri="{FF2B5EF4-FFF2-40B4-BE49-F238E27FC236}">
                <a16:creationId xmlns:a16="http://schemas.microsoft.com/office/drawing/2014/main" id="{9873A87F-E304-41C9-14B7-4BBA181A401B}"/>
              </a:ext>
            </a:extLst>
          </p:cNvPr>
          <p:cNvSpPr txBox="1"/>
          <p:nvPr/>
        </p:nvSpPr>
        <p:spPr>
          <a:xfrm>
            <a:off x="523875" y="1746242"/>
            <a:ext cx="5890501" cy="1200329"/>
          </a:xfrm>
          <a:prstGeom prst="rect">
            <a:avLst/>
          </a:prstGeom>
          <a:noFill/>
        </p:spPr>
        <p:txBody>
          <a:bodyPr wrap="square">
            <a:spAutoFit/>
          </a:bodyPr>
          <a:lstStyle/>
          <a:p>
            <a:r>
              <a:rPr lang="sl-SI" b="1" dirty="0">
                <a:latin typeface="Verdana" panose="020B0604030504040204" pitchFamily="34" charset="0"/>
                <a:ea typeface="Verdana" panose="020B0604030504040204" pitchFamily="34" charset="0"/>
              </a:rPr>
              <a:t>SKUPINO INPOS sestavljajo 3 družbe:</a:t>
            </a:r>
          </a:p>
          <a:p>
            <a:pPr marL="285750" indent="-285750">
              <a:buFont typeface="Arial" panose="020B0604020202020204" pitchFamily="34" charset="0"/>
              <a:buChar char="•"/>
            </a:pPr>
            <a:r>
              <a:rPr lang="sl-SI" dirty="0">
                <a:effectLst/>
                <a:latin typeface="Verdana" panose="020B0604030504040204" pitchFamily="34" charset="0"/>
                <a:ea typeface="Verdana" panose="020B0604030504040204" pitchFamily="34" charset="0"/>
              </a:rPr>
              <a:t>Inpos, d.o.o., Celje</a:t>
            </a:r>
          </a:p>
          <a:p>
            <a:pPr marL="285750" indent="-285750">
              <a:buFont typeface="Arial" panose="020B0604020202020204" pitchFamily="34" charset="0"/>
              <a:buChar char="•"/>
            </a:pPr>
            <a:r>
              <a:rPr lang="sl-SI" dirty="0" err="1">
                <a:effectLst/>
                <a:latin typeface="Verdana" panose="020B0604030504040204" pitchFamily="34" charset="0"/>
                <a:ea typeface="Verdana" panose="020B0604030504040204" pitchFamily="34" charset="0"/>
              </a:rPr>
              <a:t>Lesoprodukt</a:t>
            </a:r>
            <a:r>
              <a:rPr lang="sl-SI" dirty="0">
                <a:effectLst/>
                <a:latin typeface="Verdana" panose="020B0604030504040204" pitchFamily="34" charset="0"/>
                <a:ea typeface="Verdana" panose="020B0604030504040204" pitchFamily="34" charset="0"/>
              </a:rPr>
              <a:t> d.o.o., Celje</a:t>
            </a:r>
          </a:p>
          <a:p>
            <a:pPr marL="285750" indent="-285750">
              <a:buFont typeface="Arial" panose="020B0604020202020204" pitchFamily="34" charset="0"/>
              <a:buChar char="•"/>
            </a:pPr>
            <a:r>
              <a:rPr lang="sl-SI" dirty="0" err="1">
                <a:effectLst/>
                <a:latin typeface="Verdana" panose="020B0604030504040204" pitchFamily="34" charset="0"/>
                <a:ea typeface="Verdana" panose="020B0604030504040204" pitchFamily="34" charset="0"/>
              </a:rPr>
              <a:t>Mersteel</a:t>
            </a:r>
            <a:r>
              <a:rPr lang="sl-SI" dirty="0">
                <a:effectLst/>
                <a:latin typeface="Verdana" panose="020B0604030504040204" pitchFamily="34" charset="0"/>
                <a:ea typeface="Verdana" panose="020B0604030504040204" pitchFamily="34" charset="0"/>
              </a:rPr>
              <a:t> SSC d.o.o., Naklo</a:t>
            </a:r>
          </a:p>
        </p:txBody>
      </p:sp>
      <p:pic>
        <p:nvPicPr>
          <p:cNvPr id="3" name="Slika 1" descr="A red and blue logo&#10;&#10;Description automatically generated with medium confidence">
            <a:extLst>
              <a:ext uri="{FF2B5EF4-FFF2-40B4-BE49-F238E27FC236}">
                <a16:creationId xmlns:a16="http://schemas.microsoft.com/office/drawing/2014/main" id="{9900990D-C396-C8AA-6FE4-DE5D142E2C8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945362" y="453311"/>
            <a:ext cx="1745620" cy="763018"/>
          </a:xfrm>
          <a:prstGeom prst="rect">
            <a:avLst/>
          </a:prstGeom>
          <a:noFill/>
        </p:spPr>
      </p:pic>
      <p:pic>
        <p:nvPicPr>
          <p:cNvPr id="4" name="Picture 3">
            <a:extLst>
              <a:ext uri="{FF2B5EF4-FFF2-40B4-BE49-F238E27FC236}">
                <a16:creationId xmlns:a16="http://schemas.microsoft.com/office/drawing/2014/main" id="{5785B367-1E6A-07D9-B0B9-6AF293CF0249}"/>
              </a:ext>
            </a:extLst>
          </p:cNvPr>
          <p:cNvPicPr>
            <a:picLocks noChangeAspect="1"/>
          </p:cNvPicPr>
          <p:nvPr/>
        </p:nvPicPr>
        <p:blipFill rotWithShape="1">
          <a:blip r:embed="rId5"/>
          <a:srcRect l="6693" t="14575" r="1573" b="19757"/>
          <a:stretch/>
        </p:blipFill>
        <p:spPr>
          <a:xfrm>
            <a:off x="8102768" y="453311"/>
            <a:ext cx="2243732" cy="726779"/>
          </a:xfrm>
          <a:prstGeom prst="rect">
            <a:avLst/>
          </a:prstGeom>
        </p:spPr>
      </p:pic>
    </p:spTree>
    <p:extLst>
      <p:ext uri="{BB962C8B-B14F-4D97-AF65-F5344CB8AC3E}">
        <p14:creationId xmlns:p14="http://schemas.microsoft.com/office/powerpoint/2010/main" val="361570254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le 8">
            <a:extLst>
              <a:ext uri="{FF2B5EF4-FFF2-40B4-BE49-F238E27FC236}">
                <a16:creationId xmlns:a16="http://schemas.microsoft.com/office/drawing/2014/main" id="{B99AD88C-ED57-4B59-BC06-0044047F193B}"/>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b="1" kern="1200">
                <a:solidFill>
                  <a:schemeClr val="tx1"/>
                </a:solidFill>
                <a:latin typeface="Verdana" panose="020B0604030504040204" pitchFamily="34" charset="0"/>
                <a:ea typeface="Verdana" panose="020B0604030504040204" pitchFamily="34" charset="0"/>
                <a:cs typeface="+mj-cs"/>
              </a:defRPr>
            </a:lvl1pPr>
          </a:lstStyle>
          <a:p>
            <a:pPr algn="l"/>
            <a:endParaRPr lang="en-US" sz="4400" dirty="0"/>
          </a:p>
        </p:txBody>
      </p:sp>
      <p:sp>
        <p:nvSpPr>
          <p:cNvPr id="29" name="Content Placeholder 9">
            <a:extLst>
              <a:ext uri="{FF2B5EF4-FFF2-40B4-BE49-F238E27FC236}">
                <a16:creationId xmlns:a16="http://schemas.microsoft.com/office/drawing/2014/main" id="{3E776C3A-FD07-458F-A73E-FADBA8901F13}"/>
              </a:ext>
            </a:extLst>
          </p:cNvPr>
          <p:cNvSpPr txBox="1">
            <a:spLocks/>
          </p:cNvSpPr>
          <p:nvPr/>
        </p:nvSpPr>
        <p:spPr>
          <a:xfrm>
            <a:off x="962487" y="1991256"/>
            <a:ext cx="10515600" cy="435133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Verdana" panose="020B0604030504040204" pitchFamily="34" charset="0"/>
                <a:ea typeface="Verdana" panose="020B0604030504040204" pitchFamily="34" charset="0"/>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Verdana" panose="020B0604030504040204" pitchFamily="34" charset="0"/>
                <a:ea typeface="Verdana" panose="020B0604030504040204" pitchFamily="34" charset="0"/>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Verdana" panose="020B0604030504040204" pitchFamily="34" charset="0"/>
                <a:ea typeface="Verdana" panose="020B0604030504040204" pitchFamily="34" charset="0"/>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Verdana" panose="020B0604030504040204" pitchFamily="34" charset="0"/>
                <a:ea typeface="Verdana" panose="020B0604030504040204" pitchFamily="34" charset="0"/>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Verdana" panose="020B0604030504040204" pitchFamily="34" charset="0"/>
                <a:ea typeface="Verdana" panose="020B0604030504040204" pitchFamily="34" charset="0"/>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p>
        </p:txBody>
      </p:sp>
      <p:sp>
        <p:nvSpPr>
          <p:cNvPr id="18" name="Naslov 1">
            <a:extLst>
              <a:ext uri="{FF2B5EF4-FFF2-40B4-BE49-F238E27FC236}">
                <a16:creationId xmlns:a16="http://schemas.microsoft.com/office/drawing/2014/main" id="{DDA35A1B-1560-4569-A164-BB2766541166}"/>
              </a:ext>
            </a:extLst>
          </p:cNvPr>
          <p:cNvSpPr txBox="1">
            <a:spLocks/>
          </p:cNvSpPr>
          <p:nvPr/>
        </p:nvSpPr>
        <p:spPr>
          <a:xfrm>
            <a:off x="838200" y="370772"/>
            <a:ext cx="11057878"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b="1" kern="1200">
                <a:solidFill>
                  <a:schemeClr val="tx1"/>
                </a:solidFill>
                <a:latin typeface="Verdana" panose="020B0604030504040204" pitchFamily="34" charset="0"/>
                <a:ea typeface="Verdana" panose="020B0604030504040204" pitchFamily="34" charset="0"/>
                <a:cs typeface="+mj-cs"/>
              </a:defRPr>
            </a:lvl1pPr>
          </a:lstStyle>
          <a:p>
            <a:pPr algn="l"/>
            <a:r>
              <a:rPr lang="sl-SI" sz="3000" b="1" dirty="0">
                <a:latin typeface="Verdana" panose="020B0604030504040204" pitchFamily="34" charset="0"/>
                <a:ea typeface="Verdana" panose="020B0604030504040204" pitchFamily="34" charset="0"/>
              </a:rPr>
              <a:t>Brihteja d.o.o.</a:t>
            </a:r>
            <a:endParaRPr lang="sl-SI" sz="3000" dirty="0"/>
          </a:p>
        </p:txBody>
      </p:sp>
      <p:pic>
        <p:nvPicPr>
          <p:cNvPr id="3" name="Slika 1" descr="A red and blue logo&#10;&#10;Description automatically generated with medium confidence">
            <a:extLst>
              <a:ext uri="{FF2B5EF4-FFF2-40B4-BE49-F238E27FC236}">
                <a16:creationId xmlns:a16="http://schemas.microsoft.com/office/drawing/2014/main" id="{D081D72F-02CF-238D-37EB-ECE922A5979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945362" y="453311"/>
            <a:ext cx="1745620" cy="763018"/>
          </a:xfrm>
          <a:prstGeom prst="rect">
            <a:avLst/>
          </a:prstGeom>
          <a:noFill/>
        </p:spPr>
      </p:pic>
      <p:pic>
        <p:nvPicPr>
          <p:cNvPr id="4" name="Picture 3">
            <a:extLst>
              <a:ext uri="{FF2B5EF4-FFF2-40B4-BE49-F238E27FC236}">
                <a16:creationId xmlns:a16="http://schemas.microsoft.com/office/drawing/2014/main" id="{8B66EF19-F9BA-5387-9931-4F01559BB8CC}"/>
              </a:ext>
            </a:extLst>
          </p:cNvPr>
          <p:cNvPicPr>
            <a:picLocks noChangeAspect="1"/>
          </p:cNvPicPr>
          <p:nvPr/>
        </p:nvPicPr>
        <p:blipFill rotWithShape="1">
          <a:blip r:embed="rId4"/>
          <a:srcRect l="6693" t="14575" r="1573" b="19757"/>
          <a:stretch/>
        </p:blipFill>
        <p:spPr>
          <a:xfrm>
            <a:off x="8102768" y="453311"/>
            <a:ext cx="2243732" cy="726779"/>
          </a:xfrm>
          <a:prstGeom prst="rect">
            <a:avLst/>
          </a:prstGeom>
        </p:spPr>
      </p:pic>
      <p:sp>
        <p:nvSpPr>
          <p:cNvPr id="23" name="Content Placeholder 9">
            <a:extLst>
              <a:ext uri="{FF2B5EF4-FFF2-40B4-BE49-F238E27FC236}">
                <a16:creationId xmlns:a16="http://schemas.microsoft.com/office/drawing/2014/main" id="{D15C4010-4982-41A1-B6AD-321C9C50E1AE}"/>
              </a:ext>
            </a:extLst>
          </p:cNvPr>
          <p:cNvSpPr txBox="1">
            <a:spLocks/>
          </p:cNvSpPr>
          <p:nvPr/>
        </p:nvSpPr>
        <p:spPr>
          <a:xfrm>
            <a:off x="1024631" y="4180114"/>
            <a:ext cx="4172702" cy="1801331"/>
          </a:xfrm>
          <a:prstGeom prst="rect">
            <a:avLst/>
          </a:prstGeom>
        </p:spPr>
        <p:txBody>
          <a:bodyPr vert="horz" lIns="91440" tIns="45720" rIns="91440" bIns="45720" rtlCol="0">
            <a:normAutofit fontScale="5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Verdana" panose="020B0604030504040204" pitchFamily="34" charset="0"/>
                <a:ea typeface="Verdana" panose="020B0604030504040204" pitchFamily="34" charset="0"/>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Verdana" panose="020B0604030504040204" pitchFamily="34" charset="0"/>
                <a:ea typeface="Verdana" panose="020B0604030504040204" pitchFamily="34" charset="0"/>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Verdana" panose="020B0604030504040204" pitchFamily="34" charset="0"/>
                <a:ea typeface="Verdana" panose="020B0604030504040204" pitchFamily="34" charset="0"/>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Verdana" panose="020B0604030504040204" pitchFamily="34" charset="0"/>
                <a:ea typeface="Verdana" panose="020B0604030504040204" pitchFamily="34" charset="0"/>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Verdana" panose="020B0604030504040204" pitchFamily="34" charset="0"/>
                <a:ea typeface="Verdana" panose="020B0604030504040204" pitchFamily="34" charset="0"/>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10000"/>
              </a:lnSpc>
              <a:spcBef>
                <a:spcPct val="0"/>
              </a:spcBef>
              <a:spcAft>
                <a:spcPts val="600"/>
              </a:spcAft>
            </a:pPr>
            <a:r>
              <a:rPr lang="sl-SI" sz="3300" b="1" dirty="0">
                <a:cs typeface="+mj-cs"/>
              </a:rPr>
              <a:t>Inovativno IKT podjetje s posebnim poudarkom na kibernetski varnosti.</a:t>
            </a:r>
          </a:p>
          <a:p>
            <a:pPr>
              <a:lnSpc>
                <a:spcPct val="110000"/>
              </a:lnSpc>
              <a:spcBef>
                <a:spcPct val="0"/>
              </a:spcBef>
              <a:spcAft>
                <a:spcPts val="600"/>
              </a:spcAft>
            </a:pPr>
            <a:r>
              <a:rPr lang="sl-SI" sz="3100" b="1" dirty="0">
                <a:cs typeface="+mj-cs"/>
              </a:rPr>
              <a:t> </a:t>
            </a:r>
            <a:endParaRPr lang="sl-SI" sz="3100" dirty="0">
              <a:cs typeface="+mj-cs"/>
            </a:endParaRPr>
          </a:p>
          <a:p>
            <a:pPr>
              <a:lnSpc>
                <a:spcPct val="110000"/>
              </a:lnSpc>
              <a:spcBef>
                <a:spcPct val="0"/>
              </a:spcBef>
              <a:spcAft>
                <a:spcPts val="600"/>
              </a:spcAft>
            </a:pPr>
            <a:r>
              <a:rPr lang="sl-SI" sz="3300" dirty="0">
                <a:cs typeface="+mj-cs"/>
              </a:rPr>
              <a:t>Ekipa </a:t>
            </a:r>
            <a:r>
              <a:rPr lang="sl-SI" sz="3300" dirty="0" err="1">
                <a:cs typeface="+mj-cs"/>
              </a:rPr>
              <a:t>Brihteje</a:t>
            </a:r>
            <a:r>
              <a:rPr lang="sl-SI" sz="3300" dirty="0">
                <a:cs typeface="+mj-cs"/>
              </a:rPr>
              <a:t> sestavlja preko 20 zaposlenih. </a:t>
            </a:r>
          </a:p>
          <a:p>
            <a:pPr>
              <a:lnSpc>
                <a:spcPct val="110000"/>
              </a:lnSpc>
              <a:spcBef>
                <a:spcPct val="0"/>
              </a:spcBef>
              <a:spcAft>
                <a:spcPts val="600"/>
              </a:spcAft>
            </a:pPr>
            <a:endParaRPr lang="sl-SI" sz="3100" dirty="0">
              <a:cs typeface="+mj-cs"/>
            </a:endParaRPr>
          </a:p>
          <a:p>
            <a:endParaRPr lang="en-SI" sz="2800" b="1" dirty="0"/>
          </a:p>
          <a:p>
            <a:endParaRPr lang="en-US" dirty="0"/>
          </a:p>
        </p:txBody>
      </p:sp>
      <p:sp>
        <p:nvSpPr>
          <p:cNvPr id="5" name="PoljeZBesedilom 4">
            <a:extLst>
              <a:ext uri="{FF2B5EF4-FFF2-40B4-BE49-F238E27FC236}">
                <a16:creationId xmlns:a16="http://schemas.microsoft.com/office/drawing/2014/main" id="{F3685868-FA27-DEC3-BAFD-2FEC2BF7FECF}"/>
              </a:ext>
            </a:extLst>
          </p:cNvPr>
          <p:cNvSpPr txBox="1"/>
          <p:nvPr/>
        </p:nvSpPr>
        <p:spPr>
          <a:xfrm>
            <a:off x="5230383" y="4350545"/>
            <a:ext cx="6094324" cy="1415259"/>
          </a:xfrm>
          <a:prstGeom prst="rect">
            <a:avLst/>
          </a:prstGeom>
          <a:noFill/>
        </p:spPr>
        <p:txBody>
          <a:bodyPr wrap="square">
            <a:spAutoFit/>
          </a:bodyPr>
          <a:lstStyle/>
          <a:p>
            <a:pPr algn="l">
              <a:lnSpc>
                <a:spcPct val="110000"/>
              </a:lnSpc>
              <a:spcBef>
                <a:spcPct val="0"/>
              </a:spcBef>
              <a:spcAft>
                <a:spcPts val="600"/>
              </a:spcAft>
            </a:pPr>
            <a:r>
              <a:rPr lang="sl-SI" b="1" dirty="0">
                <a:latin typeface="Verdana" panose="020B0604030504040204" pitchFamily="34" charset="0"/>
                <a:ea typeface="Verdana" panose="020B0604030504040204" pitchFamily="34" charset="0"/>
                <a:cs typeface="+mj-cs"/>
              </a:rPr>
              <a:t>Glavni stebri poslovanja:</a:t>
            </a:r>
          </a:p>
          <a:p>
            <a:pPr marL="457200" indent="-457200" algn="l">
              <a:lnSpc>
                <a:spcPct val="110000"/>
              </a:lnSpc>
              <a:spcBef>
                <a:spcPct val="0"/>
              </a:spcBef>
              <a:spcAft>
                <a:spcPts val="600"/>
              </a:spcAft>
              <a:buFont typeface="Arial" panose="020B0604020202020204" pitchFamily="34" charset="0"/>
              <a:buChar char="•"/>
            </a:pPr>
            <a:r>
              <a:rPr lang="sl-SI" sz="1600" dirty="0">
                <a:latin typeface="Verdana" panose="020B0604030504040204" pitchFamily="34" charset="0"/>
                <a:ea typeface="Verdana" panose="020B0604030504040204" pitchFamily="34" charset="0"/>
                <a:cs typeface="+mj-cs"/>
              </a:rPr>
              <a:t>Sistemska integracija </a:t>
            </a:r>
          </a:p>
          <a:p>
            <a:pPr marL="457200" indent="-457200" algn="l">
              <a:lnSpc>
                <a:spcPct val="110000"/>
              </a:lnSpc>
              <a:spcBef>
                <a:spcPct val="0"/>
              </a:spcBef>
              <a:spcAft>
                <a:spcPts val="600"/>
              </a:spcAft>
              <a:buFont typeface="Arial" panose="020B0604020202020204" pitchFamily="34" charset="0"/>
              <a:buChar char="•"/>
            </a:pPr>
            <a:r>
              <a:rPr lang="sl-SI" sz="1600" dirty="0">
                <a:latin typeface="Verdana" panose="020B0604030504040204" pitchFamily="34" charset="0"/>
                <a:ea typeface="Verdana" panose="020B0604030504040204" pitchFamily="34" charset="0"/>
                <a:cs typeface="+mj-cs"/>
              </a:rPr>
              <a:t>Programske rešitve</a:t>
            </a:r>
          </a:p>
          <a:p>
            <a:pPr marL="457200" indent="-457200" algn="l">
              <a:lnSpc>
                <a:spcPct val="110000"/>
              </a:lnSpc>
              <a:spcBef>
                <a:spcPct val="0"/>
              </a:spcBef>
              <a:spcAft>
                <a:spcPts val="600"/>
              </a:spcAft>
              <a:buFont typeface="Arial" panose="020B0604020202020204" pitchFamily="34" charset="0"/>
              <a:buChar char="•"/>
            </a:pPr>
            <a:r>
              <a:rPr lang="sl-SI" sz="1600" dirty="0">
                <a:latin typeface="Verdana" panose="020B0604030504040204" pitchFamily="34" charset="0"/>
                <a:ea typeface="Verdana" panose="020B0604030504040204" pitchFamily="34" charset="0"/>
                <a:cs typeface="+mj-cs"/>
              </a:rPr>
              <a:t>IT svetovanje na področju informacijske varnosti</a:t>
            </a:r>
          </a:p>
        </p:txBody>
      </p:sp>
      <p:pic>
        <p:nvPicPr>
          <p:cNvPr id="2" name="Slika 1">
            <a:extLst>
              <a:ext uri="{FF2B5EF4-FFF2-40B4-BE49-F238E27FC236}">
                <a16:creationId xmlns:a16="http://schemas.microsoft.com/office/drawing/2014/main" id="{41B0142E-ED30-65C3-6BAC-976ECD714CDC}"/>
              </a:ext>
            </a:extLst>
          </p:cNvPr>
          <p:cNvPicPr>
            <a:picLocks noChangeAspect="1"/>
          </p:cNvPicPr>
          <p:nvPr/>
        </p:nvPicPr>
        <p:blipFill>
          <a:blip r:embed="rId5"/>
          <a:stretch>
            <a:fillRect/>
          </a:stretch>
        </p:blipFill>
        <p:spPr>
          <a:xfrm>
            <a:off x="1269321" y="1511250"/>
            <a:ext cx="9653357" cy="2262506"/>
          </a:xfrm>
          <a:prstGeom prst="rect">
            <a:avLst/>
          </a:prstGeom>
        </p:spPr>
      </p:pic>
    </p:spTree>
    <p:extLst>
      <p:ext uri="{BB962C8B-B14F-4D97-AF65-F5344CB8AC3E}">
        <p14:creationId xmlns:p14="http://schemas.microsoft.com/office/powerpoint/2010/main" val="275042309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le 8">
            <a:extLst>
              <a:ext uri="{FF2B5EF4-FFF2-40B4-BE49-F238E27FC236}">
                <a16:creationId xmlns:a16="http://schemas.microsoft.com/office/drawing/2014/main" id="{B99AD88C-ED57-4B59-BC06-0044047F193B}"/>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b="1" kern="1200">
                <a:solidFill>
                  <a:schemeClr val="tx1"/>
                </a:solidFill>
                <a:latin typeface="Verdana" panose="020B0604030504040204" pitchFamily="34" charset="0"/>
                <a:ea typeface="Verdana" panose="020B0604030504040204" pitchFamily="34" charset="0"/>
                <a:cs typeface="+mj-cs"/>
              </a:defRPr>
            </a:lvl1pPr>
          </a:lstStyle>
          <a:p>
            <a:pPr algn="l"/>
            <a:endParaRPr lang="en-US" sz="4400" dirty="0"/>
          </a:p>
        </p:txBody>
      </p:sp>
      <p:sp>
        <p:nvSpPr>
          <p:cNvPr id="29" name="Content Placeholder 9">
            <a:extLst>
              <a:ext uri="{FF2B5EF4-FFF2-40B4-BE49-F238E27FC236}">
                <a16:creationId xmlns:a16="http://schemas.microsoft.com/office/drawing/2014/main" id="{3E776C3A-FD07-458F-A73E-FADBA8901F13}"/>
              </a:ext>
            </a:extLst>
          </p:cNvPr>
          <p:cNvSpPr txBox="1">
            <a:spLocks/>
          </p:cNvSpPr>
          <p:nvPr/>
        </p:nvSpPr>
        <p:spPr>
          <a:xfrm>
            <a:off x="962487" y="1991256"/>
            <a:ext cx="10515600" cy="435133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Verdana" panose="020B0604030504040204" pitchFamily="34" charset="0"/>
                <a:ea typeface="Verdana" panose="020B0604030504040204" pitchFamily="34" charset="0"/>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Verdana" panose="020B0604030504040204" pitchFamily="34" charset="0"/>
                <a:ea typeface="Verdana" panose="020B0604030504040204" pitchFamily="34" charset="0"/>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Verdana" panose="020B0604030504040204" pitchFamily="34" charset="0"/>
                <a:ea typeface="Verdana" panose="020B0604030504040204" pitchFamily="34" charset="0"/>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Verdana" panose="020B0604030504040204" pitchFamily="34" charset="0"/>
                <a:ea typeface="Verdana" panose="020B0604030504040204" pitchFamily="34" charset="0"/>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Verdana" panose="020B0604030504040204" pitchFamily="34" charset="0"/>
                <a:ea typeface="Verdana" panose="020B0604030504040204" pitchFamily="34" charset="0"/>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p>
        </p:txBody>
      </p:sp>
      <p:sp>
        <p:nvSpPr>
          <p:cNvPr id="18" name="Naslov 1">
            <a:extLst>
              <a:ext uri="{FF2B5EF4-FFF2-40B4-BE49-F238E27FC236}">
                <a16:creationId xmlns:a16="http://schemas.microsoft.com/office/drawing/2014/main" id="{DDA35A1B-1560-4569-A164-BB2766541166}"/>
              </a:ext>
            </a:extLst>
          </p:cNvPr>
          <p:cNvSpPr txBox="1">
            <a:spLocks/>
          </p:cNvSpPr>
          <p:nvPr/>
        </p:nvSpPr>
        <p:spPr>
          <a:xfrm>
            <a:off x="914067" y="461386"/>
            <a:ext cx="5253123" cy="884456"/>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b="1" kern="1200">
                <a:solidFill>
                  <a:schemeClr val="tx1"/>
                </a:solidFill>
                <a:latin typeface="Verdana" panose="020B0604030504040204" pitchFamily="34" charset="0"/>
                <a:ea typeface="Verdana" panose="020B0604030504040204" pitchFamily="34" charset="0"/>
                <a:cs typeface="+mj-cs"/>
              </a:defRPr>
            </a:lvl1pPr>
          </a:lstStyle>
          <a:p>
            <a:pPr algn="l"/>
            <a:r>
              <a:rPr lang="sl-SI" sz="3000" dirty="0"/>
              <a:t>Prisotnost </a:t>
            </a:r>
            <a:r>
              <a:rPr lang="sl-SI" sz="3000" dirty="0" err="1"/>
              <a:t>Brihteje</a:t>
            </a:r>
            <a:endParaRPr lang="sl-SI" sz="3000" dirty="0"/>
          </a:p>
        </p:txBody>
      </p:sp>
      <p:sp>
        <p:nvSpPr>
          <p:cNvPr id="24" name="Content Placeholder 9">
            <a:extLst>
              <a:ext uri="{FF2B5EF4-FFF2-40B4-BE49-F238E27FC236}">
                <a16:creationId xmlns:a16="http://schemas.microsoft.com/office/drawing/2014/main" id="{1511D74D-02D9-4407-8645-BEDCF3B909CB}"/>
              </a:ext>
            </a:extLst>
          </p:cNvPr>
          <p:cNvSpPr txBox="1">
            <a:spLocks/>
          </p:cNvSpPr>
          <p:nvPr/>
        </p:nvSpPr>
        <p:spPr>
          <a:xfrm>
            <a:off x="7332954" y="1724569"/>
            <a:ext cx="4323425" cy="4871539"/>
          </a:xfrm>
          <a:prstGeom prst="rect">
            <a:avLst/>
          </a:prstGeom>
        </p:spPr>
        <p:txBody>
          <a:bodyPr vert="horz" lIns="91440" tIns="45720" rIns="91440" bIns="45720" rtlCol="0">
            <a:normAutofit fontScale="77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Verdana" panose="020B0604030504040204" pitchFamily="34" charset="0"/>
                <a:ea typeface="Verdana" panose="020B0604030504040204" pitchFamily="34" charset="0"/>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Verdana" panose="020B0604030504040204" pitchFamily="34" charset="0"/>
                <a:ea typeface="Verdana" panose="020B0604030504040204" pitchFamily="34" charset="0"/>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Verdana" panose="020B0604030504040204" pitchFamily="34" charset="0"/>
                <a:ea typeface="Verdana" panose="020B0604030504040204" pitchFamily="34" charset="0"/>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Verdana" panose="020B0604030504040204" pitchFamily="34" charset="0"/>
                <a:ea typeface="Verdana" panose="020B0604030504040204" pitchFamily="34" charset="0"/>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Verdana" panose="020B0604030504040204" pitchFamily="34" charset="0"/>
                <a:ea typeface="Verdana" panose="020B0604030504040204" pitchFamily="34" charset="0"/>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sl-SI" sz="2000" dirty="0">
                <a:cs typeface="+mj-cs"/>
              </a:rPr>
              <a:t>- Slovenija	</a:t>
            </a:r>
          </a:p>
          <a:p>
            <a:pPr algn="l"/>
            <a:r>
              <a:rPr lang="sl-SI" sz="2000" dirty="0">
                <a:cs typeface="+mj-cs"/>
              </a:rPr>
              <a:t>- Švica</a:t>
            </a:r>
          </a:p>
          <a:p>
            <a:pPr algn="l"/>
            <a:r>
              <a:rPr lang="sl-SI" sz="2000" dirty="0">
                <a:cs typeface="+mj-cs"/>
              </a:rPr>
              <a:t>- Nemčija	</a:t>
            </a:r>
          </a:p>
          <a:p>
            <a:pPr algn="l"/>
            <a:r>
              <a:rPr lang="sl-SI" sz="2000" dirty="0">
                <a:cs typeface="+mj-cs"/>
              </a:rPr>
              <a:t>- Italija</a:t>
            </a:r>
          </a:p>
          <a:p>
            <a:pPr algn="l"/>
            <a:r>
              <a:rPr lang="sl-SI" sz="2000" dirty="0">
                <a:cs typeface="+mj-cs"/>
              </a:rPr>
              <a:t>- Velika Britanija	</a:t>
            </a:r>
          </a:p>
          <a:p>
            <a:pPr algn="l"/>
            <a:r>
              <a:rPr lang="sl-SI" sz="2000" dirty="0">
                <a:cs typeface="+mj-cs"/>
              </a:rPr>
              <a:t>- Nizozemska</a:t>
            </a:r>
          </a:p>
          <a:p>
            <a:pPr algn="l"/>
            <a:r>
              <a:rPr lang="sl-SI" sz="2000" dirty="0">
                <a:cs typeface="+mj-cs"/>
              </a:rPr>
              <a:t>- Francija</a:t>
            </a:r>
          </a:p>
          <a:p>
            <a:pPr algn="l"/>
            <a:r>
              <a:rPr lang="sl-SI" sz="2000" dirty="0">
                <a:cs typeface="+mj-cs"/>
              </a:rPr>
              <a:t>- Norveška</a:t>
            </a:r>
          </a:p>
          <a:p>
            <a:pPr algn="l"/>
            <a:r>
              <a:rPr lang="sl-SI" sz="2000" dirty="0">
                <a:cs typeface="+mj-cs"/>
              </a:rPr>
              <a:t>- Španija</a:t>
            </a:r>
          </a:p>
          <a:p>
            <a:pPr algn="l"/>
            <a:r>
              <a:rPr lang="sl-SI" sz="2000" dirty="0">
                <a:cs typeface="+mj-cs"/>
              </a:rPr>
              <a:t>- Madžarska</a:t>
            </a:r>
          </a:p>
          <a:p>
            <a:pPr algn="l"/>
            <a:r>
              <a:rPr lang="sl-SI" sz="2000" dirty="0">
                <a:cs typeface="+mj-cs"/>
              </a:rPr>
              <a:t>- Škotska	</a:t>
            </a:r>
          </a:p>
          <a:p>
            <a:pPr algn="l"/>
            <a:r>
              <a:rPr lang="sl-SI" sz="2000" dirty="0">
                <a:cs typeface="+mj-cs"/>
              </a:rPr>
              <a:t>- Poljska</a:t>
            </a:r>
          </a:p>
          <a:p>
            <a:pPr algn="l"/>
            <a:r>
              <a:rPr lang="sl-SI" sz="2000" dirty="0">
                <a:cs typeface="+mj-cs"/>
              </a:rPr>
              <a:t>- </a:t>
            </a:r>
            <a:r>
              <a:rPr lang="sl-SI" sz="2000" dirty="0" err="1">
                <a:cs typeface="+mj-cs"/>
              </a:rPr>
              <a:t>Dubai</a:t>
            </a:r>
            <a:endParaRPr lang="sl-SI" sz="2000" dirty="0">
              <a:cs typeface="+mj-cs"/>
            </a:endParaRPr>
          </a:p>
          <a:p>
            <a:pPr algn="l"/>
            <a:r>
              <a:rPr lang="sl-SI" sz="2000" dirty="0">
                <a:cs typeface="+mj-cs"/>
              </a:rPr>
              <a:t>- Abu </a:t>
            </a:r>
            <a:r>
              <a:rPr lang="sl-SI" sz="2000" dirty="0" err="1">
                <a:cs typeface="+mj-cs"/>
              </a:rPr>
              <a:t>Dhabi</a:t>
            </a:r>
            <a:endParaRPr lang="sl-SI" sz="2000" dirty="0">
              <a:cs typeface="+mj-cs"/>
            </a:endParaRPr>
          </a:p>
          <a:p>
            <a:pPr algn="l"/>
            <a:r>
              <a:rPr lang="sl-SI" sz="2000" dirty="0">
                <a:cs typeface="+mj-cs"/>
              </a:rPr>
              <a:t>- Savdska Arabija</a:t>
            </a:r>
          </a:p>
          <a:p>
            <a:pPr algn="l"/>
            <a:r>
              <a:rPr lang="sl-SI" sz="2000" dirty="0">
                <a:cs typeface="+mj-cs"/>
              </a:rPr>
              <a:t>- Nigerija</a:t>
            </a:r>
          </a:p>
          <a:p>
            <a:pPr algn="l"/>
            <a:endParaRPr lang="sl-SI" sz="2000" dirty="0">
              <a:solidFill>
                <a:schemeClr val="tx2"/>
              </a:solidFill>
              <a:cs typeface="+mj-cs"/>
            </a:endParaRPr>
          </a:p>
          <a:p>
            <a:pPr algn="l"/>
            <a:endParaRPr lang="en-SI" sz="2000" b="1" dirty="0"/>
          </a:p>
          <a:p>
            <a:pPr algn="l"/>
            <a:endParaRPr lang="en-US" sz="1600" dirty="0"/>
          </a:p>
        </p:txBody>
      </p:sp>
      <p:pic>
        <p:nvPicPr>
          <p:cNvPr id="1026" name="Picture 2">
            <a:extLst>
              <a:ext uri="{FF2B5EF4-FFF2-40B4-BE49-F238E27FC236}">
                <a16:creationId xmlns:a16="http://schemas.microsoft.com/office/drawing/2014/main" id="{C8224935-2EDC-D4F8-6C7B-B784B4875D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4911" y="1473040"/>
            <a:ext cx="4867729" cy="4923574"/>
          </a:xfrm>
          <a:prstGeom prst="rect">
            <a:avLst/>
          </a:prstGeom>
          <a:noFill/>
          <a:extLst>
            <a:ext uri="{909E8E84-426E-40DD-AFC4-6F175D3DCCD1}">
              <a14:hiddenFill xmlns:a14="http://schemas.microsoft.com/office/drawing/2010/main">
                <a:solidFill>
                  <a:srgbClr val="FFFFFF"/>
                </a:solidFill>
              </a14:hiddenFill>
            </a:ext>
          </a:extLst>
        </p:spPr>
      </p:pic>
      <p:pic>
        <p:nvPicPr>
          <p:cNvPr id="3" name="Slika 1" descr="A red and blue logo&#10;&#10;Description automatically generated with medium confidence">
            <a:extLst>
              <a:ext uri="{FF2B5EF4-FFF2-40B4-BE49-F238E27FC236}">
                <a16:creationId xmlns:a16="http://schemas.microsoft.com/office/drawing/2014/main" id="{918F7484-EDD8-FE20-EFC0-8449B8BC8F0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298047" y="446699"/>
            <a:ext cx="1745620" cy="763018"/>
          </a:xfrm>
          <a:prstGeom prst="rect">
            <a:avLst/>
          </a:prstGeom>
          <a:noFill/>
        </p:spPr>
      </p:pic>
      <p:pic>
        <p:nvPicPr>
          <p:cNvPr id="4" name="Picture 3">
            <a:extLst>
              <a:ext uri="{FF2B5EF4-FFF2-40B4-BE49-F238E27FC236}">
                <a16:creationId xmlns:a16="http://schemas.microsoft.com/office/drawing/2014/main" id="{A51D1E83-28DD-D3F8-59C7-4DE3DF868FDE}"/>
              </a:ext>
            </a:extLst>
          </p:cNvPr>
          <p:cNvPicPr>
            <a:picLocks noChangeAspect="1"/>
          </p:cNvPicPr>
          <p:nvPr/>
        </p:nvPicPr>
        <p:blipFill rotWithShape="1">
          <a:blip r:embed="rId5"/>
          <a:srcRect l="6693" t="14575" r="1573" b="19757"/>
          <a:stretch/>
        </p:blipFill>
        <p:spPr>
          <a:xfrm>
            <a:off x="9455453" y="446699"/>
            <a:ext cx="2243732" cy="726779"/>
          </a:xfrm>
          <a:prstGeom prst="rect">
            <a:avLst/>
          </a:prstGeom>
        </p:spPr>
      </p:pic>
    </p:spTree>
    <p:extLst>
      <p:ext uri="{BB962C8B-B14F-4D97-AF65-F5344CB8AC3E}">
        <p14:creationId xmlns:p14="http://schemas.microsoft.com/office/powerpoint/2010/main" val="378525978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le 8">
            <a:extLst>
              <a:ext uri="{FF2B5EF4-FFF2-40B4-BE49-F238E27FC236}">
                <a16:creationId xmlns:a16="http://schemas.microsoft.com/office/drawing/2014/main" id="{B99AD88C-ED57-4B59-BC06-0044047F193B}"/>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b="1" kern="1200">
                <a:solidFill>
                  <a:schemeClr val="tx1"/>
                </a:solidFill>
                <a:latin typeface="Verdana" panose="020B0604030504040204" pitchFamily="34" charset="0"/>
                <a:ea typeface="Verdana" panose="020B0604030504040204" pitchFamily="34" charset="0"/>
                <a:cs typeface="+mj-cs"/>
              </a:defRPr>
            </a:lvl1pPr>
          </a:lstStyle>
          <a:p>
            <a:pPr algn="l"/>
            <a:endParaRPr lang="en-US" sz="4400" dirty="0"/>
          </a:p>
        </p:txBody>
      </p:sp>
      <p:sp>
        <p:nvSpPr>
          <p:cNvPr id="18" name="Naslov 1">
            <a:extLst>
              <a:ext uri="{FF2B5EF4-FFF2-40B4-BE49-F238E27FC236}">
                <a16:creationId xmlns:a16="http://schemas.microsoft.com/office/drawing/2014/main" id="{DDA35A1B-1560-4569-A164-BB2766541166}"/>
              </a:ext>
            </a:extLst>
          </p:cNvPr>
          <p:cNvSpPr txBox="1">
            <a:spLocks/>
          </p:cNvSpPr>
          <p:nvPr/>
        </p:nvSpPr>
        <p:spPr>
          <a:xfrm>
            <a:off x="838200" y="365125"/>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b="1" kern="1200">
                <a:solidFill>
                  <a:schemeClr val="tx1"/>
                </a:solidFill>
                <a:latin typeface="Verdana" panose="020B0604030504040204" pitchFamily="34" charset="0"/>
                <a:ea typeface="Verdana" panose="020B0604030504040204" pitchFamily="34" charset="0"/>
                <a:cs typeface="+mj-cs"/>
              </a:defRPr>
            </a:lvl1pPr>
          </a:lstStyle>
          <a:p>
            <a:endParaRPr lang="sl-SI" sz="3600" dirty="0"/>
          </a:p>
        </p:txBody>
      </p:sp>
      <p:sp>
        <p:nvSpPr>
          <p:cNvPr id="23" name="Naslov 1">
            <a:extLst>
              <a:ext uri="{FF2B5EF4-FFF2-40B4-BE49-F238E27FC236}">
                <a16:creationId xmlns:a16="http://schemas.microsoft.com/office/drawing/2014/main" id="{E03DBADD-FBCC-4B9D-BD7A-9434ADAF478D}"/>
              </a:ext>
            </a:extLst>
          </p:cNvPr>
          <p:cNvSpPr txBox="1">
            <a:spLocks/>
          </p:cNvSpPr>
          <p:nvPr/>
        </p:nvSpPr>
        <p:spPr>
          <a:xfrm>
            <a:off x="990600" y="517525"/>
            <a:ext cx="1051560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b="1" kern="1200">
                <a:solidFill>
                  <a:schemeClr val="tx1"/>
                </a:solidFill>
                <a:latin typeface="Verdana" panose="020B0604030504040204" pitchFamily="34" charset="0"/>
                <a:ea typeface="Verdana" panose="020B0604030504040204" pitchFamily="34" charset="0"/>
                <a:cs typeface="+mj-cs"/>
              </a:defRPr>
            </a:lvl1pPr>
          </a:lstStyle>
          <a:p>
            <a:pPr algn="l"/>
            <a:r>
              <a:rPr lang="sl-SI" sz="3000" dirty="0">
                <a:latin typeface="Verdana"/>
                <a:ea typeface="Verdana"/>
              </a:rPr>
              <a:t>ITK Tveganja</a:t>
            </a:r>
            <a:endParaRPr lang="sl-SI" sz="3000" dirty="0"/>
          </a:p>
        </p:txBody>
      </p:sp>
      <p:pic>
        <p:nvPicPr>
          <p:cNvPr id="3" name="Slika 1" descr="A red and blue logo&#10;&#10;Description automatically generated with medium confidence">
            <a:extLst>
              <a:ext uri="{FF2B5EF4-FFF2-40B4-BE49-F238E27FC236}">
                <a16:creationId xmlns:a16="http://schemas.microsoft.com/office/drawing/2014/main" id="{BF641622-8E42-1171-617C-5629AC4263E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72025" y="406029"/>
            <a:ext cx="1745620" cy="763018"/>
          </a:xfrm>
          <a:prstGeom prst="rect">
            <a:avLst/>
          </a:prstGeom>
          <a:noFill/>
        </p:spPr>
      </p:pic>
      <p:pic>
        <p:nvPicPr>
          <p:cNvPr id="4" name="Picture 3">
            <a:extLst>
              <a:ext uri="{FF2B5EF4-FFF2-40B4-BE49-F238E27FC236}">
                <a16:creationId xmlns:a16="http://schemas.microsoft.com/office/drawing/2014/main" id="{9C6AA122-6A42-4AEA-BBC4-973FDC81D328}"/>
              </a:ext>
            </a:extLst>
          </p:cNvPr>
          <p:cNvPicPr>
            <a:picLocks noChangeAspect="1"/>
          </p:cNvPicPr>
          <p:nvPr/>
        </p:nvPicPr>
        <p:blipFill rotWithShape="1">
          <a:blip r:embed="rId4"/>
          <a:srcRect l="6693" t="14575" r="1573" b="19757"/>
          <a:stretch/>
        </p:blipFill>
        <p:spPr>
          <a:xfrm>
            <a:off x="9229431" y="406029"/>
            <a:ext cx="2243732" cy="726779"/>
          </a:xfrm>
          <a:prstGeom prst="rect">
            <a:avLst/>
          </a:prstGeom>
        </p:spPr>
      </p:pic>
      <p:sp>
        <p:nvSpPr>
          <p:cNvPr id="5" name="TextBox 4">
            <a:extLst>
              <a:ext uri="{FF2B5EF4-FFF2-40B4-BE49-F238E27FC236}">
                <a16:creationId xmlns:a16="http://schemas.microsoft.com/office/drawing/2014/main" id="{B13DC457-9A1A-0670-C3C1-824F4D67AC93}"/>
              </a:ext>
            </a:extLst>
          </p:cNvPr>
          <p:cNvSpPr txBox="1"/>
          <p:nvPr/>
        </p:nvSpPr>
        <p:spPr>
          <a:xfrm>
            <a:off x="320632" y="2430744"/>
            <a:ext cx="6602681" cy="2787623"/>
          </a:xfrm>
          <a:prstGeom prst="rect">
            <a:avLst/>
          </a:prstGeom>
          <a:noFill/>
        </p:spPr>
        <p:txBody>
          <a:bodyPr wrap="square" rtlCol="0">
            <a:spAutoFit/>
          </a:bodyPr>
          <a:lstStyle/>
          <a:p>
            <a:pPr algn="r">
              <a:lnSpc>
                <a:spcPct val="150000"/>
              </a:lnSpc>
            </a:pPr>
            <a:r>
              <a:rPr lang="sl-SI" sz="2400" dirty="0">
                <a:latin typeface="Verdana" panose="020B0604030504040204" pitchFamily="34" charset="0"/>
                <a:ea typeface="Verdana" panose="020B0604030504040204" pitchFamily="34" charset="0"/>
              </a:rPr>
              <a:t>Delovanje informacijske podpore </a:t>
            </a:r>
          </a:p>
          <a:p>
            <a:pPr algn="r">
              <a:lnSpc>
                <a:spcPct val="150000"/>
              </a:lnSpc>
            </a:pPr>
            <a:r>
              <a:rPr lang="sl-SI" sz="2400" dirty="0">
                <a:latin typeface="Verdana" panose="020B0604030504040204" pitchFamily="34" charset="0"/>
                <a:ea typeface="Verdana" panose="020B0604030504040204" pitchFamily="34" charset="0"/>
              </a:rPr>
              <a:t>Informacijska varnost sredstev</a:t>
            </a:r>
          </a:p>
          <a:p>
            <a:pPr algn="r">
              <a:lnSpc>
                <a:spcPct val="150000"/>
              </a:lnSpc>
            </a:pPr>
            <a:r>
              <a:rPr lang="sl-SI" sz="2400" dirty="0">
                <a:latin typeface="Verdana" panose="020B0604030504040204" pitchFamily="34" charset="0"/>
                <a:ea typeface="Verdana" panose="020B0604030504040204" pitchFamily="34" charset="0"/>
              </a:rPr>
              <a:t>Vdor in kraja podatkov</a:t>
            </a:r>
          </a:p>
          <a:p>
            <a:pPr algn="r">
              <a:lnSpc>
                <a:spcPct val="150000"/>
              </a:lnSpc>
            </a:pPr>
            <a:r>
              <a:rPr lang="sl-SI" sz="2400" dirty="0">
                <a:latin typeface="Verdana" panose="020B0604030504040204" pitchFamily="34" charset="0"/>
                <a:ea typeface="Verdana" panose="020B0604030504040204" pitchFamily="34" charset="0"/>
              </a:rPr>
              <a:t>Zagotavljanje neprekinjenosti poslovanja</a:t>
            </a:r>
          </a:p>
          <a:p>
            <a:pPr algn="r">
              <a:lnSpc>
                <a:spcPct val="150000"/>
              </a:lnSpc>
            </a:pPr>
            <a:r>
              <a:rPr lang="sl-SI" sz="2400" dirty="0">
                <a:latin typeface="Verdana" panose="020B0604030504040204" pitchFamily="34" charset="0"/>
                <a:ea typeface="Verdana" panose="020B0604030504040204" pitchFamily="34" charset="0"/>
              </a:rPr>
              <a:t>Skladnost na področju varstva podatkov </a:t>
            </a:r>
            <a:endParaRPr lang="en-SI" sz="2400" dirty="0">
              <a:latin typeface="Verdana" panose="020B0604030504040204" pitchFamily="34" charset="0"/>
              <a:ea typeface="Verdana" panose="020B0604030504040204" pitchFamily="34" charset="0"/>
            </a:endParaRPr>
          </a:p>
        </p:txBody>
      </p:sp>
      <p:pic>
        <p:nvPicPr>
          <p:cNvPr id="7" name="Picture 2">
            <a:extLst>
              <a:ext uri="{FF2B5EF4-FFF2-40B4-BE49-F238E27FC236}">
                <a16:creationId xmlns:a16="http://schemas.microsoft.com/office/drawing/2014/main" id="{0D039F2A-9E57-A97E-8B86-BDF198D7F7B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60995" y="1425893"/>
            <a:ext cx="1139190" cy="113919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a:extLst>
              <a:ext uri="{FF2B5EF4-FFF2-40B4-BE49-F238E27FC236}">
                <a16:creationId xmlns:a16="http://schemas.microsoft.com/office/drawing/2014/main" id="{671A5DEB-2362-22FB-A82B-B9765B9D3B5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623080" y="1531777"/>
            <a:ext cx="1056860" cy="105686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a:extLst>
              <a:ext uri="{FF2B5EF4-FFF2-40B4-BE49-F238E27FC236}">
                <a16:creationId xmlns:a16="http://schemas.microsoft.com/office/drawing/2014/main" id="{DC096418-FE79-87A9-391C-A07BB4417A7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760785" y="2535754"/>
            <a:ext cx="1365807" cy="136580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a:extLst>
              <a:ext uri="{FF2B5EF4-FFF2-40B4-BE49-F238E27FC236}">
                <a16:creationId xmlns:a16="http://schemas.microsoft.com/office/drawing/2014/main" id="{43BD6966-ADC2-366A-4AAF-F148D989146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623080" y="2856563"/>
            <a:ext cx="1327763" cy="132776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0DB7B5B3-40F6-21D9-F3D3-B7893733B5D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732746" y="3892699"/>
            <a:ext cx="1395689" cy="139568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2">
            <a:extLst>
              <a:ext uri="{FF2B5EF4-FFF2-40B4-BE49-F238E27FC236}">
                <a16:creationId xmlns:a16="http://schemas.microsoft.com/office/drawing/2014/main" id="{E364F8F3-3815-D0F8-35DC-6B6B111110E5}"/>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623080" y="4452252"/>
            <a:ext cx="1327763" cy="132776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4">
            <a:extLst>
              <a:ext uri="{FF2B5EF4-FFF2-40B4-BE49-F238E27FC236}">
                <a16:creationId xmlns:a16="http://schemas.microsoft.com/office/drawing/2014/main" id="{6162E205-C895-4AA9-A732-DC14D014299D}"/>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762628" y="5328271"/>
            <a:ext cx="1365807" cy="13658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246477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le 8">
            <a:extLst>
              <a:ext uri="{FF2B5EF4-FFF2-40B4-BE49-F238E27FC236}">
                <a16:creationId xmlns:a16="http://schemas.microsoft.com/office/drawing/2014/main" id="{B99AD88C-ED57-4B59-BC06-0044047F193B}"/>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b="1" kern="1200">
                <a:solidFill>
                  <a:schemeClr val="tx1"/>
                </a:solidFill>
                <a:latin typeface="Verdana" panose="020B0604030504040204" pitchFamily="34" charset="0"/>
                <a:ea typeface="Verdana" panose="020B0604030504040204" pitchFamily="34" charset="0"/>
                <a:cs typeface="+mj-cs"/>
              </a:defRPr>
            </a:lvl1pPr>
          </a:lstStyle>
          <a:p>
            <a:pPr algn="l"/>
            <a:endParaRPr lang="en-US" sz="4400" dirty="0"/>
          </a:p>
        </p:txBody>
      </p:sp>
      <p:sp>
        <p:nvSpPr>
          <p:cNvPr id="29" name="Content Placeholder 9">
            <a:extLst>
              <a:ext uri="{FF2B5EF4-FFF2-40B4-BE49-F238E27FC236}">
                <a16:creationId xmlns:a16="http://schemas.microsoft.com/office/drawing/2014/main" id="{3E776C3A-FD07-458F-A73E-FADBA8901F13}"/>
              </a:ext>
            </a:extLst>
          </p:cNvPr>
          <p:cNvSpPr txBox="1">
            <a:spLocks/>
          </p:cNvSpPr>
          <p:nvPr/>
        </p:nvSpPr>
        <p:spPr>
          <a:xfrm>
            <a:off x="962487" y="1991256"/>
            <a:ext cx="10515600" cy="435133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Verdana" panose="020B0604030504040204" pitchFamily="34" charset="0"/>
                <a:ea typeface="Verdana" panose="020B0604030504040204" pitchFamily="34" charset="0"/>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Verdana" panose="020B0604030504040204" pitchFamily="34" charset="0"/>
                <a:ea typeface="Verdana" panose="020B0604030504040204" pitchFamily="34" charset="0"/>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Verdana" panose="020B0604030504040204" pitchFamily="34" charset="0"/>
                <a:ea typeface="Verdana" panose="020B0604030504040204" pitchFamily="34" charset="0"/>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Verdana" panose="020B0604030504040204" pitchFamily="34" charset="0"/>
                <a:ea typeface="Verdana" panose="020B0604030504040204" pitchFamily="34" charset="0"/>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Verdana" panose="020B0604030504040204" pitchFamily="34" charset="0"/>
                <a:ea typeface="Verdana" panose="020B0604030504040204" pitchFamily="34" charset="0"/>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p>
        </p:txBody>
      </p:sp>
      <p:sp>
        <p:nvSpPr>
          <p:cNvPr id="18" name="Naslov 1">
            <a:extLst>
              <a:ext uri="{FF2B5EF4-FFF2-40B4-BE49-F238E27FC236}">
                <a16:creationId xmlns:a16="http://schemas.microsoft.com/office/drawing/2014/main" id="{DDA35A1B-1560-4569-A164-BB2766541166}"/>
              </a:ext>
            </a:extLst>
          </p:cNvPr>
          <p:cNvSpPr txBox="1">
            <a:spLocks/>
          </p:cNvSpPr>
          <p:nvPr/>
        </p:nvSpPr>
        <p:spPr>
          <a:xfrm>
            <a:off x="838200" y="370772"/>
            <a:ext cx="1051560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b="1" kern="1200">
                <a:solidFill>
                  <a:schemeClr val="tx1"/>
                </a:solidFill>
                <a:latin typeface="Verdana" panose="020B0604030504040204" pitchFamily="34" charset="0"/>
                <a:ea typeface="Verdana" panose="020B0604030504040204" pitchFamily="34" charset="0"/>
                <a:cs typeface="+mj-cs"/>
              </a:defRPr>
            </a:lvl1pPr>
          </a:lstStyle>
          <a:p>
            <a:pPr algn="l"/>
            <a:r>
              <a:rPr lang="sl-SI" sz="3000" dirty="0">
                <a:latin typeface="Verdana"/>
                <a:ea typeface="Verdana"/>
              </a:rPr>
              <a:t>Cilji</a:t>
            </a:r>
            <a:r>
              <a:rPr lang="sl-SI" sz="3000" b="1" dirty="0">
                <a:latin typeface="Verdana"/>
                <a:ea typeface="Verdana"/>
              </a:rPr>
              <a:t> </a:t>
            </a:r>
            <a:r>
              <a:rPr lang="sl-SI" sz="3000" dirty="0">
                <a:latin typeface="Verdana"/>
                <a:ea typeface="Verdana"/>
              </a:rPr>
              <a:t>projekta</a:t>
            </a:r>
            <a:endParaRPr lang="sl-SI" sz="3000" dirty="0"/>
          </a:p>
        </p:txBody>
      </p:sp>
      <p:sp>
        <p:nvSpPr>
          <p:cNvPr id="24" name="Content Placeholder 9">
            <a:extLst>
              <a:ext uri="{FF2B5EF4-FFF2-40B4-BE49-F238E27FC236}">
                <a16:creationId xmlns:a16="http://schemas.microsoft.com/office/drawing/2014/main" id="{B8996860-578D-4C7B-9134-5EBC9ABD6B83}"/>
              </a:ext>
            </a:extLst>
          </p:cNvPr>
          <p:cNvSpPr txBox="1">
            <a:spLocks/>
          </p:cNvSpPr>
          <p:nvPr/>
        </p:nvSpPr>
        <p:spPr>
          <a:xfrm>
            <a:off x="1104727" y="1839539"/>
            <a:ext cx="10515600" cy="4351338"/>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Verdana" panose="020B0604030504040204" pitchFamily="34" charset="0"/>
                <a:ea typeface="Verdana" panose="020B0604030504040204" pitchFamily="34" charset="0"/>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Verdana" panose="020B0604030504040204" pitchFamily="34" charset="0"/>
                <a:ea typeface="Verdana" panose="020B0604030504040204" pitchFamily="34" charset="0"/>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Verdana" panose="020B0604030504040204" pitchFamily="34" charset="0"/>
                <a:ea typeface="Verdana" panose="020B0604030504040204" pitchFamily="34" charset="0"/>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Verdana" panose="020B0604030504040204" pitchFamily="34" charset="0"/>
                <a:ea typeface="Verdana" panose="020B0604030504040204" pitchFamily="34" charset="0"/>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Verdana" panose="020B0604030504040204" pitchFamily="34" charset="0"/>
                <a:ea typeface="Verdana" panose="020B0604030504040204" pitchFamily="34" charset="0"/>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indent="-228600" algn="l">
              <a:lnSpc>
                <a:spcPct val="110000"/>
              </a:lnSpc>
              <a:spcBef>
                <a:spcPct val="0"/>
              </a:spcBef>
              <a:spcAft>
                <a:spcPts val="600"/>
              </a:spcAft>
              <a:buFont typeface="Arial" panose="020B0604020202020204" pitchFamily="34" charset="0"/>
              <a:buChar char="•"/>
            </a:pPr>
            <a:r>
              <a:rPr lang="sl-SI" sz="2000" dirty="0">
                <a:latin typeface="Verdana"/>
                <a:ea typeface="Verdana"/>
                <a:cs typeface="+mj-cs"/>
              </a:rPr>
              <a:t>Zagotoviti visoko razpoložljivost informacijskega sistema</a:t>
            </a:r>
          </a:p>
          <a:p>
            <a:pPr indent="-228600" algn="l">
              <a:lnSpc>
                <a:spcPct val="110000"/>
              </a:lnSpc>
              <a:spcBef>
                <a:spcPct val="0"/>
              </a:spcBef>
              <a:spcAft>
                <a:spcPts val="600"/>
              </a:spcAft>
              <a:buFont typeface="Arial" panose="020B0604020202020204" pitchFamily="34" charset="0"/>
              <a:buChar char="•"/>
            </a:pPr>
            <a:r>
              <a:rPr lang="sl-SI" sz="2000" dirty="0">
                <a:latin typeface="Verdana"/>
                <a:ea typeface="Verdana"/>
                <a:cs typeface="+mj-cs"/>
              </a:rPr>
              <a:t>Povečati zmogljivosti in kapaciteto okolja</a:t>
            </a:r>
          </a:p>
          <a:p>
            <a:pPr indent="-228600" algn="l">
              <a:lnSpc>
                <a:spcPct val="110000"/>
              </a:lnSpc>
              <a:spcBef>
                <a:spcPct val="0"/>
              </a:spcBef>
              <a:spcAft>
                <a:spcPts val="600"/>
              </a:spcAft>
              <a:buFont typeface="Arial" panose="020B0604020202020204" pitchFamily="34" charset="0"/>
              <a:buChar char="•"/>
            </a:pPr>
            <a:r>
              <a:rPr lang="sl-SI" sz="2000" dirty="0">
                <a:latin typeface="Verdana"/>
                <a:ea typeface="Verdana"/>
                <a:cs typeface="+mj-cs"/>
              </a:rPr>
              <a:t>Zagotavljati varnost in celovitost podatkov</a:t>
            </a:r>
          </a:p>
          <a:p>
            <a:pPr indent="-228600" algn="l">
              <a:lnSpc>
                <a:spcPct val="110000"/>
              </a:lnSpc>
              <a:spcBef>
                <a:spcPct val="0"/>
              </a:spcBef>
              <a:spcAft>
                <a:spcPts val="600"/>
              </a:spcAft>
              <a:buFont typeface="Arial" panose="020B0604020202020204" pitchFamily="34" charset="0"/>
              <a:buChar char="•"/>
            </a:pPr>
            <a:r>
              <a:rPr lang="sl-SI" sz="2000" dirty="0">
                <a:latin typeface="Verdana"/>
                <a:ea typeface="Verdana"/>
                <a:cs typeface="+mj-cs"/>
              </a:rPr>
              <a:t>Zagotoviti hitro in zanesljivo možnost obnovitve delovanja ključnih sistemov</a:t>
            </a:r>
          </a:p>
          <a:p>
            <a:pPr indent="-228600" algn="l">
              <a:lnSpc>
                <a:spcPct val="110000"/>
              </a:lnSpc>
              <a:spcBef>
                <a:spcPct val="0"/>
              </a:spcBef>
              <a:spcAft>
                <a:spcPts val="600"/>
              </a:spcAft>
              <a:buFont typeface="Arial" panose="020B0604020202020204" pitchFamily="34" charset="0"/>
              <a:buChar char="•"/>
            </a:pPr>
            <a:r>
              <a:rPr lang="sl-SI" sz="2000" dirty="0">
                <a:latin typeface="Verdana"/>
                <a:ea typeface="Verdana"/>
                <a:cs typeface="+mj-cs"/>
              </a:rPr>
              <a:t>Možnost izvedbe in testiranje realnega </a:t>
            </a:r>
            <a:r>
              <a:rPr lang="sl-SI" sz="2000" dirty="0" err="1">
                <a:latin typeface="Verdana"/>
                <a:ea typeface="Verdana"/>
                <a:cs typeface="+mj-cs"/>
              </a:rPr>
              <a:t>okrevalnega</a:t>
            </a:r>
            <a:r>
              <a:rPr lang="sl-SI" sz="2000" dirty="0">
                <a:latin typeface="Verdana"/>
                <a:ea typeface="Verdana"/>
                <a:cs typeface="+mj-cs"/>
              </a:rPr>
              <a:t> načrta</a:t>
            </a:r>
          </a:p>
          <a:p>
            <a:pPr indent="-228600" algn="l">
              <a:lnSpc>
                <a:spcPct val="110000"/>
              </a:lnSpc>
              <a:spcBef>
                <a:spcPct val="0"/>
              </a:spcBef>
              <a:spcAft>
                <a:spcPts val="600"/>
              </a:spcAft>
              <a:buFont typeface="Arial" panose="020B0604020202020204" pitchFamily="34" charset="0"/>
              <a:buChar char="•"/>
            </a:pPr>
            <a:r>
              <a:rPr lang="sl-SI" sz="2000" dirty="0">
                <a:latin typeface="Verdana"/>
                <a:ea typeface="Verdana"/>
                <a:cs typeface="+mj-cs"/>
              </a:rPr>
              <a:t>Sistem naj bo arhitekturno in ekonomsko smiseln</a:t>
            </a:r>
          </a:p>
          <a:p>
            <a:pPr indent="-228600" algn="l">
              <a:lnSpc>
                <a:spcPct val="110000"/>
              </a:lnSpc>
              <a:spcBef>
                <a:spcPct val="0"/>
              </a:spcBef>
              <a:spcAft>
                <a:spcPts val="600"/>
              </a:spcAft>
              <a:buFont typeface="Arial" panose="020B0604020202020204" pitchFamily="34" charset="0"/>
              <a:buChar char="•"/>
            </a:pPr>
            <a:r>
              <a:rPr lang="sl-SI" sz="2000" dirty="0">
                <a:latin typeface="Verdana"/>
                <a:ea typeface="Verdana"/>
                <a:cs typeface="+mj-cs"/>
              </a:rPr>
              <a:t>Zagotoviti </a:t>
            </a:r>
            <a:r>
              <a:rPr lang="sl-SI" sz="2000" dirty="0" err="1">
                <a:latin typeface="Verdana"/>
                <a:ea typeface="Verdana"/>
                <a:cs typeface="+mj-cs"/>
              </a:rPr>
              <a:t>skalabilnost</a:t>
            </a:r>
            <a:r>
              <a:rPr lang="sl-SI" sz="2000" dirty="0">
                <a:latin typeface="Verdana"/>
                <a:ea typeface="Verdana"/>
                <a:cs typeface="+mj-cs"/>
              </a:rPr>
              <a:t> skozi življenjski cikel rešitve</a:t>
            </a:r>
          </a:p>
          <a:p>
            <a:pPr indent="-228600" algn="l">
              <a:lnSpc>
                <a:spcPct val="110000"/>
              </a:lnSpc>
              <a:spcBef>
                <a:spcPct val="0"/>
              </a:spcBef>
              <a:spcAft>
                <a:spcPts val="600"/>
              </a:spcAft>
              <a:buFont typeface="Arial" panose="020B0604020202020204" pitchFamily="34" charset="0"/>
              <a:buChar char="•"/>
            </a:pPr>
            <a:endParaRPr lang="sl-SI" sz="2000" dirty="0">
              <a:latin typeface="Verdana"/>
              <a:ea typeface="Verdana"/>
              <a:cs typeface="+mj-cs"/>
            </a:endParaRPr>
          </a:p>
          <a:p>
            <a:endParaRPr lang="en-US" sz="2000" dirty="0"/>
          </a:p>
        </p:txBody>
      </p:sp>
      <p:pic>
        <p:nvPicPr>
          <p:cNvPr id="3" name="Slika 1" descr="A red and blue logo&#10;&#10;Description automatically generated with medium confidence">
            <a:extLst>
              <a:ext uri="{FF2B5EF4-FFF2-40B4-BE49-F238E27FC236}">
                <a16:creationId xmlns:a16="http://schemas.microsoft.com/office/drawing/2014/main" id="{49B50C06-A057-17A0-5AC8-D666F149AA7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945362" y="453311"/>
            <a:ext cx="1745620" cy="763018"/>
          </a:xfrm>
          <a:prstGeom prst="rect">
            <a:avLst/>
          </a:prstGeom>
          <a:noFill/>
        </p:spPr>
      </p:pic>
      <p:pic>
        <p:nvPicPr>
          <p:cNvPr id="4" name="Picture 3">
            <a:extLst>
              <a:ext uri="{FF2B5EF4-FFF2-40B4-BE49-F238E27FC236}">
                <a16:creationId xmlns:a16="http://schemas.microsoft.com/office/drawing/2014/main" id="{46CF6D6F-030E-08D2-33F5-D5EB60B3A837}"/>
              </a:ext>
            </a:extLst>
          </p:cNvPr>
          <p:cNvPicPr>
            <a:picLocks noChangeAspect="1"/>
          </p:cNvPicPr>
          <p:nvPr/>
        </p:nvPicPr>
        <p:blipFill rotWithShape="1">
          <a:blip r:embed="rId4"/>
          <a:srcRect l="6693" t="14575" r="1573" b="19757"/>
          <a:stretch/>
        </p:blipFill>
        <p:spPr>
          <a:xfrm>
            <a:off x="8102768" y="453311"/>
            <a:ext cx="2243732" cy="726779"/>
          </a:xfrm>
          <a:prstGeom prst="rect">
            <a:avLst/>
          </a:prstGeom>
        </p:spPr>
      </p:pic>
    </p:spTree>
    <p:extLst>
      <p:ext uri="{BB962C8B-B14F-4D97-AF65-F5344CB8AC3E}">
        <p14:creationId xmlns:p14="http://schemas.microsoft.com/office/powerpoint/2010/main" val="37322463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le 8">
            <a:extLst>
              <a:ext uri="{FF2B5EF4-FFF2-40B4-BE49-F238E27FC236}">
                <a16:creationId xmlns:a16="http://schemas.microsoft.com/office/drawing/2014/main" id="{B99AD88C-ED57-4B59-BC06-0044047F193B}"/>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b="1" kern="1200">
                <a:solidFill>
                  <a:schemeClr val="tx1"/>
                </a:solidFill>
                <a:latin typeface="Verdana" panose="020B0604030504040204" pitchFamily="34" charset="0"/>
                <a:ea typeface="Verdana" panose="020B0604030504040204" pitchFamily="34" charset="0"/>
                <a:cs typeface="+mj-cs"/>
              </a:defRPr>
            </a:lvl1pPr>
          </a:lstStyle>
          <a:p>
            <a:pPr algn="l"/>
            <a:endParaRPr lang="en-US" sz="4400" dirty="0"/>
          </a:p>
        </p:txBody>
      </p:sp>
      <p:sp>
        <p:nvSpPr>
          <p:cNvPr id="29" name="Content Placeholder 9">
            <a:extLst>
              <a:ext uri="{FF2B5EF4-FFF2-40B4-BE49-F238E27FC236}">
                <a16:creationId xmlns:a16="http://schemas.microsoft.com/office/drawing/2014/main" id="{3E776C3A-FD07-458F-A73E-FADBA8901F13}"/>
              </a:ext>
            </a:extLst>
          </p:cNvPr>
          <p:cNvSpPr txBox="1">
            <a:spLocks/>
          </p:cNvSpPr>
          <p:nvPr/>
        </p:nvSpPr>
        <p:spPr>
          <a:xfrm>
            <a:off x="962487" y="1991256"/>
            <a:ext cx="10515600" cy="435133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Verdana" panose="020B0604030504040204" pitchFamily="34" charset="0"/>
                <a:ea typeface="Verdana" panose="020B0604030504040204" pitchFamily="34" charset="0"/>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Verdana" panose="020B0604030504040204" pitchFamily="34" charset="0"/>
                <a:ea typeface="Verdana" panose="020B0604030504040204" pitchFamily="34" charset="0"/>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Verdana" panose="020B0604030504040204" pitchFamily="34" charset="0"/>
                <a:ea typeface="Verdana" panose="020B0604030504040204" pitchFamily="34" charset="0"/>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Verdana" panose="020B0604030504040204" pitchFamily="34" charset="0"/>
                <a:ea typeface="Verdana" panose="020B0604030504040204" pitchFamily="34" charset="0"/>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Verdana" panose="020B0604030504040204" pitchFamily="34" charset="0"/>
                <a:ea typeface="Verdana" panose="020B0604030504040204" pitchFamily="34" charset="0"/>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p>
        </p:txBody>
      </p:sp>
      <p:sp>
        <p:nvSpPr>
          <p:cNvPr id="18" name="Naslov 1">
            <a:extLst>
              <a:ext uri="{FF2B5EF4-FFF2-40B4-BE49-F238E27FC236}">
                <a16:creationId xmlns:a16="http://schemas.microsoft.com/office/drawing/2014/main" id="{DDA35A1B-1560-4569-A164-BB2766541166}"/>
              </a:ext>
            </a:extLst>
          </p:cNvPr>
          <p:cNvSpPr txBox="1">
            <a:spLocks/>
          </p:cNvSpPr>
          <p:nvPr/>
        </p:nvSpPr>
        <p:spPr>
          <a:xfrm>
            <a:off x="838200" y="370772"/>
            <a:ext cx="11057878"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b="1" kern="1200">
                <a:solidFill>
                  <a:schemeClr val="tx1"/>
                </a:solidFill>
                <a:latin typeface="Verdana" panose="020B0604030504040204" pitchFamily="34" charset="0"/>
                <a:ea typeface="Verdana" panose="020B0604030504040204" pitchFamily="34" charset="0"/>
                <a:cs typeface="+mj-cs"/>
              </a:defRPr>
            </a:lvl1pPr>
          </a:lstStyle>
          <a:p>
            <a:pPr algn="l"/>
            <a:r>
              <a:rPr lang="sl-SI" sz="3000" dirty="0">
                <a:effectLst/>
                <a:latin typeface="Verdana" panose="020B0604030504040204" pitchFamily="34" charset="0"/>
                <a:ea typeface="Verdana" panose="020B0604030504040204" pitchFamily="34" charset="0"/>
              </a:rPr>
              <a:t>Projektni plan </a:t>
            </a:r>
            <a:endParaRPr lang="sl-SI" sz="3000" dirty="0"/>
          </a:p>
        </p:txBody>
      </p:sp>
      <p:sp>
        <p:nvSpPr>
          <p:cNvPr id="4" name="Puščica: desno 3">
            <a:extLst>
              <a:ext uri="{FF2B5EF4-FFF2-40B4-BE49-F238E27FC236}">
                <a16:creationId xmlns:a16="http://schemas.microsoft.com/office/drawing/2014/main" id="{B0EDAC6C-3C84-D95C-A008-51AB979DFF14}"/>
              </a:ext>
            </a:extLst>
          </p:cNvPr>
          <p:cNvSpPr/>
          <p:nvPr/>
        </p:nvSpPr>
        <p:spPr>
          <a:xfrm>
            <a:off x="372714" y="1884322"/>
            <a:ext cx="9832770" cy="510507"/>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sl-SI" sz="1200" dirty="0">
                <a:solidFill>
                  <a:schemeClr val="tx1"/>
                </a:solidFill>
                <a:latin typeface="Verdana" panose="020B0604030504040204" pitchFamily="34" charset="0"/>
                <a:ea typeface="Verdana" panose="020B0604030504040204" pitchFamily="34" charset="0"/>
              </a:rPr>
              <a:t>Nadgradnja strežniške infrastrukture - projekt </a:t>
            </a:r>
          </a:p>
        </p:txBody>
      </p:sp>
      <p:sp>
        <p:nvSpPr>
          <p:cNvPr id="5" name="Puščica: desno 4">
            <a:extLst>
              <a:ext uri="{FF2B5EF4-FFF2-40B4-BE49-F238E27FC236}">
                <a16:creationId xmlns:a16="http://schemas.microsoft.com/office/drawing/2014/main" id="{5ACB9C2D-FD90-9F70-ADC8-766A4F1A7D7B}"/>
              </a:ext>
            </a:extLst>
          </p:cNvPr>
          <p:cNvSpPr/>
          <p:nvPr/>
        </p:nvSpPr>
        <p:spPr>
          <a:xfrm>
            <a:off x="2714145" y="2269334"/>
            <a:ext cx="7491339" cy="510507"/>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sl-SI" sz="1200" dirty="0">
                <a:solidFill>
                  <a:schemeClr val="tx1"/>
                </a:solidFill>
                <a:latin typeface="Verdana" panose="020B0604030504040204" pitchFamily="34" charset="0"/>
                <a:ea typeface="Verdana" panose="020B0604030504040204" pitchFamily="34" charset="0"/>
              </a:rPr>
              <a:t>Pogodba, naročilo, dobava opreme</a:t>
            </a:r>
          </a:p>
        </p:txBody>
      </p:sp>
      <p:sp>
        <p:nvSpPr>
          <p:cNvPr id="7" name="Puščica: desno 6">
            <a:extLst>
              <a:ext uri="{FF2B5EF4-FFF2-40B4-BE49-F238E27FC236}">
                <a16:creationId xmlns:a16="http://schemas.microsoft.com/office/drawing/2014/main" id="{9FA10DB7-9F59-E7C9-4EEF-272C4629E182}"/>
              </a:ext>
            </a:extLst>
          </p:cNvPr>
          <p:cNvSpPr/>
          <p:nvPr/>
        </p:nvSpPr>
        <p:spPr>
          <a:xfrm>
            <a:off x="3576786" y="2653905"/>
            <a:ext cx="6628698" cy="510507"/>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sl-SI" sz="1200" dirty="0">
                <a:solidFill>
                  <a:schemeClr val="tx1"/>
                </a:solidFill>
                <a:latin typeface="Verdana" panose="020B0604030504040204" pitchFamily="34" charset="0"/>
                <a:ea typeface="Verdana" panose="020B0604030504040204" pitchFamily="34" charset="0"/>
              </a:rPr>
              <a:t>Implementacija</a:t>
            </a:r>
            <a:endParaRPr lang="sl-SI" sz="1600" dirty="0">
              <a:solidFill>
                <a:schemeClr val="tx1"/>
              </a:solidFill>
              <a:latin typeface="Verdana" panose="020B0604030504040204" pitchFamily="34" charset="0"/>
              <a:ea typeface="Verdana" panose="020B0604030504040204" pitchFamily="34" charset="0"/>
            </a:endParaRPr>
          </a:p>
        </p:txBody>
      </p:sp>
      <p:sp>
        <p:nvSpPr>
          <p:cNvPr id="8" name="Puščica: desno 7">
            <a:extLst>
              <a:ext uri="{FF2B5EF4-FFF2-40B4-BE49-F238E27FC236}">
                <a16:creationId xmlns:a16="http://schemas.microsoft.com/office/drawing/2014/main" id="{0144722A-E630-0CEE-1D29-54DD9722A719}"/>
              </a:ext>
            </a:extLst>
          </p:cNvPr>
          <p:cNvSpPr/>
          <p:nvPr/>
        </p:nvSpPr>
        <p:spPr>
          <a:xfrm>
            <a:off x="4223767" y="3067160"/>
            <a:ext cx="5981717" cy="510507"/>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sl-SI" sz="1200" dirty="0">
                <a:solidFill>
                  <a:schemeClr val="tx1"/>
                </a:solidFill>
                <a:latin typeface="Verdana" panose="020B0604030504040204" pitchFamily="34" charset="0"/>
                <a:ea typeface="Verdana" panose="020B0604030504040204" pitchFamily="34" charset="0"/>
              </a:rPr>
              <a:t>Vgradnja zagon in konfiguracija diskovnega sistema</a:t>
            </a:r>
          </a:p>
        </p:txBody>
      </p:sp>
      <p:sp>
        <p:nvSpPr>
          <p:cNvPr id="9" name="Puščica: desno 8">
            <a:extLst>
              <a:ext uri="{FF2B5EF4-FFF2-40B4-BE49-F238E27FC236}">
                <a16:creationId xmlns:a16="http://schemas.microsoft.com/office/drawing/2014/main" id="{E3CEA64C-826B-1427-7E0A-D3CA42155F69}"/>
              </a:ext>
            </a:extLst>
          </p:cNvPr>
          <p:cNvSpPr/>
          <p:nvPr/>
        </p:nvSpPr>
        <p:spPr>
          <a:xfrm>
            <a:off x="5381017" y="3457975"/>
            <a:ext cx="4824467" cy="510507"/>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sl-SI" sz="1200" dirty="0">
                <a:solidFill>
                  <a:schemeClr val="tx1"/>
                </a:solidFill>
                <a:latin typeface="Verdana" panose="020B0604030504040204" pitchFamily="34" charset="0"/>
                <a:ea typeface="Verdana" panose="020B0604030504040204" pitchFamily="34" charset="0"/>
              </a:rPr>
              <a:t>Strežniško okolje, </a:t>
            </a:r>
            <a:r>
              <a:rPr lang="sl-SI" sz="1200" dirty="0" err="1">
                <a:solidFill>
                  <a:schemeClr val="tx1"/>
                </a:solidFill>
                <a:latin typeface="Verdana" panose="020B0604030504040204" pitchFamily="34" charset="0"/>
                <a:ea typeface="Verdana" panose="020B0604030504040204" pitchFamily="34" charset="0"/>
              </a:rPr>
              <a:t>virtualizacija</a:t>
            </a:r>
            <a:r>
              <a:rPr lang="sl-SI" sz="1200" dirty="0">
                <a:solidFill>
                  <a:schemeClr val="tx1"/>
                </a:solidFill>
                <a:latin typeface="Verdana" panose="020B0604030504040204" pitchFamily="34" charset="0"/>
                <a:ea typeface="Verdana" panose="020B0604030504040204" pitchFamily="34" charset="0"/>
              </a:rPr>
              <a:t> in varnostno kopiranje</a:t>
            </a:r>
          </a:p>
        </p:txBody>
      </p:sp>
      <p:sp>
        <p:nvSpPr>
          <p:cNvPr id="10" name="Puščica: desno 9">
            <a:extLst>
              <a:ext uri="{FF2B5EF4-FFF2-40B4-BE49-F238E27FC236}">
                <a16:creationId xmlns:a16="http://schemas.microsoft.com/office/drawing/2014/main" id="{4008F624-F283-2C85-409D-6CF6E06CACD7}"/>
              </a:ext>
            </a:extLst>
          </p:cNvPr>
          <p:cNvSpPr/>
          <p:nvPr/>
        </p:nvSpPr>
        <p:spPr>
          <a:xfrm>
            <a:off x="6087073" y="3868981"/>
            <a:ext cx="4118412" cy="510507"/>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sl-SI" sz="1200" dirty="0">
                <a:solidFill>
                  <a:schemeClr val="tx1"/>
                </a:solidFill>
                <a:latin typeface="Verdana" panose="020B0604030504040204" pitchFamily="34" charset="0"/>
                <a:ea typeface="Verdana" panose="020B0604030504040204" pitchFamily="34" charset="0"/>
              </a:rPr>
              <a:t>Vgradnja zagon in konfiguracija strežniške opreme</a:t>
            </a:r>
          </a:p>
        </p:txBody>
      </p:sp>
      <p:sp>
        <p:nvSpPr>
          <p:cNvPr id="11" name="Puščica: desno 10">
            <a:extLst>
              <a:ext uri="{FF2B5EF4-FFF2-40B4-BE49-F238E27FC236}">
                <a16:creationId xmlns:a16="http://schemas.microsoft.com/office/drawing/2014/main" id="{435C0B24-AE9B-4E9B-DBCD-C65D8CBE1221}"/>
              </a:ext>
            </a:extLst>
          </p:cNvPr>
          <p:cNvSpPr/>
          <p:nvPr/>
        </p:nvSpPr>
        <p:spPr>
          <a:xfrm>
            <a:off x="5373465" y="4273113"/>
            <a:ext cx="4832019" cy="510507"/>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sl-SI" sz="1200" dirty="0">
                <a:solidFill>
                  <a:schemeClr val="tx1"/>
                </a:solidFill>
                <a:latin typeface="Verdana" panose="020B0604030504040204" pitchFamily="34" charset="0"/>
                <a:ea typeface="Verdana" panose="020B0604030504040204" pitchFamily="34" charset="0"/>
              </a:rPr>
              <a:t>Vzpostavitev in konfiguracija </a:t>
            </a:r>
            <a:r>
              <a:rPr lang="sl-SI" sz="1200" dirty="0" err="1">
                <a:solidFill>
                  <a:schemeClr val="tx1"/>
                </a:solidFill>
                <a:latin typeface="Verdana" panose="020B0604030504040204" pitchFamily="34" charset="0"/>
                <a:ea typeface="Verdana" panose="020B0604030504040204" pitchFamily="34" charset="0"/>
              </a:rPr>
              <a:t>Hyper</a:t>
            </a:r>
            <a:r>
              <a:rPr lang="sl-SI" sz="1200" dirty="0">
                <a:solidFill>
                  <a:schemeClr val="tx1"/>
                </a:solidFill>
                <a:latin typeface="Verdana" panose="020B0604030504040204" pitchFamily="34" charset="0"/>
                <a:ea typeface="Verdana" panose="020B0604030504040204" pitchFamily="34" charset="0"/>
              </a:rPr>
              <a:t>-V gruče</a:t>
            </a:r>
          </a:p>
        </p:txBody>
      </p:sp>
      <p:sp>
        <p:nvSpPr>
          <p:cNvPr id="12" name="Puščica: desno 11">
            <a:extLst>
              <a:ext uri="{FF2B5EF4-FFF2-40B4-BE49-F238E27FC236}">
                <a16:creationId xmlns:a16="http://schemas.microsoft.com/office/drawing/2014/main" id="{018E6403-AE44-840E-4379-324FDC822D5D}"/>
              </a:ext>
            </a:extLst>
          </p:cNvPr>
          <p:cNvSpPr/>
          <p:nvPr/>
        </p:nvSpPr>
        <p:spPr>
          <a:xfrm>
            <a:off x="5381016" y="4666264"/>
            <a:ext cx="4824467" cy="510507"/>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sl-SI" sz="1200" dirty="0">
                <a:solidFill>
                  <a:schemeClr val="tx1"/>
                </a:solidFill>
                <a:latin typeface="Verdana" panose="020B0604030504040204" pitchFamily="34" charset="0"/>
                <a:ea typeface="Verdana" panose="020B0604030504040204" pitchFamily="34" charset="0"/>
              </a:rPr>
              <a:t>Nadgradnja obstoječega varnostnega kopiranja</a:t>
            </a:r>
          </a:p>
        </p:txBody>
      </p:sp>
      <p:sp>
        <p:nvSpPr>
          <p:cNvPr id="13" name="Puščica: desno 12">
            <a:extLst>
              <a:ext uri="{FF2B5EF4-FFF2-40B4-BE49-F238E27FC236}">
                <a16:creationId xmlns:a16="http://schemas.microsoft.com/office/drawing/2014/main" id="{CBCC6F19-3C1B-2A61-EBCB-B5E505919EDD}"/>
              </a:ext>
            </a:extLst>
          </p:cNvPr>
          <p:cNvSpPr/>
          <p:nvPr/>
        </p:nvSpPr>
        <p:spPr>
          <a:xfrm>
            <a:off x="5815321" y="5070396"/>
            <a:ext cx="4390164" cy="510507"/>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sl-SI" sz="1200" dirty="0">
                <a:solidFill>
                  <a:schemeClr val="tx1"/>
                </a:solidFill>
                <a:latin typeface="Verdana" panose="020B0604030504040204" pitchFamily="34" charset="0"/>
                <a:ea typeface="Verdana" panose="020B0604030504040204" pitchFamily="34" charset="0"/>
              </a:rPr>
              <a:t>Nadgradnja strežniškega okolja</a:t>
            </a:r>
          </a:p>
        </p:txBody>
      </p:sp>
      <p:sp>
        <p:nvSpPr>
          <p:cNvPr id="14" name="Puščica: desno 13">
            <a:extLst>
              <a:ext uri="{FF2B5EF4-FFF2-40B4-BE49-F238E27FC236}">
                <a16:creationId xmlns:a16="http://schemas.microsoft.com/office/drawing/2014/main" id="{556651AD-BCC2-F6EE-30DB-1E2B5EEDB250}"/>
              </a:ext>
            </a:extLst>
          </p:cNvPr>
          <p:cNvSpPr/>
          <p:nvPr/>
        </p:nvSpPr>
        <p:spPr>
          <a:xfrm>
            <a:off x="5815321" y="5457687"/>
            <a:ext cx="4410540" cy="510507"/>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sl-SI" sz="1200" dirty="0">
                <a:solidFill>
                  <a:schemeClr val="tx1"/>
                </a:solidFill>
                <a:latin typeface="Verdana" panose="020B0604030504040204" pitchFamily="34" charset="0"/>
                <a:ea typeface="Verdana" panose="020B0604030504040204" pitchFamily="34" charset="0"/>
              </a:rPr>
              <a:t>Ponovna uporaba obstoječe opreme na sekundarni </a:t>
            </a:r>
            <a:r>
              <a:rPr lang="sl-SI" sz="1200" dirty="0" err="1">
                <a:solidFill>
                  <a:schemeClr val="tx1"/>
                </a:solidFill>
                <a:latin typeface="Verdana" panose="020B0604030504040204" pitchFamily="34" charset="0"/>
                <a:ea typeface="Verdana" panose="020B0604030504040204" pitchFamily="34" charset="0"/>
              </a:rPr>
              <a:t>lokacijii</a:t>
            </a:r>
            <a:endParaRPr lang="sl-SI" sz="1200" dirty="0">
              <a:solidFill>
                <a:schemeClr val="tx1"/>
              </a:solidFill>
              <a:latin typeface="Verdana" panose="020B0604030504040204" pitchFamily="34" charset="0"/>
              <a:ea typeface="Verdana" panose="020B0604030504040204" pitchFamily="34" charset="0"/>
            </a:endParaRPr>
          </a:p>
        </p:txBody>
      </p:sp>
      <p:sp>
        <p:nvSpPr>
          <p:cNvPr id="15" name="PoljeZBesedilom 14">
            <a:extLst>
              <a:ext uri="{FF2B5EF4-FFF2-40B4-BE49-F238E27FC236}">
                <a16:creationId xmlns:a16="http://schemas.microsoft.com/office/drawing/2014/main" id="{839AA90D-E6DC-1DD3-6B65-AE5C13B46B5D}"/>
              </a:ext>
            </a:extLst>
          </p:cNvPr>
          <p:cNvSpPr txBox="1"/>
          <p:nvPr/>
        </p:nvSpPr>
        <p:spPr>
          <a:xfrm>
            <a:off x="10242236" y="1924546"/>
            <a:ext cx="1063112" cy="369332"/>
          </a:xfrm>
          <a:prstGeom prst="rect">
            <a:avLst/>
          </a:prstGeom>
          <a:noFill/>
        </p:spPr>
        <p:txBody>
          <a:bodyPr wrap="none" rtlCol="0">
            <a:spAutoFit/>
          </a:bodyPr>
          <a:lstStyle/>
          <a:p>
            <a:r>
              <a:rPr lang="sl-SI" dirty="0">
                <a:latin typeface="Verdana" panose="020B0604030504040204" pitchFamily="34" charset="0"/>
                <a:ea typeface="Verdana" panose="020B0604030504040204" pitchFamily="34" charset="0"/>
              </a:rPr>
              <a:t>154 dni</a:t>
            </a:r>
          </a:p>
        </p:txBody>
      </p:sp>
      <p:sp>
        <p:nvSpPr>
          <p:cNvPr id="17" name="PoljeZBesedilom 16">
            <a:extLst>
              <a:ext uri="{FF2B5EF4-FFF2-40B4-BE49-F238E27FC236}">
                <a16:creationId xmlns:a16="http://schemas.microsoft.com/office/drawing/2014/main" id="{111E4EC8-3BBA-E44D-6203-2ABFCDB6C8F4}"/>
              </a:ext>
            </a:extLst>
          </p:cNvPr>
          <p:cNvSpPr txBox="1"/>
          <p:nvPr/>
        </p:nvSpPr>
        <p:spPr>
          <a:xfrm>
            <a:off x="10242227" y="2326596"/>
            <a:ext cx="915635" cy="369332"/>
          </a:xfrm>
          <a:prstGeom prst="rect">
            <a:avLst/>
          </a:prstGeom>
          <a:noFill/>
        </p:spPr>
        <p:txBody>
          <a:bodyPr wrap="none" rtlCol="0">
            <a:spAutoFit/>
          </a:bodyPr>
          <a:lstStyle/>
          <a:p>
            <a:r>
              <a:rPr lang="sl-SI" dirty="0">
                <a:latin typeface="Verdana" panose="020B0604030504040204" pitchFamily="34" charset="0"/>
                <a:ea typeface="Verdana" panose="020B0604030504040204" pitchFamily="34" charset="0"/>
              </a:rPr>
              <a:t>82 dni</a:t>
            </a:r>
          </a:p>
        </p:txBody>
      </p:sp>
      <p:sp>
        <p:nvSpPr>
          <p:cNvPr id="22" name="PoljeZBesedilom 21">
            <a:extLst>
              <a:ext uri="{FF2B5EF4-FFF2-40B4-BE49-F238E27FC236}">
                <a16:creationId xmlns:a16="http://schemas.microsoft.com/office/drawing/2014/main" id="{4A755DB7-196F-B51E-CEA1-ADC2A3CF8118}"/>
              </a:ext>
            </a:extLst>
          </p:cNvPr>
          <p:cNvSpPr txBox="1"/>
          <p:nvPr/>
        </p:nvSpPr>
        <p:spPr>
          <a:xfrm>
            <a:off x="10242227" y="2725453"/>
            <a:ext cx="1146468" cy="369332"/>
          </a:xfrm>
          <a:prstGeom prst="rect">
            <a:avLst/>
          </a:prstGeom>
          <a:noFill/>
        </p:spPr>
        <p:txBody>
          <a:bodyPr wrap="none" rtlCol="0">
            <a:spAutoFit/>
          </a:bodyPr>
          <a:lstStyle/>
          <a:p>
            <a:r>
              <a:rPr lang="sl-SI" dirty="0">
                <a:latin typeface="Verdana" panose="020B0604030504040204" pitchFamily="34" charset="0"/>
                <a:ea typeface="Verdana" panose="020B0604030504040204" pitchFamily="34" charset="0"/>
              </a:rPr>
              <a:t>30,5 dni</a:t>
            </a:r>
          </a:p>
        </p:txBody>
      </p:sp>
      <p:sp>
        <p:nvSpPr>
          <p:cNvPr id="23" name="PoljeZBesedilom 22">
            <a:extLst>
              <a:ext uri="{FF2B5EF4-FFF2-40B4-BE49-F238E27FC236}">
                <a16:creationId xmlns:a16="http://schemas.microsoft.com/office/drawing/2014/main" id="{0311A86F-7E83-61E8-95FE-1BCCB1A11191}"/>
              </a:ext>
            </a:extLst>
          </p:cNvPr>
          <p:cNvSpPr txBox="1"/>
          <p:nvPr/>
        </p:nvSpPr>
        <p:spPr>
          <a:xfrm>
            <a:off x="10242227" y="3117333"/>
            <a:ext cx="1146468" cy="369332"/>
          </a:xfrm>
          <a:prstGeom prst="rect">
            <a:avLst/>
          </a:prstGeom>
          <a:noFill/>
        </p:spPr>
        <p:txBody>
          <a:bodyPr wrap="none" rtlCol="0">
            <a:spAutoFit/>
          </a:bodyPr>
          <a:lstStyle/>
          <a:p>
            <a:r>
              <a:rPr lang="sl-SI" dirty="0">
                <a:latin typeface="Verdana" panose="020B0604030504040204" pitchFamily="34" charset="0"/>
                <a:ea typeface="Verdana" panose="020B0604030504040204" pitchFamily="34" charset="0"/>
              </a:rPr>
              <a:t>30,5 dni</a:t>
            </a:r>
          </a:p>
        </p:txBody>
      </p:sp>
      <p:sp>
        <p:nvSpPr>
          <p:cNvPr id="24" name="PoljeZBesedilom 23">
            <a:extLst>
              <a:ext uri="{FF2B5EF4-FFF2-40B4-BE49-F238E27FC236}">
                <a16:creationId xmlns:a16="http://schemas.microsoft.com/office/drawing/2014/main" id="{94BEFFE7-8AA7-A6A2-C2A6-C120B6C88FE4}"/>
              </a:ext>
            </a:extLst>
          </p:cNvPr>
          <p:cNvSpPr txBox="1"/>
          <p:nvPr/>
        </p:nvSpPr>
        <p:spPr>
          <a:xfrm>
            <a:off x="10225861" y="3522527"/>
            <a:ext cx="915635" cy="369332"/>
          </a:xfrm>
          <a:prstGeom prst="rect">
            <a:avLst/>
          </a:prstGeom>
          <a:noFill/>
        </p:spPr>
        <p:txBody>
          <a:bodyPr wrap="none" rtlCol="0">
            <a:spAutoFit/>
          </a:bodyPr>
          <a:lstStyle/>
          <a:p>
            <a:r>
              <a:rPr lang="sl-SI" dirty="0">
                <a:latin typeface="Verdana" panose="020B0604030504040204" pitchFamily="34" charset="0"/>
                <a:ea typeface="Verdana" panose="020B0604030504040204" pitchFamily="34" charset="0"/>
              </a:rPr>
              <a:t>17 dni</a:t>
            </a:r>
          </a:p>
        </p:txBody>
      </p:sp>
      <p:sp>
        <p:nvSpPr>
          <p:cNvPr id="25" name="PoljeZBesedilom 24">
            <a:extLst>
              <a:ext uri="{FF2B5EF4-FFF2-40B4-BE49-F238E27FC236}">
                <a16:creationId xmlns:a16="http://schemas.microsoft.com/office/drawing/2014/main" id="{5DFCD913-75F3-A9C1-E7BB-FFED38CD2574}"/>
              </a:ext>
            </a:extLst>
          </p:cNvPr>
          <p:cNvSpPr txBox="1"/>
          <p:nvPr/>
        </p:nvSpPr>
        <p:spPr>
          <a:xfrm>
            <a:off x="10242227" y="3937568"/>
            <a:ext cx="1146468" cy="369332"/>
          </a:xfrm>
          <a:prstGeom prst="rect">
            <a:avLst/>
          </a:prstGeom>
          <a:noFill/>
        </p:spPr>
        <p:txBody>
          <a:bodyPr wrap="none" rtlCol="0">
            <a:spAutoFit/>
          </a:bodyPr>
          <a:lstStyle/>
          <a:p>
            <a:r>
              <a:rPr lang="sl-SI" dirty="0">
                <a:latin typeface="Verdana" panose="020B0604030504040204" pitchFamily="34" charset="0"/>
                <a:ea typeface="Verdana" panose="020B0604030504040204" pitchFamily="34" charset="0"/>
              </a:rPr>
              <a:t>13,5 dni</a:t>
            </a:r>
          </a:p>
        </p:txBody>
      </p:sp>
      <p:sp>
        <p:nvSpPr>
          <p:cNvPr id="26" name="PoljeZBesedilom 25">
            <a:extLst>
              <a:ext uri="{FF2B5EF4-FFF2-40B4-BE49-F238E27FC236}">
                <a16:creationId xmlns:a16="http://schemas.microsoft.com/office/drawing/2014/main" id="{29286ADD-8176-82F0-EBD1-4FD06C9732CE}"/>
              </a:ext>
            </a:extLst>
          </p:cNvPr>
          <p:cNvSpPr txBox="1"/>
          <p:nvPr/>
        </p:nvSpPr>
        <p:spPr>
          <a:xfrm>
            <a:off x="10242227" y="4339993"/>
            <a:ext cx="915635" cy="369332"/>
          </a:xfrm>
          <a:prstGeom prst="rect">
            <a:avLst/>
          </a:prstGeom>
          <a:noFill/>
        </p:spPr>
        <p:txBody>
          <a:bodyPr wrap="none" rtlCol="0">
            <a:spAutoFit/>
          </a:bodyPr>
          <a:lstStyle/>
          <a:p>
            <a:r>
              <a:rPr lang="sl-SI" dirty="0">
                <a:latin typeface="Verdana" panose="020B0604030504040204" pitchFamily="34" charset="0"/>
                <a:ea typeface="Verdana" panose="020B0604030504040204" pitchFamily="34" charset="0"/>
              </a:rPr>
              <a:t>17 dni</a:t>
            </a:r>
          </a:p>
        </p:txBody>
      </p:sp>
      <p:sp>
        <p:nvSpPr>
          <p:cNvPr id="27" name="PoljeZBesedilom 26">
            <a:extLst>
              <a:ext uri="{FF2B5EF4-FFF2-40B4-BE49-F238E27FC236}">
                <a16:creationId xmlns:a16="http://schemas.microsoft.com/office/drawing/2014/main" id="{6043771A-BC16-A26D-6625-8D4F339FABED}"/>
              </a:ext>
            </a:extLst>
          </p:cNvPr>
          <p:cNvSpPr txBox="1"/>
          <p:nvPr/>
        </p:nvSpPr>
        <p:spPr>
          <a:xfrm>
            <a:off x="10242227" y="4731505"/>
            <a:ext cx="915635" cy="369332"/>
          </a:xfrm>
          <a:prstGeom prst="rect">
            <a:avLst/>
          </a:prstGeom>
          <a:noFill/>
        </p:spPr>
        <p:txBody>
          <a:bodyPr wrap="none" rtlCol="0">
            <a:spAutoFit/>
          </a:bodyPr>
          <a:lstStyle/>
          <a:p>
            <a:r>
              <a:rPr lang="sl-SI" dirty="0">
                <a:latin typeface="Verdana" panose="020B0604030504040204" pitchFamily="34" charset="0"/>
                <a:ea typeface="Verdana" panose="020B0604030504040204" pitchFamily="34" charset="0"/>
              </a:rPr>
              <a:t>17 dni</a:t>
            </a:r>
          </a:p>
        </p:txBody>
      </p:sp>
      <p:sp>
        <p:nvSpPr>
          <p:cNvPr id="30" name="PoljeZBesedilom 29">
            <a:extLst>
              <a:ext uri="{FF2B5EF4-FFF2-40B4-BE49-F238E27FC236}">
                <a16:creationId xmlns:a16="http://schemas.microsoft.com/office/drawing/2014/main" id="{9F0FCB5A-282B-5D38-20A4-A37C8D3133D5}"/>
              </a:ext>
            </a:extLst>
          </p:cNvPr>
          <p:cNvSpPr txBox="1"/>
          <p:nvPr/>
        </p:nvSpPr>
        <p:spPr>
          <a:xfrm>
            <a:off x="10242227" y="5137067"/>
            <a:ext cx="915635" cy="369332"/>
          </a:xfrm>
          <a:prstGeom prst="rect">
            <a:avLst/>
          </a:prstGeom>
          <a:noFill/>
        </p:spPr>
        <p:txBody>
          <a:bodyPr wrap="none" rtlCol="0">
            <a:spAutoFit/>
          </a:bodyPr>
          <a:lstStyle/>
          <a:p>
            <a:r>
              <a:rPr lang="sl-SI" dirty="0">
                <a:latin typeface="Verdana" panose="020B0604030504040204" pitchFamily="34" charset="0"/>
                <a:ea typeface="Verdana" panose="020B0604030504040204" pitchFamily="34" charset="0"/>
              </a:rPr>
              <a:t>10 dni</a:t>
            </a:r>
          </a:p>
        </p:txBody>
      </p:sp>
      <p:sp>
        <p:nvSpPr>
          <p:cNvPr id="31" name="PoljeZBesedilom 30">
            <a:extLst>
              <a:ext uri="{FF2B5EF4-FFF2-40B4-BE49-F238E27FC236}">
                <a16:creationId xmlns:a16="http://schemas.microsoft.com/office/drawing/2014/main" id="{8EAE46BF-3727-A38D-AFDD-10CA854F06ED}"/>
              </a:ext>
            </a:extLst>
          </p:cNvPr>
          <p:cNvSpPr txBox="1"/>
          <p:nvPr/>
        </p:nvSpPr>
        <p:spPr>
          <a:xfrm>
            <a:off x="10242227" y="5525659"/>
            <a:ext cx="915635" cy="369332"/>
          </a:xfrm>
          <a:prstGeom prst="rect">
            <a:avLst/>
          </a:prstGeom>
          <a:noFill/>
        </p:spPr>
        <p:txBody>
          <a:bodyPr wrap="none" rtlCol="0">
            <a:spAutoFit/>
          </a:bodyPr>
          <a:lstStyle/>
          <a:p>
            <a:r>
              <a:rPr lang="sl-SI" dirty="0">
                <a:latin typeface="Verdana" panose="020B0604030504040204" pitchFamily="34" charset="0"/>
                <a:ea typeface="Verdana" panose="020B0604030504040204" pitchFamily="34" charset="0"/>
              </a:rPr>
              <a:t>10 dni</a:t>
            </a:r>
          </a:p>
        </p:txBody>
      </p:sp>
      <p:pic>
        <p:nvPicPr>
          <p:cNvPr id="3" name="Slika 1" descr="A red and blue logo&#10;&#10;Description automatically generated with medium confidence">
            <a:extLst>
              <a:ext uri="{FF2B5EF4-FFF2-40B4-BE49-F238E27FC236}">
                <a16:creationId xmlns:a16="http://schemas.microsoft.com/office/drawing/2014/main" id="{60CAAEDC-0427-AEEB-29FA-F27722C03C4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945362" y="453311"/>
            <a:ext cx="1745620" cy="763018"/>
          </a:xfrm>
          <a:prstGeom prst="rect">
            <a:avLst/>
          </a:prstGeom>
          <a:noFill/>
        </p:spPr>
      </p:pic>
      <p:pic>
        <p:nvPicPr>
          <p:cNvPr id="19" name="Picture 18">
            <a:extLst>
              <a:ext uri="{FF2B5EF4-FFF2-40B4-BE49-F238E27FC236}">
                <a16:creationId xmlns:a16="http://schemas.microsoft.com/office/drawing/2014/main" id="{38C8C4D0-6074-0337-7674-3DBC35D0B442}"/>
              </a:ext>
            </a:extLst>
          </p:cNvPr>
          <p:cNvPicPr>
            <a:picLocks noChangeAspect="1"/>
          </p:cNvPicPr>
          <p:nvPr/>
        </p:nvPicPr>
        <p:blipFill rotWithShape="1">
          <a:blip r:embed="rId4"/>
          <a:srcRect l="6693" t="14575" r="1573" b="19757"/>
          <a:stretch/>
        </p:blipFill>
        <p:spPr>
          <a:xfrm>
            <a:off x="8102768" y="453311"/>
            <a:ext cx="2243732" cy="726779"/>
          </a:xfrm>
          <a:prstGeom prst="rect">
            <a:avLst/>
          </a:prstGeom>
        </p:spPr>
      </p:pic>
    </p:spTree>
    <p:extLst>
      <p:ext uri="{BB962C8B-B14F-4D97-AF65-F5344CB8AC3E}">
        <p14:creationId xmlns:p14="http://schemas.microsoft.com/office/powerpoint/2010/main" val="232721174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le 8">
            <a:extLst>
              <a:ext uri="{FF2B5EF4-FFF2-40B4-BE49-F238E27FC236}">
                <a16:creationId xmlns:a16="http://schemas.microsoft.com/office/drawing/2014/main" id="{B99AD88C-ED57-4B59-BC06-0044047F193B}"/>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b="1" kern="1200">
                <a:solidFill>
                  <a:schemeClr val="tx1"/>
                </a:solidFill>
                <a:latin typeface="Verdana" panose="020B0604030504040204" pitchFamily="34" charset="0"/>
                <a:ea typeface="Verdana" panose="020B0604030504040204" pitchFamily="34" charset="0"/>
                <a:cs typeface="+mj-cs"/>
              </a:defRPr>
            </a:lvl1pPr>
          </a:lstStyle>
          <a:p>
            <a:pPr algn="l"/>
            <a:endParaRPr lang="en-US" sz="4400" dirty="0"/>
          </a:p>
        </p:txBody>
      </p:sp>
      <p:sp>
        <p:nvSpPr>
          <p:cNvPr id="29" name="Content Placeholder 9">
            <a:extLst>
              <a:ext uri="{FF2B5EF4-FFF2-40B4-BE49-F238E27FC236}">
                <a16:creationId xmlns:a16="http://schemas.microsoft.com/office/drawing/2014/main" id="{3E776C3A-FD07-458F-A73E-FADBA8901F13}"/>
              </a:ext>
            </a:extLst>
          </p:cNvPr>
          <p:cNvSpPr txBox="1">
            <a:spLocks/>
          </p:cNvSpPr>
          <p:nvPr/>
        </p:nvSpPr>
        <p:spPr>
          <a:xfrm>
            <a:off x="962487" y="1991256"/>
            <a:ext cx="10515600" cy="435133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Verdana" panose="020B0604030504040204" pitchFamily="34" charset="0"/>
                <a:ea typeface="Verdana" panose="020B0604030504040204" pitchFamily="34" charset="0"/>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Verdana" panose="020B0604030504040204" pitchFamily="34" charset="0"/>
                <a:ea typeface="Verdana" panose="020B0604030504040204" pitchFamily="34" charset="0"/>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Verdana" panose="020B0604030504040204" pitchFamily="34" charset="0"/>
                <a:ea typeface="Verdana" panose="020B0604030504040204" pitchFamily="34" charset="0"/>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Verdana" panose="020B0604030504040204" pitchFamily="34" charset="0"/>
                <a:ea typeface="Verdana" panose="020B0604030504040204" pitchFamily="34" charset="0"/>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Verdana" panose="020B0604030504040204" pitchFamily="34" charset="0"/>
                <a:ea typeface="Verdana" panose="020B0604030504040204" pitchFamily="34" charset="0"/>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p>
        </p:txBody>
      </p:sp>
      <p:sp>
        <p:nvSpPr>
          <p:cNvPr id="18" name="Naslov 1">
            <a:extLst>
              <a:ext uri="{FF2B5EF4-FFF2-40B4-BE49-F238E27FC236}">
                <a16:creationId xmlns:a16="http://schemas.microsoft.com/office/drawing/2014/main" id="{DDA35A1B-1560-4569-A164-BB2766541166}"/>
              </a:ext>
            </a:extLst>
          </p:cNvPr>
          <p:cNvSpPr txBox="1">
            <a:spLocks/>
          </p:cNvSpPr>
          <p:nvPr/>
        </p:nvSpPr>
        <p:spPr>
          <a:xfrm>
            <a:off x="838200" y="370772"/>
            <a:ext cx="1051560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b="1" kern="1200">
                <a:solidFill>
                  <a:schemeClr val="tx1"/>
                </a:solidFill>
                <a:latin typeface="Verdana" panose="020B0604030504040204" pitchFamily="34" charset="0"/>
                <a:ea typeface="Verdana" panose="020B0604030504040204" pitchFamily="34" charset="0"/>
                <a:cs typeface="+mj-cs"/>
              </a:defRPr>
            </a:lvl1pPr>
          </a:lstStyle>
          <a:p>
            <a:pPr algn="l"/>
            <a:r>
              <a:rPr lang="sl-SI" sz="3000" dirty="0">
                <a:latin typeface="Verdana"/>
                <a:ea typeface="Verdana"/>
              </a:rPr>
              <a:t>Tehnične zahteve</a:t>
            </a:r>
            <a:endParaRPr lang="sl-SI" sz="3000" dirty="0"/>
          </a:p>
        </p:txBody>
      </p:sp>
      <p:sp>
        <p:nvSpPr>
          <p:cNvPr id="24" name="Content Placeholder 9">
            <a:extLst>
              <a:ext uri="{FF2B5EF4-FFF2-40B4-BE49-F238E27FC236}">
                <a16:creationId xmlns:a16="http://schemas.microsoft.com/office/drawing/2014/main" id="{B8996860-578D-4C7B-9134-5EBC9ABD6B83}"/>
              </a:ext>
            </a:extLst>
          </p:cNvPr>
          <p:cNvSpPr txBox="1">
            <a:spLocks/>
          </p:cNvSpPr>
          <p:nvPr/>
        </p:nvSpPr>
        <p:spPr>
          <a:xfrm>
            <a:off x="1104727" y="1839539"/>
            <a:ext cx="10515600" cy="4351338"/>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Verdana" panose="020B0604030504040204" pitchFamily="34" charset="0"/>
                <a:ea typeface="Verdana" panose="020B0604030504040204" pitchFamily="34" charset="0"/>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Verdana" panose="020B0604030504040204" pitchFamily="34" charset="0"/>
                <a:ea typeface="Verdana" panose="020B0604030504040204" pitchFamily="34" charset="0"/>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Verdana" panose="020B0604030504040204" pitchFamily="34" charset="0"/>
                <a:ea typeface="Verdana" panose="020B0604030504040204" pitchFamily="34" charset="0"/>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Verdana" panose="020B0604030504040204" pitchFamily="34" charset="0"/>
                <a:ea typeface="Verdana" panose="020B0604030504040204" pitchFamily="34" charset="0"/>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Verdana" panose="020B0604030504040204" pitchFamily="34" charset="0"/>
                <a:ea typeface="Verdana" panose="020B0604030504040204" pitchFamily="34" charset="0"/>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indent="-228600" algn="l">
              <a:lnSpc>
                <a:spcPct val="100000"/>
              </a:lnSpc>
              <a:spcBef>
                <a:spcPct val="0"/>
              </a:spcBef>
              <a:spcAft>
                <a:spcPts val="600"/>
              </a:spcAft>
              <a:buFont typeface="Arial" panose="020B0604020202020204" pitchFamily="34" charset="0"/>
              <a:buChar char="•"/>
            </a:pPr>
            <a:r>
              <a:rPr lang="sl-SI" sz="2000" dirty="0">
                <a:latin typeface="Verdana"/>
                <a:ea typeface="Verdana"/>
                <a:cs typeface="+mj-cs"/>
              </a:rPr>
              <a:t>Nadgradnja strojne opreme za </a:t>
            </a:r>
            <a:r>
              <a:rPr lang="sl-SI" sz="2000" dirty="0" err="1">
                <a:latin typeface="Verdana"/>
                <a:ea typeface="Verdana"/>
                <a:cs typeface="+mj-cs"/>
              </a:rPr>
              <a:t>virtualizacijo</a:t>
            </a:r>
            <a:endParaRPr lang="sl-SI" sz="2000" dirty="0">
              <a:latin typeface="Verdana"/>
              <a:ea typeface="Verdana"/>
              <a:cs typeface="+mj-cs"/>
            </a:endParaRPr>
          </a:p>
          <a:p>
            <a:pPr indent="-228600" algn="l">
              <a:lnSpc>
                <a:spcPct val="100000"/>
              </a:lnSpc>
              <a:spcBef>
                <a:spcPct val="0"/>
              </a:spcBef>
              <a:spcAft>
                <a:spcPts val="600"/>
              </a:spcAft>
              <a:buFont typeface="Arial" panose="020B0604020202020204" pitchFamily="34" charset="0"/>
              <a:buChar char="•"/>
            </a:pPr>
            <a:r>
              <a:rPr lang="sl-SI" sz="2000" dirty="0">
                <a:latin typeface="Verdana"/>
                <a:ea typeface="Verdana"/>
                <a:cs typeface="+mj-cs"/>
              </a:rPr>
              <a:t>Prenova strežniške opreme </a:t>
            </a:r>
            <a:r>
              <a:rPr lang="sl-SI" sz="2000" dirty="0" err="1">
                <a:latin typeface="Verdana"/>
                <a:ea typeface="Verdana"/>
                <a:cs typeface="+mj-cs"/>
              </a:rPr>
              <a:t>Lenovo</a:t>
            </a:r>
            <a:r>
              <a:rPr lang="sl-SI" sz="2000" dirty="0">
                <a:latin typeface="Verdana"/>
                <a:ea typeface="Verdana"/>
                <a:cs typeface="+mj-cs"/>
              </a:rPr>
              <a:t> za namen </a:t>
            </a:r>
            <a:r>
              <a:rPr lang="sl-SI" sz="2000" dirty="0" err="1">
                <a:latin typeface="Verdana"/>
                <a:ea typeface="Verdana"/>
                <a:cs typeface="+mj-cs"/>
              </a:rPr>
              <a:t>virtualizacije</a:t>
            </a:r>
            <a:endParaRPr lang="sl-SI" sz="2000" dirty="0">
              <a:latin typeface="Verdana"/>
              <a:ea typeface="Verdana"/>
              <a:cs typeface="+mj-cs"/>
            </a:endParaRPr>
          </a:p>
          <a:p>
            <a:pPr indent="-228600" algn="l">
              <a:lnSpc>
                <a:spcPct val="100000"/>
              </a:lnSpc>
              <a:spcBef>
                <a:spcPct val="0"/>
              </a:spcBef>
              <a:spcAft>
                <a:spcPts val="600"/>
              </a:spcAft>
              <a:buFont typeface="Arial" panose="020B0604020202020204" pitchFamily="34" charset="0"/>
              <a:buChar char="•"/>
            </a:pPr>
            <a:r>
              <a:rPr lang="sl-SI" sz="2000" dirty="0">
                <a:latin typeface="Verdana"/>
                <a:ea typeface="Verdana"/>
                <a:cs typeface="+mj-cs"/>
              </a:rPr>
              <a:t>Prenova IBM diskovnih kapacitet</a:t>
            </a:r>
          </a:p>
          <a:p>
            <a:pPr indent="-228600" algn="l">
              <a:lnSpc>
                <a:spcPct val="100000"/>
              </a:lnSpc>
              <a:spcBef>
                <a:spcPct val="0"/>
              </a:spcBef>
              <a:spcAft>
                <a:spcPts val="600"/>
              </a:spcAft>
              <a:buFont typeface="Arial" panose="020B0604020202020204" pitchFamily="34" charset="0"/>
              <a:buChar char="•"/>
            </a:pPr>
            <a:r>
              <a:rPr lang="sl-SI" sz="2000" dirty="0">
                <a:latin typeface="Verdana"/>
                <a:ea typeface="Verdana"/>
                <a:cs typeface="+mj-cs"/>
              </a:rPr>
              <a:t>Nadgradnja strojne opreme za varnostno kopiranje</a:t>
            </a:r>
          </a:p>
          <a:p>
            <a:pPr indent="-228600" algn="l">
              <a:lnSpc>
                <a:spcPct val="100000"/>
              </a:lnSpc>
              <a:spcBef>
                <a:spcPct val="0"/>
              </a:spcBef>
              <a:spcAft>
                <a:spcPts val="600"/>
              </a:spcAft>
              <a:buFont typeface="Arial" panose="020B0604020202020204" pitchFamily="34" charset="0"/>
              <a:buChar char="•"/>
            </a:pPr>
            <a:r>
              <a:rPr lang="sl-SI" sz="2000" dirty="0">
                <a:latin typeface="Verdana"/>
                <a:ea typeface="Verdana"/>
                <a:cs typeface="+mj-cs"/>
              </a:rPr>
              <a:t>Prenos obstoječih storitev na novo okolje</a:t>
            </a:r>
          </a:p>
          <a:p>
            <a:pPr indent="-228600" algn="l">
              <a:lnSpc>
                <a:spcPct val="100000"/>
              </a:lnSpc>
              <a:spcBef>
                <a:spcPct val="0"/>
              </a:spcBef>
              <a:spcAft>
                <a:spcPts val="600"/>
              </a:spcAft>
              <a:buFont typeface="Arial" panose="020B0604020202020204" pitchFamily="34" charset="0"/>
              <a:buChar char="•"/>
            </a:pPr>
            <a:r>
              <a:rPr lang="sl-SI" sz="2000" dirty="0">
                <a:latin typeface="Verdana"/>
                <a:ea typeface="Verdana"/>
                <a:cs typeface="+mj-cs"/>
              </a:rPr>
              <a:t>Prenova centralnega varnostnega kopiranja</a:t>
            </a:r>
          </a:p>
          <a:p>
            <a:pPr indent="-228600" algn="l">
              <a:lnSpc>
                <a:spcPct val="100000"/>
              </a:lnSpc>
              <a:spcBef>
                <a:spcPct val="0"/>
              </a:spcBef>
              <a:spcAft>
                <a:spcPts val="600"/>
              </a:spcAft>
              <a:buFont typeface="Arial" panose="020B0604020202020204" pitchFamily="34" charset="0"/>
              <a:buChar char="•"/>
            </a:pPr>
            <a:r>
              <a:rPr lang="sl-SI" sz="2000" dirty="0">
                <a:latin typeface="Verdana"/>
                <a:ea typeface="Verdana"/>
                <a:cs typeface="+mj-cs"/>
              </a:rPr>
              <a:t>Uporaba obstoječe opreme na sekundarni lokaciji in vklop v okolje</a:t>
            </a:r>
          </a:p>
          <a:p>
            <a:pPr marL="228600" indent="-228600" algn="l">
              <a:lnSpc>
                <a:spcPct val="100000"/>
              </a:lnSpc>
              <a:spcBef>
                <a:spcPct val="0"/>
              </a:spcBef>
              <a:spcAft>
                <a:spcPts val="600"/>
              </a:spcAft>
              <a:buFont typeface="Arial" panose="020B0604020202020204" pitchFamily="34" charset="0"/>
              <a:buChar char="•"/>
            </a:pPr>
            <a:r>
              <a:rPr lang="sl-SI" sz="2000" dirty="0">
                <a:latin typeface="Verdana"/>
                <a:ea typeface="Verdana"/>
                <a:cs typeface="+mj-cs"/>
              </a:rPr>
              <a:t>Vzpostavitev višje razpoložljivosti z replikacijo ključnih storitev na sekundarno lokacijo</a:t>
            </a:r>
          </a:p>
          <a:p>
            <a:pPr indent="-228600" algn="l">
              <a:lnSpc>
                <a:spcPct val="100000"/>
              </a:lnSpc>
              <a:spcBef>
                <a:spcPct val="0"/>
              </a:spcBef>
              <a:spcAft>
                <a:spcPts val="600"/>
              </a:spcAft>
              <a:buFont typeface="Arial" panose="020B0604020202020204" pitchFamily="34" charset="0"/>
              <a:buChar char="•"/>
            </a:pPr>
            <a:r>
              <a:rPr lang="sl-SI" sz="2000" dirty="0">
                <a:latin typeface="Verdana"/>
                <a:ea typeface="Verdana"/>
                <a:cs typeface="+mj-cs"/>
              </a:rPr>
              <a:t>Nadgradnja operacijskih sistemov strežnikov v okolju</a:t>
            </a:r>
          </a:p>
          <a:p>
            <a:endParaRPr lang="en-US" dirty="0"/>
          </a:p>
        </p:txBody>
      </p:sp>
      <p:pic>
        <p:nvPicPr>
          <p:cNvPr id="3" name="Slika 1" descr="A red and blue logo&#10;&#10;Description automatically generated with medium confidence">
            <a:extLst>
              <a:ext uri="{FF2B5EF4-FFF2-40B4-BE49-F238E27FC236}">
                <a16:creationId xmlns:a16="http://schemas.microsoft.com/office/drawing/2014/main" id="{87E69A53-DFCB-E75C-93F0-39EDD410D0E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52662" y="515406"/>
            <a:ext cx="1745620" cy="763018"/>
          </a:xfrm>
          <a:prstGeom prst="rect">
            <a:avLst/>
          </a:prstGeom>
          <a:noFill/>
        </p:spPr>
      </p:pic>
      <p:pic>
        <p:nvPicPr>
          <p:cNvPr id="4" name="Picture 3">
            <a:extLst>
              <a:ext uri="{FF2B5EF4-FFF2-40B4-BE49-F238E27FC236}">
                <a16:creationId xmlns:a16="http://schemas.microsoft.com/office/drawing/2014/main" id="{3D2757C5-9A4A-9C1B-7707-2747FFEE15B9}"/>
              </a:ext>
            </a:extLst>
          </p:cNvPr>
          <p:cNvPicPr>
            <a:picLocks noChangeAspect="1"/>
          </p:cNvPicPr>
          <p:nvPr/>
        </p:nvPicPr>
        <p:blipFill rotWithShape="1">
          <a:blip r:embed="rId4"/>
          <a:srcRect l="6693" t="14575" r="1573" b="19757"/>
          <a:stretch/>
        </p:blipFill>
        <p:spPr>
          <a:xfrm>
            <a:off x="9110068" y="515406"/>
            <a:ext cx="2243732" cy="726779"/>
          </a:xfrm>
          <a:prstGeom prst="rect">
            <a:avLst/>
          </a:prstGeom>
        </p:spPr>
      </p:pic>
    </p:spTree>
    <p:extLst>
      <p:ext uri="{BB962C8B-B14F-4D97-AF65-F5344CB8AC3E}">
        <p14:creationId xmlns:p14="http://schemas.microsoft.com/office/powerpoint/2010/main" val="13327276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A3D74F40C915124499E45DA55943699A" ma:contentTypeVersion="2" ma:contentTypeDescription="Ustvari nov dokument." ma:contentTypeScope="" ma:versionID="a2b7956e6e0619f9f2ccc38b00de88dd">
  <xsd:schema xmlns:xsd="http://www.w3.org/2001/XMLSchema" xmlns:xs="http://www.w3.org/2001/XMLSchema" xmlns:p="http://schemas.microsoft.com/office/2006/metadata/properties" xmlns:ns2="11e49e06-4ace-4fe6-952f-4ded9b88c456" targetNamespace="http://schemas.microsoft.com/office/2006/metadata/properties" ma:root="true" ma:fieldsID="90f0dbf177826b969ebc691cac87020a" ns2:_="">
    <xsd:import namespace="11e49e06-4ace-4fe6-952f-4ded9b88c456"/>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1e49e06-4ace-4fe6-952f-4ded9b88c45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Vrsta vsebine"/>
        <xsd:element ref="dc:title" minOccurs="0" maxOccurs="1" ma:index="4" ma:displayName="Naslov"/>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56579FD-FCB7-446A-90E1-D32F094D37AB}">
  <ds:schemaRefs>
    <ds:schemaRef ds:uri="http://schemas.microsoft.com/sharepoint/v3/contenttype/forms"/>
  </ds:schemaRefs>
</ds:datastoreItem>
</file>

<file path=customXml/itemProps2.xml><?xml version="1.0" encoding="utf-8"?>
<ds:datastoreItem xmlns:ds="http://schemas.openxmlformats.org/officeDocument/2006/customXml" ds:itemID="{7A7C7D61-221F-44E1-984E-EFCCC730A626}">
  <ds:schemaRefs>
    <ds:schemaRef ds:uri="11e49e06-4ace-4fe6-952f-4ded9b88c45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BF9A6944-50C2-473B-9731-8187733DF069}">
  <ds:schemaRefs>
    <ds:schemaRef ds:uri="http://schemas.microsoft.com/office/2006/documentManagement/types"/>
    <ds:schemaRef ds:uri="http://www.w3.org/XML/1998/namespace"/>
    <ds:schemaRef ds:uri="http://purl.org/dc/elements/1.1/"/>
    <ds:schemaRef ds:uri="http://schemas.microsoft.com/office/2006/metadata/properties"/>
    <ds:schemaRef ds:uri="http://purl.org/dc/terms/"/>
    <ds:schemaRef ds:uri="11e49e06-4ace-4fe6-952f-4ded9b88c456"/>
    <ds:schemaRef ds:uri="http://purl.org/dc/dcmitype/"/>
    <ds:schemaRef ds:uri="http://schemas.microsoft.com/office/infopath/2007/PartnerControl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emplate/>
  <TotalTime>6605</TotalTime>
  <Words>1726</Words>
  <Application>Microsoft Office PowerPoint</Application>
  <PresentationFormat>Widescreen</PresentationFormat>
  <Paragraphs>241</Paragraphs>
  <Slides>15</Slides>
  <Notes>15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Calibri</vt:lpstr>
      <vt:lpstr>Calibri Light</vt:lpstr>
      <vt:lpstr>CIDFont+F5</vt:lpstr>
      <vt:lpstr>Symbol</vt:lpstr>
      <vt:lpstr>Verdana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Samo Ratej</dc:creator>
  <cp:lastModifiedBy>Tilen Naraks</cp:lastModifiedBy>
  <cp:revision>19</cp:revision>
  <dcterms:created xsi:type="dcterms:W3CDTF">2021-08-29T07:51:03Z</dcterms:created>
  <dcterms:modified xsi:type="dcterms:W3CDTF">2022-10-27T11:01:22Z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0x010100A3D74F40C915124499E45DA55943699A</vt:lpwstr>
  </property>
</Properties>
</file>